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9" r:id="rId1"/>
  </p:sldMasterIdLst>
  <p:notesMasterIdLst>
    <p:notesMasterId r:id="rId24"/>
  </p:notesMasterIdLst>
  <p:sldIdLst>
    <p:sldId id="282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2" r:id="rId15"/>
    <p:sldId id="263" r:id="rId16"/>
    <p:sldId id="264" r:id="rId17"/>
    <p:sldId id="265" r:id="rId18"/>
    <p:sldId id="266" r:id="rId19"/>
    <p:sldId id="279" r:id="rId20"/>
    <p:sldId id="280" r:id="rId21"/>
    <p:sldId id="281" r:id="rId22"/>
    <p:sldId id="283" r:id="rId23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98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xmlns="" val="1103028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9213" y="1027113"/>
            <a:ext cx="4886325" cy="366553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D461C2E-C723-40E4-BF81-EC4A9B7EC41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5360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8914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3260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0179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58651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70230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5373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7113" y="4920764"/>
            <a:ext cx="7560469" cy="1316880"/>
          </a:xfrm>
        </p:spPr>
        <p:txBody>
          <a:bodyPr wrap="none" anchor="t">
            <a:normAutofit/>
          </a:bodyPr>
          <a:lstStyle>
            <a:lvl1pPr algn="r">
              <a:defRPr sz="7937" b="0" spc="-248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7112" y="4221732"/>
            <a:ext cx="7560469" cy="681807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41AF7-80D3-47BA-8988-9720D95FC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157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C91AD-3009-4D9A-A96D-E1C6F93539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2069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706547" y="4920764"/>
            <a:ext cx="7560469" cy="1316880"/>
          </a:xfrm>
        </p:spPr>
        <p:txBody>
          <a:bodyPr wrap="none" anchor="t">
            <a:normAutofit/>
          </a:bodyPr>
          <a:lstStyle>
            <a:lvl1pPr algn="l">
              <a:defRPr sz="7937" b="0" spc="-248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706547" y="4221731"/>
            <a:ext cx="7560469" cy="681034"/>
          </a:xfrm>
        </p:spPr>
        <p:txBody>
          <a:bodyPr anchor="b">
            <a:normAutofit/>
          </a:bodyPr>
          <a:lstStyle>
            <a:lvl1pPr marL="0" indent="0" algn="l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77979" indent="0" algn="ctr">
              <a:buNone/>
              <a:defRPr sz="1653"/>
            </a:lvl2pPr>
            <a:lvl3pPr marL="755957" indent="0" algn="ctr">
              <a:buNone/>
              <a:defRPr sz="1488"/>
            </a:lvl3pPr>
            <a:lvl4pPr marL="1133936" indent="0" algn="ctr">
              <a:buNone/>
              <a:defRPr sz="1323"/>
            </a:lvl4pPr>
            <a:lvl5pPr marL="1511915" indent="0" algn="ctr">
              <a:buNone/>
              <a:defRPr sz="1323"/>
            </a:lvl5pPr>
            <a:lvl6pPr marL="1889893" indent="0" algn="ctr">
              <a:buNone/>
              <a:defRPr sz="1323"/>
            </a:lvl6pPr>
            <a:lvl7pPr marL="2267872" indent="0" algn="ctr">
              <a:buNone/>
              <a:defRPr sz="1323"/>
            </a:lvl7pPr>
            <a:lvl8pPr marL="2645851" indent="0" algn="ctr">
              <a:buNone/>
              <a:defRPr sz="1323"/>
            </a:lvl8pPr>
            <a:lvl9pPr marL="3023829" indent="0" algn="ctr">
              <a:buNone/>
              <a:defRPr sz="1323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D2F6A-F2BF-496A-AA2A-2E0BABA17D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165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6042" y="2012414"/>
            <a:ext cx="4154964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5389" y="2012414"/>
            <a:ext cx="4162193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262C4-87B5-4BB3-807C-3D334743F2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0613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1853171"/>
            <a:ext cx="4154964" cy="908210"/>
          </a:xfrm>
        </p:spPr>
        <p:txBody>
          <a:bodyPr anchor="b">
            <a:normAutofit/>
          </a:bodyPr>
          <a:lstStyle>
            <a:lvl1pPr marL="0" indent="0">
              <a:buNone/>
              <a:defRPr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6042" y="2761381"/>
            <a:ext cx="4154964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5389" y="1853171"/>
            <a:ext cx="4163506" cy="90821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5389" y="2761381"/>
            <a:ext cx="4163506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126F0-50E8-481B-8AF4-1A1E2C8CBE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702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3FA93-69E7-42AE-A9B6-D828454892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83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9A75D-FE56-4278-BF84-1FAFBB0FB7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258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1088455"/>
            <a:ext cx="5103316" cy="537226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AF6B4-1531-4A2D-AF64-E3BA065A3D8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932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1088455"/>
            <a:ext cx="5103316" cy="5372269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2B97-99E7-4AD2-98D6-7FEB2C462A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3785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813987"/>
            <a:ext cx="8694539" cy="903187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356" y="1088455"/>
            <a:ext cx="8694539" cy="3725532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717173"/>
            <a:ext cx="8693226" cy="752299"/>
          </a:xfrm>
        </p:spPr>
        <p:txBody>
          <a:bodyPr/>
          <a:lstStyle>
            <a:lvl1pPr marL="0" indent="0">
              <a:buNone/>
              <a:defRPr sz="132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C91AD-3009-4D9A-A96D-E1C6F93539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152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3"/>
            <a:ext cx="8694539" cy="3895960"/>
          </a:xfrm>
        </p:spPr>
        <p:txBody>
          <a:bodyPr anchor="ctr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4948731"/>
            <a:ext cx="8693226" cy="1655485"/>
          </a:xfrm>
        </p:spPr>
        <p:txBody>
          <a:bodyPr anchor="ctr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C91AD-3009-4D9A-A96D-E1C6F93539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6506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761" y="402483"/>
            <a:ext cx="7691729" cy="3299122"/>
          </a:xfrm>
        </p:spPr>
        <p:txBody>
          <a:bodyPr anchor="ctr"/>
          <a:lstStyle>
            <a:lvl1pPr>
              <a:defRPr sz="3638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22669" y="3709903"/>
            <a:ext cx="7236601" cy="605136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43" y="4962322"/>
            <a:ext cx="8691913" cy="1641894"/>
          </a:xfrm>
        </p:spPr>
        <p:txBody>
          <a:bodyPr anchor="ctr">
            <a:normAutofit/>
          </a:bodyPr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C91AD-3009-4D9A-A96D-E1C6F935394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Box 8"/>
          <p:cNvSpPr txBox="1"/>
          <p:nvPr/>
        </p:nvSpPr>
        <p:spPr>
          <a:xfrm>
            <a:off x="918637" y="867328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61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30222" y="3023870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61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247072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2565052"/>
            <a:ext cx="8694539" cy="2768833"/>
          </a:xfrm>
        </p:spPr>
        <p:txBody>
          <a:bodyPr anchor="b">
            <a:normAutofit/>
          </a:bodyPr>
          <a:lstStyle>
            <a:lvl1pPr>
              <a:defRPr sz="4464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346867"/>
            <a:ext cx="8693226" cy="1257349"/>
          </a:xfrm>
        </p:spPr>
        <p:txBody>
          <a:bodyPr anchor="t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C91AD-3009-4D9A-A96D-E1C6F93539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159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05695" y="2078911"/>
            <a:ext cx="2436537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1831" y="2834878"/>
            <a:ext cx="2420401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93459" y="2078911"/>
            <a:ext cx="2427752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784734" y="2834878"/>
            <a:ext cx="2436477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73227" y="2078911"/>
            <a:ext cx="2424338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473227" y="2834878"/>
            <a:ext cx="2424338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C91AD-3009-4D9A-A96D-E1C6F93539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219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01399" y="4737201"/>
            <a:ext cx="2430901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01399" y="2487212"/>
            <a:ext cx="2430901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01399" y="5372425"/>
            <a:ext cx="2430901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77751" y="4737201"/>
            <a:ext cx="2423026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777750" y="2487212"/>
            <a:ext cx="2423026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776633" y="5372424"/>
            <a:ext cx="2426235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52794" y="4737201"/>
            <a:ext cx="2424338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452793" y="2487212"/>
            <a:ext cx="2424338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452689" y="5372422"/>
            <a:ext cx="2427550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C91AD-3009-4D9A-A96D-E1C6F93539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167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224FB-F3B4-492D-ADB7-E1AA8B6B8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244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402483"/>
            <a:ext cx="2173635" cy="6406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402483"/>
            <a:ext cx="6394896" cy="6406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0C39-9F13-4DF7-8E3A-9A0237DBB7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4936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artisticTexturizer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2012414"/>
            <a:ext cx="8461540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7006700"/>
            <a:ext cx="340221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172C91AD-3009-4D9A-A96D-E1C6F93539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75293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xStyles>
    <p:titleStyle>
      <a:lvl1pPr algn="l" defTabSz="755957" rtl="0" eaLnBrk="1" latinLnBrk="0" hangingPunct="1">
        <a:lnSpc>
          <a:spcPct val="90000"/>
        </a:lnSpc>
        <a:spcBef>
          <a:spcPct val="0"/>
        </a:spcBef>
        <a:buNone/>
        <a:defRPr sz="485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88989" indent="-188989" algn="l" defTabSz="755957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646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66968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2205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944947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764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322925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700904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078883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861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840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819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7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57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36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915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93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72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851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82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Chromosomenmutationen_Dutch_text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07366205"/>
              </p:ext>
            </p:extLst>
          </p:nvPr>
        </p:nvGraphicFramePr>
        <p:xfrm>
          <a:off x="913222" y="2430597"/>
          <a:ext cx="8492285" cy="2805748"/>
        </p:xfrm>
        <a:graphic>
          <a:graphicData uri="http://schemas.openxmlformats.org/drawingml/2006/table">
            <a:tbl>
              <a:tblPr/>
              <a:tblGrid>
                <a:gridCol w="2800839"/>
                <a:gridCol w="5691446"/>
              </a:tblGrid>
              <a:tr h="598411">
                <a:tc>
                  <a:txBody>
                    <a:bodyPr/>
                    <a:lstStyle/>
                    <a:p>
                      <a:pPr algn="l" fontAlgn="ctr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ŠKOLY:</a:t>
                      </a:r>
                    </a:p>
                  </a:txBody>
                  <a:tcPr marL="10498" marR="10498" marT="104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GYMNÁZIUM JOSEFA JUNGMANNA, LITOMĚŘICE, </a:t>
                      </a:r>
                      <a:endParaRPr lang="cs-CZ" sz="180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Svojsíkova 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příspěvková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organizace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50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ČÍSLO PROJEKTU: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CZ.1.07/1.5.00/34.1082</a:t>
                      </a: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9081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MATERIÁLU: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Clr>
                          <a:srgbClr val="000000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VY_32_INOVACE_6C_1_Geneticka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variabilita, mutace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52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TÉMA SADY: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Genetika II.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52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ROČNÍK: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.ročník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oktáva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52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DATUM VZNIKU: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říjen 2013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50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AUTOR:</a:t>
                      </a:r>
                    </a:p>
                  </a:txBody>
                  <a:tcPr marL="10498" marR="10498" marT="1049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Markéta Fialová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498" marR="10498" marT="1049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1829" y="5601848"/>
            <a:ext cx="5959619" cy="1153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6641" y="446417"/>
            <a:ext cx="1459850" cy="150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612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dirty="0"/>
              <a:t>prezentace je určena pro výuku genetiky v hodinách biologie a biologického semináře ve 3. a 4.ročníku gymnázia (a odpovídajících ročnících víceletého gymnázia)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v prezentaci se studenti seznámí s podstatou vzniku mutací, s rozdělením mutací dle různých hledisek, s nejčastějšími typy mutací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prezentace je v závěru doplněna krátkým opakováním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/>
              <a:t>klíčová slova</a:t>
            </a:r>
            <a:r>
              <a:rPr lang="cs-CZ" dirty="0" smtClean="0"/>
              <a:t>: spontánní a indukované mutace, mutagen, mutagenita (genotoxicita); genové, genomové a chromozomové mutace (aberace)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227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GENETICKÁ VARIABILITA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2198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Faktory podmiňující proměnlivost genotypů: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b="1" i="1" dirty="0">
                <a:solidFill>
                  <a:schemeClr val="accent1"/>
                </a:solidFill>
              </a:rPr>
              <a:t>segregace</a:t>
            </a:r>
            <a:r>
              <a:rPr lang="cs-CZ" sz="3200" dirty="0"/>
              <a:t> chromozomů do </a:t>
            </a:r>
            <a:r>
              <a:rPr lang="cs-CZ" sz="3200" dirty="0" smtClean="0"/>
              <a:t>gamet </a:t>
            </a:r>
            <a:r>
              <a:rPr lang="cs-CZ" sz="3200" dirty="0" smtClean="0">
                <a:cs typeface="Arial" panose="020B0604020202020204" pitchFamily="34" charset="0"/>
              </a:rPr>
              <a:t>→ rozchod </a:t>
            </a:r>
            <a:r>
              <a:rPr lang="cs-CZ" sz="3200" dirty="0">
                <a:cs typeface="Arial" panose="020B0604020202020204" pitchFamily="34" charset="0"/>
              </a:rPr>
              <a:t>chromozomů při meióze (redukční dělení) do gamet při gametogenezi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</a:t>
            </a:r>
            <a:r>
              <a:rPr lang="cs-CZ" sz="3200" b="1" i="1" dirty="0">
                <a:solidFill>
                  <a:schemeClr val="accent1"/>
                </a:solidFill>
                <a:cs typeface="Arial" panose="020B0604020202020204" pitchFamily="34" charset="0"/>
              </a:rPr>
              <a:t>rekombinační proces </a:t>
            </a:r>
            <a:r>
              <a:rPr lang="cs-CZ" sz="3200" b="1" i="1" dirty="0" smtClean="0">
                <a:solidFill>
                  <a:schemeClr val="accent1"/>
                </a:solidFill>
                <a:cs typeface="Arial" panose="020B0604020202020204" pitchFamily="34" charset="0"/>
              </a:rPr>
              <a:t>crossing</a:t>
            </a:r>
            <a:r>
              <a:rPr lang="cs-CZ" sz="3200" dirty="0" smtClean="0">
                <a:solidFill>
                  <a:schemeClr val="accent1"/>
                </a:solidFill>
                <a:cs typeface="Arial" panose="020B0604020202020204" pitchFamily="34" charset="0"/>
              </a:rPr>
              <a:t>-</a:t>
            </a:r>
            <a:r>
              <a:rPr lang="cs-CZ" sz="3200" b="1" i="1" dirty="0" smtClean="0">
                <a:solidFill>
                  <a:schemeClr val="accent1"/>
                </a:solidFill>
                <a:cs typeface="Arial" panose="020B0604020202020204" pitchFamily="34" charset="0"/>
              </a:rPr>
              <a:t>over </a:t>
            </a:r>
            <a:r>
              <a:rPr lang="cs-CZ" sz="3200" dirty="0" smtClean="0">
                <a:cs typeface="Arial" panose="020B0604020202020204" pitchFamily="34" charset="0"/>
              </a:rPr>
              <a:t>→ částečná </a:t>
            </a:r>
            <a:r>
              <a:rPr lang="cs-CZ" sz="3200" dirty="0">
                <a:cs typeface="Arial" panose="020B0604020202020204" pitchFamily="34" charset="0"/>
              </a:rPr>
              <a:t>výměna genetické informace mezi chromatidami v profázi I. meiotického </a:t>
            </a:r>
            <a:r>
              <a:rPr lang="cs-CZ" sz="3200" dirty="0" smtClean="0">
                <a:cs typeface="Arial" panose="020B0604020202020204" pitchFamily="34" charset="0"/>
              </a:rPr>
              <a:t>dělení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cs typeface="Arial" panose="020B0604020202020204" pitchFamily="34" charset="0"/>
              </a:rPr>
              <a:t> </a:t>
            </a:r>
            <a:r>
              <a:rPr lang="cs-CZ" sz="3200" b="1" i="1" dirty="0">
                <a:solidFill>
                  <a:schemeClr val="accent1"/>
                </a:solidFill>
                <a:cs typeface="Arial" panose="020B0604020202020204" pitchFamily="34" charset="0"/>
              </a:rPr>
              <a:t>spojování</a:t>
            </a:r>
            <a:r>
              <a:rPr lang="cs-CZ" sz="3200" b="1" dirty="0">
                <a:cs typeface="Arial" panose="020B0604020202020204" pitchFamily="34" charset="0"/>
              </a:rPr>
              <a:t> </a:t>
            </a:r>
            <a:r>
              <a:rPr lang="cs-CZ" sz="3200" dirty="0">
                <a:cs typeface="Arial" panose="020B0604020202020204" pitchFamily="34" charset="0"/>
              </a:rPr>
              <a:t>párových alel po oplození (1 od ♂ a 1 od ♀</a:t>
            </a:r>
            <a:r>
              <a:rPr lang="cs-CZ" sz="3200" dirty="0" smtClean="0">
                <a:cs typeface="Arial" panose="020B0604020202020204" pitchFamily="34" charset="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cs typeface="Arial" panose="020B0604020202020204" pitchFamily="34" charset="0"/>
              </a:rPr>
              <a:t> </a:t>
            </a:r>
            <a:r>
              <a:rPr lang="cs-CZ" sz="3200" b="1" i="1" dirty="0">
                <a:solidFill>
                  <a:schemeClr val="accent1"/>
                </a:solidFill>
                <a:cs typeface="Arial" panose="020B0604020202020204" pitchFamily="34" charset="0"/>
              </a:rPr>
              <a:t>MUTACE</a:t>
            </a:r>
          </a:p>
          <a:p>
            <a:pPr marL="0" indent="0">
              <a:buNone/>
            </a:pPr>
            <a:endParaRPr lang="cs-CZ" dirty="0"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cs-CZ" dirty="0"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63899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dirty="0" smtClean="0"/>
              <a:t>jakákoliv </a:t>
            </a:r>
            <a:r>
              <a:rPr lang="cs-CZ" sz="3200" dirty="0"/>
              <a:t>náhodná a neusměrněná změna </a:t>
            </a:r>
            <a:r>
              <a:rPr lang="cs-CZ" sz="3200" dirty="0" smtClean="0"/>
              <a:t>genotypu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mohou </a:t>
            </a:r>
            <a:r>
              <a:rPr lang="cs-CZ" sz="3200" dirty="0"/>
              <a:t>zasáhnout různě velký úsek (genetické informace</a:t>
            </a:r>
            <a:r>
              <a:rPr lang="cs-CZ" sz="3200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třídění podle různých hledisek</a:t>
            </a:r>
            <a:endParaRPr lang="cs-CZ" sz="32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80407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způsobu vyvolání dělíme mutace na: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3200" dirty="0" smtClean="0"/>
              <a:t> </a:t>
            </a:r>
            <a:r>
              <a:rPr lang="cs-CZ" sz="4000" dirty="0" smtClean="0"/>
              <a:t>spontánní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4000" dirty="0"/>
              <a:t> </a:t>
            </a:r>
            <a:r>
              <a:rPr lang="cs-CZ" sz="4000" dirty="0" smtClean="0"/>
              <a:t>indukované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08825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Spontánní mutace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/>
              <a:t>vznikají nahodile, bez jakéhokoliv vnějšího vlivu; jejich příčiny nelze s určitostí </a:t>
            </a:r>
            <a:r>
              <a:rPr lang="cs-CZ" sz="2800" dirty="0" smtClean="0"/>
              <a:t>vysvětlit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vznikají jako chyby přímo při replikaci DNA (zařazení chybného nukleotidu) nebo transkripci z DNA do </a:t>
            </a:r>
            <a:r>
              <a:rPr lang="cs-CZ" sz="2800" dirty="0" err="1" smtClean="0"/>
              <a:t>mRNA</a:t>
            </a:r>
            <a:endParaRPr lang="cs-CZ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často je buňka schopna svými opravnými mechanismy (kontrolní body v G1 a G2 fázi buněčného cyklu) tyto chyby eliminovat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780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Indukované mutace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dirty="0"/>
              <a:t>vyvolané působením tzv</a:t>
            </a:r>
            <a:r>
              <a:rPr lang="cs-CZ" sz="3200" dirty="0" smtClean="0"/>
              <a:t>. </a:t>
            </a:r>
            <a:r>
              <a:rPr lang="cs-CZ" sz="3200" b="1" i="1" dirty="0" smtClean="0">
                <a:solidFill>
                  <a:schemeClr val="accent1"/>
                </a:solidFill>
              </a:rPr>
              <a:t>mutagenů</a:t>
            </a:r>
            <a:r>
              <a:rPr lang="cs-CZ" sz="3200" dirty="0" smtClean="0">
                <a:solidFill>
                  <a:schemeClr val="accent1"/>
                </a:solidFill>
              </a:rPr>
              <a:t> </a:t>
            </a:r>
            <a:r>
              <a:rPr lang="cs-CZ" sz="3200" dirty="0"/>
              <a:t>(=všechny faktory, jejichž vlivem se zvyšuje frekvence mutací)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</a:t>
            </a:r>
            <a:r>
              <a:rPr lang="cs-CZ" sz="3200" dirty="0"/>
              <a:t>schopnost způsobit poškození DNA se označuje jako </a:t>
            </a:r>
            <a:r>
              <a:rPr lang="cs-CZ" sz="3200" b="1" i="1" dirty="0">
                <a:solidFill>
                  <a:schemeClr val="accent1"/>
                </a:solidFill>
              </a:rPr>
              <a:t>mutagenita=genotoxicita</a:t>
            </a:r>
            <a:endParaRPr lang="cs-CZ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3375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Typy mutagenů: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3600" dirty="0" smtClean="0"/>
              <a:t>  fyzikální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600" dirty="0" smtClean="0"/>
              <a:t> chemické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600" dirty="0" smtClean="0"/>
              <a:t> biologické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904887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Fyzikální mutageny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</a:t>
            </a:r>
            <a:r>
              <a:rPr lang="cs-CZ" sz="3600" dirty="0" smtClean="0"/>
              <a:t>ultrafialové záření, gama záření, rentgenové záření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>
                <a:cs typeface="Arial" panose="020B0604020202020204" pitchFamily="34" charset="0"/>
              </a:rPr>
              <a:t>přijetím energie ozářením dochází k chemické přeměně nukleotidů nebo k rozrušení vazeb v DNA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7298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Chemické mutageny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dirty="0">
                <a:cs typeface="Arial" panose="020B0604020202020204" pitchFamily="34" charset="0"/>
              </a:rPr>
              <a:t>tisíce látek anorganické i organické povahy; i látky používané v běžném </a:t>
            </a:r>
            <a:r>
              <a:rPr lang="cs-CZ" sz="3200" dirty="0" smtClean="0">
                <a:cs typeface="Arial" panose="020B0604020202020204" pitchFamily="34" charset="0"/>
              </a:rPr>
              <a:t>životě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cs typeface="Arial" panose="020B0604020202020204" pitchFamily="34" charset="0"/>
              </a:rPr>
              <a:t> př</a:t>
            </a:r>
            <a:r>
              <a:rPr lang="cs-CZ" sz="3200" dirty="0" smtClean="0">
                <a:cs typeface="Arial" panose="020B0604020202020204" pitchFamily="34" charset="0"/>
              </a:rPr>
              <a:t>. polycyklické </a:t>
            </a:r>
            <a:r>
              <a:rPr lang="cs-CZ" sz="3200" dirty="0">
                <a:cs typeface="Arial" panose="020B0604020202020204" pitchFamily="34" charset="0"/>
              </a:rPr>
              <a:t>aromatické uhlovodíky (vznikají jako produkty při spalování pevných paliv nebo při kouření cigaret); organická rozpouštědla, barviva, insekticidy (DDT-v ČR zákaz od r.1974), pesticidy, peroxidy, formaldehyd, yperit (zakázaná bojová chemická látka)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480923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Biologické mutageny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600" dirty="0" smtClean="0">
                <a:cs typeface="Arial" panose="020B0604020202020204" pitchFamily="34" charset="0"/>
              </a:rPr>
              <a:t>především </a:t>
            </a:r>
            <a:r>
              <a:rPr lang="cs-CZ" sz="3600" b="1" i="1" dirty="0">
                <a:solidFill>
                  <a:schemeClr val="accent1"/>
                </a:solidFill>
                <a:cs typeface="Arial" panose="020B0604020202020204" pitchFamily="34" charset="0"/>
              </a:rPr>
              <a:t>viry</a:t>
            </a:r>
            <a:r>
              <a:rPr lang="cs-CZ" sz="3600" dirty="0">
                <a:cs typeface="Arial" panose="020B0604020202020204" pitchFamily="34" charset="0"/>
              </a:rPr>
              <a:t> (virová DNA se může za určitých podmínek začlenit do jádra hostitelské buňky a přerušit tak některý z jejich genů</a:t>
            </a:r>
            <a:r>
              <a:rPr lang="cs-CZ" sz="3600" dirty="0" smtClean="0">
                <a:cs typeface="Arial" panose="020B0604020202020204" pitchFamily="34" charset="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600" dirty="0">
                <a:cs typeface="Arial" panose="020B0604020202020204" pitchFamily="34" charset="0"/>
              </a:rPr>
              <a:t> </a:t>
            </a:r>
            <a:r>
              <a:rPr lang="cs-CZ" sz="3600" b="1" i="1" dirty="0">
                <a:solidFill>
                  <a:schemeClr val="accent1"/>
                </a:solidFill>
                <a:cs typeface="Arial" panose="020B0604020202020204" pitchFamily="34" charset="0"/>
              </a:rPr>
              <a:t>plísně</a:t>
            </a:r>
            <a:r>
              <a:rPr lang="cs-CZ" sz="3600" dirty="0">
                <a:solidFill>
                  <a:schemeClr val="accent1"/>
                </a:solidFill>
                <a:cs typeface="Arial" panose="020B0604020202020204" pitchFamily="34" charset="0"/>
              </a:rPr>
              <a:t> </a:t>
            </a:r>
            <a:r>
              <a:rPr lang="cs-CZ" sz="3600" dirty="0">
                <a:cs typeface="Arial" panose="020B0604020202020204" pitchFamily="34" charset="0"/>
              </a:rPr>
              <a:t>produkující mykotoxiny, které mohou být i karcinogenní (př</a:t>
            </a:r>
            <a:r>
              <a:rPr lang="cs-CZ" sz="3600" dirty="0" smtClean="0">
                <a:cs typeface="Arial" panose="020B0604020202020204" pitchFamily="34" charset="0"/>
              </a:rPr>
              <a:t>. aflatoxiny-</a:t>
            </a:r>
            <a:r>
              <a:rPr lang="cs-CZ" sz="3600" dirty="0" err="1" smtClean="0">
                <a:cs typeface="Arial" panose="020B0604020202020204" pitchFamily="34" charset="0"/>
              </a:rPr>
              <a:t>Aspergilus</a:t>
            </a:r>
            <a:r>
              <a:rPr lang="cs-CZ" sz="3600" dirty="0" smtClean="0">
                <a:cs typeface="Arial" panose="020B0604020202020204" pitchFamily="34" charset="0"/>
              </a:rPr>
              <a:t> </a:t>
            </a:r>
            <a:r>
              <a:rPr lang="cs-CZ" sz="3600" dirty="0" err="1">
                <a:cs typeface="Arial" panose="020B0604020202020204" pitchFamily="34" charset="0"/>
              </a:rPr>
              <a:t>flavus</a:t>
            </a:r>
            <a:r>
              <a:rPr lang="cs-CZ" sz="3600" dirty="0"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67180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3043" y="1043533"/>
            <a:ext cx="8694539" cy="1461188"/>
          </a:xfrm>
        </p:spPr>
        <p:txBody>
          <a:bodyPr>
            <a:noAutofit/>
          </a:bodyPr>
          <a:lstStyle/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toho, jak velký úsek DNA (genetické informace)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zasahují,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dělíme mutace na: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6042" y="2987749"/>
            <a:ext cx="8461540" cy="479654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Genové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Chromozomové (ch</a:t>
            </a:r>
            <a:r>
              <a:rPr lang="cs-CZ" sz="3200" dirty="0" smtClean="0"/>
              <a:t>. aberace</a:t>
            </a:r>
            <a:r>
              <a:rPr lang="cs-CZ" sz="3200" dirty="0" smtClean="0"/>
              <a:t>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200" dirty="0" smtClean="0"/>
              <a:t>Genomové 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181361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46075"/>
            <a:ext cx="9070975" cy="1171575"/>
          </a:xfrm>
          <a:ln/>
        </p:spPr>
        <p:txBody>
          <a:bodyPr tIns="3528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Genové mutace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idx="1"/>
          </p:nvPr>
        </p:nvSpPr>
        <p:spPr>
          <a:xfrm>
            <a:off x="822325" y="2138363"/>
            <a:ext cx="8418513" cy="4762500"/>
          </a:xfrm>
          <a:ln/>
        </p:spPr>
        <p:txBody>
          <a:bodyPr tIns="22932">
            <a:normAutofit/>
          </a:bodyPr>
          <a:lstStyle/>
          <a:p>
            <a:pPr marL="528638" indent="-457200">
              <a:buClr>
                <a:srgbClr val="99284C"/>
              </a:buClr>
              <a:buSzPct val="75000"/>
              <a:buFont typeface="Wingdings" panose="05000000000000000000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600" dirty="0"/>
              <a:t>Zasahují a mění jednotlivé geny (patří sem i tzv</a:t>
            </a:r>
            <a:r>
              <a:rPr lang="cs-CZ" sz="2600" dirty="0" smtClean="0"/>
              <a:t>. bodové </a:t>
            </a:r>
            <a:r>
              <a:rPr lang="cs-CZ" sz="2600" dirty="0"/>
              <a:t>mutace měnící pouze jeden nukleotidový pár</a:t>
            </a:r>
            <a:r>
              <a:rPr lang="cs-CZ" sz="2600" dirty="0" smtClean="0"/>
              <a:t>)</a:t>
            </a:r>
          </a:p>
          <a:p>
            <a:pPr marL="528638" indent="-457200">
              <a:buClr>
                <a:srgbClr val="99284C"/>
              </a:buClr>
              <a:buSzPct val="75000"/>
              <a:buFont typeface="Wingdings" panose="05000000000000000000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600" dirty="0"/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600" b="1" dirty="0"/>
              <a:t>a)</a:t>
            </a:r>
            <a:r>
              <a:rPr lang="cs-CZ" sz="2600" dirty="0"/>
              <a:t>ztráta nukleotidového páru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600" b="1" dirty="0"/>
              <a:t>b)</a:t>
            </a:r>
            <a:r>
              <a:rPr lang="cs-CZ" sz="2600" dirty="0"/>
              <a:t>zařazení nadpočetného páru nukleotidů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600" b="1" dirty="0"/>
              <a:t>c)</a:t>
            </a:r>
            <a:r>
              <a:rPr lang="cs-CZ" sz="2600" dirty="0"/>
              <a:t>vznik nepřirozených, chemicky pozměněných nukleotidů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600" b="1" dirty="0"/>
              <a:t>d)</a:t>
            </a:r>
            <a:r>
              <a:rPr lang="cs-CZ" sz="2600" dirty="0"/>
              <a:t>změna pořadí </a:t>
            </a:r>
            <a:r>
              <a:rPr lang="cs-CZ" sz="2600" dirty="0" smtClean="0"/>
              <a:t>nukleotidů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600" dirty="0"/>
          </a:p>
          <a:p>
            <a:pPr marL="528638" indent="-457200">
              <a:buClr>
                <a:srgbClr val="99284C"/>
              </a:buClr>
              <a:buSzPct val="75000"/>
              <a:buFont typeface="Wingdings" panose="05000000000000000000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600" dirty="0"/>
              <a:t>V důsledku těchto změn dochází ke změnám kodónu a následně k chybnému zařazení AMK a následné chybě v proteosyntéze.</a:t>
            </a:r>
          </a:p>
          <a:p>
            <a:pPr marL="71438" indent="0">
              <a:buClr>
                <a:srgbClr val="99284C"/>
              </a:buClr>
              <a:buSzPct val="7500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306388"/>
            <a:ext cx="8607425" cy="1135062"/>
          </a:xfrm>
          <a:ln/>
        </p:spPr>
        <p:txBody>
          <a:bodyPr tIns="35280">
            <a:normAutofit fontScale="90000"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Chromozomové mutace (aberace)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1768475"/>
            <a:ext cx="9070975" cy="4899025"/>
          </a:xfrm>
          <a:ln/>
        </p:spPr>
        <p:txBody>
          <a:bodyPr tIns="22932"/>
          <a:lstStyle/>
          <a:p>
            <a:pPr marL="528638" indent="-457200">
              <a:buClr>
                <a:srgbClr val="99284C"/>
              </a:buClr>
              <a:buSzPct val="75000"/>
              <a:buFont typeface="Wingdings" panose="05000000000000000000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dirty="0" smtClean="0"/>
              <a:t>mění </a:t>
            </a:r>
            <a:r>
              <a:rPr lang="cs-CZ" sz="2600" dirty="0"/>
              <a:t>se struktura </a:t>
            </a:r>
            <a:r>
              <a:rPr lang="cs-CZ" sz="2600" dirty="0" smtClean="0"/>
              <a:t>chromozomu</a:t>
            </a:r>
          </a:p>
          <a:p>
            <a:pPr marL="528638" indent="-457200">
              <a:buClr>
                <a:srgbClr val="99284C"/>
              </a:buClr>
              <a:buSzPct val="75000"/>
              <a:buFont typeface="Wingdings" panose="05000000000000000000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 sz="2600" dirty="0"/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b="1" i="1" dirty="0"/>
              <a:t>a)delece</a:t>
            </a:r>
            <a:r>
              <a:rPr lang="cs-CZ" sz="2600" dirty="0"/>
              <a:t>-ztráta vnitřní části chromozomu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b="1" i="1" dirty="0"/>
              <a:t>b)deficience</a:t>
            </a:r>
            <a:r>
              <a:rPr lang="cs-CZ" sz="2600" dirty="0"/>
              <a:t>-ztráta koncové části </a:t>
            </a:r>
            <a:r>
              <a:rPr lang="cs-CZ" sz="2600" dirty="0" err="1"/>
              <a:t>chr</a:t>
            </a:r>
            <a:r>
              <a:rPr lang="cs-CZ" sz="2600" dirty="0"/>
              <a:t>.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b="1" i="1" dirty="0"/>
              <a:t>c)inverze</a:t>
            </a:r>
            <a:r>
              <a:rPr lang="cs-CZ" sz="2600" dirty="0"/>
              <a:t>-převrácení úseku chromozomu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b="1" i="1" dirty="0"/>
              <a:t>d)duplikace</a:t>
            </a:r>
            <a:r>
              <a:rPr lang="cs-CZ" sz="2600" dirty="0"/>
              <a:t>-zdvojení části chromozomu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b="1" i="1" dirty="0"/>
              <a:t>e)translokace</a:t>
            </a:r>
            <a:r>
              <a:rPr lang="cs-CZ" sz="2600" dirty="0"/>
              <a:t>-přemístění části chromozomu na chromozom jiný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b="1" i="1" dirty="0"/>
              <a:t>f)fragmentace</a:t>
            </a:r>
            <a:r>
              <a:rPr lang="cs-CZ" sz="2600" dirty="0"/>
              <a:t>-rozpad chromozomu na více </a:t>
            </a:r>
            <a:r>
              <a:rPr lang="cs-CZ" sz="2600" dirty="0" smtClean="0"/>
              <a:t>částí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 sz="2600" dirty="0"/>
          </a:p>
          <a:p>
            <a:pPr marL="528638" indent="-457200">
              <a:buClr>
                <a:srgbClr val="99284C"/>
              </a:buClr>
              <a:buSzPct val="75000"/>
              <a:buFont typeface="Wingdings" panose="05000000000000000000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dirty="0" smtClean="0"/>
              <a:t>doplnit </a:t>
            </a:r>
            <a:r>
              <a:rPr lang="cs-CZ" sz="2600" dirty="0"/>
              <a:t>schémata z tabule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0080625" cy="7559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306388"/>
            <a:ext cx="8607425" cy="1135062"/>
          </a:xfrm>
          <a:ln/>
        </p:spPr>
        <p:txBody>
          <a:bodyPr tIns="3528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Genomové mutace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1768475"/>
            <a:ext cx="9070975" cy="4899025"/>
          </a:xfrm>
          <a:ln/>
        </p:spPr>
        <p:txBody>
          <a:bodyPr tIns="22932"/>
          <a:lstStyle/>
          <a:p>
            <a:pPr marL="528638" indent="-457200">
              <a:buClr>
                <a:srgbClr val="99284C"/>
              </a:buClr>
              <a:buSzPct val="75000"/>
              <a:buFont typeface="Wingdings" panose="05000000000000000000" pitchFamily="2" charset="2"/>
              <a:buChar char="Ø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dirty="0" smtClean="0"/>
              <a:t>mění </a:t>
            </a:r>
            <a:r>
              <a:rPr lang="cs-CZ" sz="2600" dirty="0"/>
              <a:t>se počet chromozomů v </a:t>
            </a:r>
            <a:r>
              <a:rPr lang="cs-CZ" sz="2600" dirty="0" smtClean="0"/>
              <a:t>buňkách</a:t>
            </a:r>
            <a:endParaRPr lang="cs-CZ" sz="2600" dirty="0"/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b="1" i="1" dirty="0" smtClean="0">
                <a:solidFill>
                  <a:schemeClr val="accent1"/>
                </a:solidFill>
              </a:rPr>
              <a:t>a)polyploidie</a:t>
            </a:r>
            <a:r>
              <a:rPr lang="cs-CZ" sz="2600" dirty="0" smtClean="0"/>
              <a:t>- dochází </a:t>
            </a:r>
            <a:r>
              <a:rPr lang="cs-CZ" sz="2600" dirty="0"/>
              <a:t>ke znásobení sady chromozomů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dirty="0"/>
              <a:t>př.triploidie-3n; tetraploidie-4n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dirty="0"/>
              <a:t>-využívá se při šlechtění rostlin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b="1" i="1" dirty="0" smtClean="0">
                <a:solidFill>
                  <a:schemeClr val="accent1"/>
                </a:solidFill>
              </a:rPr>
              <a:t>b)aneuploidie</a:t>
            </a:r>
            <a:r>
              <a:rPr lang="cs-CZ" sz="2600" dirty="0" smtClean="0"/>
              <a:t>- zvýšen </a:t>
            </a:r>
            <a:r>
              <a:rPr lang="cs-CZ" sz="2600" dirty="0"/>
              <a:t>nebo snížen určitý počet chromozomů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dirty="0"/>
              <a:t>př.trisomie-2n+1; monosomie-2n-1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dirty="0">
                <a:cs typeface="Arial" panose="020B0604020202020204" pitchFamily="34" charset="0"/>
              </a:rPr>
              <a:t>→vždy je příčinou méně či více závažných poruch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600" dirty="0">
                <a:cs typeface="Arial" panose="020B0604020202020204" pitchFamily="34" charset="0"/>
              </a:rPr>
              <a:t>př</a:t>
            </a:r>
            <a:r>
              <a:rPr lang="cs-CZ" sz="2600" dirty="0" smtClean="0">
                <a:cs typeface="Arial" panose="020B0604020202020204" pitchFamily="34" charset="0"/>
              </a:rPr>
              <a:t>. Downův </a:t>
            </a:r>
            <a:r>
              <a:rPr lang="cs-CZ" sz="2600" dirty="0">
                <a:cs typeface="Arial" panose="020B0604020202020204" pitchFamily="34" charset="0"/>
              </a:rPr>
              <a:t>syndrom-</a:t>
            </a:r>
            <a:r>
              <a:rPr lang="cs-CZ" sz="2600" dirty="0" err="1">
                <a:cs typeface="Arial" panose="020B0604020202020204" pitchFamily="34" charset="0"/>
              </a:rPr>
              <a:t>trisomie</a:t>
            </a:r>
            <a:r>
              <a:rPr lang="cs-CZ" sz="2600" dirty="0">
                <a:cs typeface="Arial" panose="020B0604020202020204" pitchFamily="34" charset="0"/>
              </a:rPr>
              <a:t> 21</a:t>
            </a:r>
            <a:r>
              <a:rPr lang="cs-CZ" sz="2600" dirty="0" smtClean="0">
                <a:cs typeface="Arial" panose="020B0604020202020204" pitchFamily="34" charset="0"/>
              </a:rPr>
              <a:t>. chromozomového </a:t>
            </a:r>
            <a:r>
              <a:rPr lang="cs-CZ" sz="2600" dirty="0">
                <a:cs typeface="Arial" panose="020B0604020202020204" pitchFamily="34" charset="0"/>
              </a:rPr>
              <a:t>páru (viz.genetika člověka)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306388"/>
            <a:ext cx="8607425" cy="1135062"/>
          </a:xfrm>
          <a:ln/>
        </p:spPr>
        <p:txBody>
          <a:bodyPr tIns="35280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 mutací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1768475"/>
            <a:ext cx="9070975" cy="4899025"/>
          </a:xfrm>
          <a:ln/>
        </p:spPr>
        <p:txBody>
          <a:bodyPr tIns="24695"/>
          <a:lstStyle/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Char char="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b="1" i="1" dirty="0"/>
              <a:t>Často  negativní</a:t>
            </a:r>
            <a:r>
              <a:rPr lang="cs-CZ" sz="2800" dirty="0"/>
              <a:t>, neboť svého nositele poškozují.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Char char="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/>
              <a:t>Jsou příčinou řady dědičných chorob (</a:t>
            </a:r>
            <a:r>
              <a:rPr lang="cs-CZ" sz="2800" dirty="0" err="1"/>
              <a:t>viz.genetika</a:t>
            </a:r>
            <a:r>
              <a:rPr lang="cs-CZ" sz="2800" dirty="0"/>
              <a:t> člověka).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Char char="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dirty="0"/>
              <a:t>Řada mutací je neslučitelná se životem (zánik embrya v časných vývojových stadiích).</a:t>
            </a:r>
          </a:p>
          <a:p>
            <a:pPr marL="503238" indent="-431800">
              <a:buClr>
                <a:srgbClr val="99284C"/>
              </a:buClr>
              <a:buSzPct val="75000"/>
              <a:buFont typeface="Wingdings" panose="05000000000000000000" pitchFamily="2" charset="2"/>
              <a:buChar char="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800" b="1" i="1" dirty="0"/>
              <a:t>Výhodné mutace vznikají </a:t>
            </a:r>
            <a:r>
              <a:rPr lang="cs-CZ" sz="2800" b="1" i="1" dirty="0" smtClean="0"/>
              <a:t>také </a:t>
            </a:r>
            <a:r>
              <a:rPr lang="cs-CZ" sz="2800" dirty="0" smtClean="0">
                <a:cs typeface="Arial" panose="020B0604020202020204" pitchFamily="34" charset="0"/>
              </a:rPr>
              <a:t>→ pozitivně </a:t>
            </a:r>
            <a:r>
              <a:rPr lang="cs-CZ" sz="2800" dirty="0">
                <a:cs typeface="Arial" panose="020B0604020202020204" pitchFamily="34" charset="0"/>
              </a:rPr>
              <a:t>zasahují do evoluce(př</a:t>
            </a:r>
            <a:r>
              <a:rPr lang="cs-CZ" sz="2800" dirty="0" smtClean="0">
                <a:cs typeface="Arial" panose="020B0604020202020204" pitchFamily="34" charset="0"/>
              </a:rPr>
              <a:t>. zvyšují </a:t>
            </a:r>
            <a:r>
              <a:rPr lang="cs-CZ" sz="2800" dirty="0">
                <a:cs typeface="Arial" panose="020B0604020202020204" pitchFamily="34" charset="0"/>
              </a:rPr>
              <a:t>přizpůsobivost druhu</a:t>
            </a:r>
            <a:r>
              <a:rPr lang="cs-CZ" sz="2800" dirty="0" smtClean="0">
                <a:cs typeface="Arial" panose="020B0604020202020204" pitchFamily="34" charset="0"/>
              </a:rPr>
              <a:t>) → vlivem </a:t>
            </a:r>
            <a:r>
              <a:rPr lang="cs-CZ" sz="2800" dirty="0">
                <a:cs typeface="Arial" panose="020B0604020202020204" pitchFamily="34" charset="0"/>
              </a:rPr>
              <a:t>mutací se rozšiřuje různorodost alel, vznikají alely </a:t>
            </a:r>
            <a:r>
              <a:rPr lang="cs-CZ" sz="2800" dirty="0" smtClean="0">
                <a:cs typeface="Arial" panose="020B0604020202020204" pitchFamily="34" charset="0"/>
              </a:rPr>
              <a:t>nové → zvyšuje </a:t>
            </a:r>
            <a:r>
              <a:rPr lang="cs-CZ" sz="2800" dirty="0">
                <a:cs typeface="Arial" panose="020B0604020202020204" pitchFamily="34" charset="0"/>
              </a:rPr>
              <a:t>se variabilita (proměnlivost)v populacích a tím i možného výběru (selekce)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ODPOVÍDEJTE ANO/NE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sz="2800" dirty="0" smtClean="0"/>
              <a:t>Mutace mají vliv na proměnlivost genotypů.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/>
              <a:t> </a:t>
            </a:r>
            <a:r>
              <a:rPr lang="cs-CZ" sz="2800" dirty="0" smtClean="0"/>
              <a:t>Mutace nemohou vznikat nahodile, bez vnějšího vlivu.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/>
              <a:t> </a:t>
            </a:r>
            <a:r>
              <a:rPr lang="cs-CZ" sz="2800" dirty="0" smtClean="0"/>
              <a:t>Buňka není schopna chyby způsobené mutacemi eliminovat.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/>
              <a:t> V důsledku </a:t>
            </a:r>
            <a:r>
              <a:rPr lang="cs-CZ" sz="2800" dirty="0" smtClean="0"/>
              <a:t>genových mutací </a:t>
            </a:r>
            <a:r>
              <a:rPr lang="cs-CZ" sz="2800" dirty="0"/>
              <a:t>dochází ke změnám kodónu a následně k chybnému zařazení AMK a následné chybě v proteosyntéze</a:t>
            </a:r>
            <a:r>
              <a:rPr lang="cs-CZ" sz="2800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/>
              <a:t> </a:t>
            </a:r>
            <a:r>
              <a:rPr lang="cs-CZ" sz="2800" dirty="0" smtClean="0"/>
              <a:t>Při aneuploidii dochází ke znásobení sady chromozomů.</a:t>
            </a:r>
            <a:endParaRPr lang="cs-CZ" sz="2800" dirty="0"/>
          </a:p>
          <a:p>
            <a:pPr marL="514350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102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SPRÁVNÉ ŘEŠENÍ: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 ANO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ANO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5983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 JELÍNEK, Jan; ZICHÁČEK, Vladimír. </a:t>
            </a:r>
            <a:r>
              <a:rPr lang="cs-CZ" i="1" dirty="0"/>
              <a:t>Biologie pro gymnázia</a:t>
            </a:r>
            <a:r>
              <a:rPr lang="cs-CZ" dirty="0"/>
              <a:t>. Olomouc: Nakladatelství Olomouc, 2006, ISBN 80-7182-217-5.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43319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Obrazový materiál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  <a:p>
            <a:r>
              <a:rPr lang="cs-CZ" dirty="0" smtClean="0"/>
              <a:t>Str.16- </a:t>
            </a:r>
            <a:r>
              <a:rPr lang="nl-NL" dirty="0" smtClean="0"/>
              <a:t>DIETZEL65</a:t>
            </a:r>
            <a:r>
              <a:rPr lang="nl-NL" dirty="0"/>
              <a:t>. </a:t>
            </a:r>
            <a:r>
              <a:rPr lang="nl-NL" i="1" dirty="0"/>
              <a:t>wikimedia.commons</a:t>
            </a:r>
            <a:r>
              <a:rPr lang="nl-NL" dirty="0"/>
              <a:t> [online]. [cit. </a:t>
            </a:r>
            <a:r>
              <a:rPr lang="nl-NL" dirty="0" smtClean="0"/>
              <a:t>10.</a:t>
            </a:r>
            <a:r>
              <a:rPr lang="cs-CZ" dirty="0"/>
              <a:t>9</a:t>
            </a:r>
            <a:r>
              <a:rPr lang="nl-NL" dirty="0" smtClean="0"/>
              <a:t>.201</a:t>
            </a:r>
            <a:r>
              <a:rPr lang="cs-CZ" smtClean="0"/>
              <a:t>3</a:t>
            </a:r>
            <a:r>
              <a:rPr lang="nl-NL" smtClean="0"/>
              <a:t>]. </a:t>
            </a:r>
            <a:r>
              <a:rPr lang="nl-NL" dirty="0"/>
              <a:t>Dostupný na WWW: </a:t>
            </a:r>
            <a:r>
              <a:rPr lang="nl-NL" dirty="0">
                <a:hlinkClick r:id="rId2"/>
              </a:rPr>
              <a:t>http://</a:t>
            </a:r>
            <a:r>
              <a:rPr lang="nl-NL" dirty="0" smtClean="0">
                <a:hlinkClick r:id="rId2"/>
              </a:rPr>
              <a:t>commons.wikimedia.org/wiki/File:Chromosomenmutationen_Dutch_text.png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4717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theme/theme1.xml><?xml version="1.0" encoding="utf-8"?>
<a:theme xmlns:a="http://schemas.openxmlformats.org/drawingml/2006/main" name="Hloubka">
  <a:themeElements>
    <a:clrScheme name="Červeno-fialová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epth" id="{7BEAFC2A-325C-49C4-AC08-2B765DA903F9}" vid="{3016C5A4-E631-4977-A608-ACFB47552625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Hloubka</Template>
  <TotalTime>262</TotalTime>
  <Words>825</Words>
  <Application>Microsoft Office PowerPoint</Application>
  <PresentationFormat>Vlastní</PresentationFormat>
  <Paragraphs>112</Paragraphs>
  <Slides>22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Hloubka</vt:lpstr>
      <vt:lpstr>Snímek 1</vt:lpstr>
      <vt:lpstr>Anotace</vt:lpstr>
      <vt:lpstr>GENETICKÁ VARIABILITA MUTACE</vt:lpstr>
      <vt:lpstr>Faktory podmiňující proměnlivost genotypů:</vt:lpstr>
      <vt:lpstr>MUTACE</vt:lpstr>
      <vt:lpstr>Podle způsobu vyvolání dělíme mutace na:</vt:lpstr>
      <vt:lpstr>Spontánní mutace</vt:lpstr>
      <vt:lpstr>Indukované mutace</vt:lpstr>
      <vt:lpstr>Typy mutagenů:</vt:lpstr>
      <vt:lpstr>Fyzikální mutageny</vt:lpstr>
      <vt:lpstr>Chemické mutageny</vt:lpstr>
      <vt:lpstr>Biologické mutageny</vt:lpstr>
      <vt:lpstr>Podle toho, jak velký úsek DNA (genetické informace) zasahují, dělíme mutace na:</vt:lpstr>
      <vt:lpstr>Genové mutace</vt:lpstr>
      <vt:lpstr>Chromozomové mutace (aberace)</vt:lpstr>
      <vt:lpstr>Snímek 16</vt:lpstr>
      <vt:lpstr>Genomové mutace</vt:lpstr>
      <vt:lpstr>Význam mutací</vt:lpstr>
      <vt:lpstr>OPAKOVÁNÍ</vt:lpstr>
      <vt:lpstr>SPRÁVNÉ ŘEŠENÍ:</vt:lpstr>
      <vt:lpstr>Zdroje</vt:lpstr>
      <vt:lpstr>Obrazový materiál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1´)Genetická proměnlivost, mutace</dc:title>
  <dc:creator>Fialky</dc:creator>
  <cp:lastModifiedBy>Dum</cp:lastModifiedBy>
  <cp:revision>20</cp:revision>
  <cp:lastPrinted>1601-01-01T00:00:00Z</cp:lastPrinted>
  <dcterms:created xsi:type="dcterms:W3CDTF">2010-04-08T17:22:38Z</dcterms:created>
  <dcterms:modified xsi:type="dcterms:W3CDTF">2014-04-10T20:12:42Z</dcterms:modified>
</cp:coreProperties>
</file>