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3"/>
  </p:handoutMasterIdLst>
  <p:sldIdLst>
    <p:sldId id="283" r:id="rId2"/>
    <p:sldId id="264" r:id="rId3"/>
    <p:sldId id="256" r:id="rId4"/>
    <p:sldId id="274" r:id="rId5"/>
    <p:sldId id="275" r:id="rId6"/>
    <p:sldId id="277" r:id="rId7"/>
    <p:sldId id="278" r:id="rId8"/>
    <p:sldId id="279" r:id="rId9"/>
    <p:sldId id="280" r:id="rId10"/>
    <p:sldId id="281" r:id="rId11"/>
    <p:sldId id="28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76" autoAdjust="0"/>
    <p:restoredTop sz="94671" autoAdjust="0"/>
  </p:normalViewPr>
  <p:slideViewPr>
    <p:cSldViewPr>
      <p:cViewPr>
        <p:scale>
          <a:sx n="80" d="100"/>
          <a:sy n="80" d="100"/>
        </p:scale>
        <p:origin x="-816" y="-7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4952468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pojmy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Miroslav </a:t>
                      </a:r>
                      <a:r>
                        <a:rPr lang="cs-CZ" sz="1400" baseline="0" dirty="0" err="1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Geršl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pojmy, žák </a:t>
                      </a:r>
                      <a:r>
                        <a:rPr lang="cs-CZ" sz="140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porozumí základním pojmům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4.9.2012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251520" y="228600"/>
            <a:ext cx="8711505" cy="1472208"/>
            <a:chOff x="0" y="0"/>
            <a:chExt cx="88837" cy="15314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Počítač: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stroj na zpracování informací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zpracovává tedy  čísla, znaky, údaje, …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analogové, číslicové, hybridní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architektura </a:t>
            </a:r>
            <a:r>
              <a:rPr lang="cs-CZ" dirty="0" err="1" smtClean="0">
                <a:solidFill>
                  <a:schemeClr val="tx1"/>
                </a:solidFill>
              </a:rPr>
              <a:t>Jon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von</a:t>
            </a:r>
            <a:r>
              <a:rPr lang="cs-CZ" dirty="0" smtClean="0">
                <a:solidFill>
                  <a:schemeClr val="tx1"/>
                </a:solidFill>
              </a:rPr>
              <a:t> Neumannova, a Harvardská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osobní počítač (</a:t>
            </a:r>
            <a:r>
              <a:rPr lang="cs-CZ" dirty="0" err="1" smtClean="0">
                <a:solidFill>
                  <a:schemeClr val="tx1"/>
                </a:solidFill>
              </a:rPr>
              <a:t>personal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computer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Software (programové vybavení)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název pro programy (systémové, aplikační)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Hardware (technické vybavení počítače)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fyzická zařízení počítače (základní deska, HDD, CD, DVD, napájecí zdroj)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Vstupní/výstupní zařízení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tato zařízení zajišťují vstup, výstup dat (nebo obojí)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Bit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základní jednotka informace, může nabývat pouze dvou hodnot (logická 0 </a:t>
            </a:r>
            <a:r>
              <a:rPr lang="cs-CZ" smtClean="0">
                <a:solidFill>
                  <a:schemeClr val="tx1"/>
                </a:solidFill>
              </a:rPr>
              <a:t>, logická 1)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Byte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jednotka pro označení množství dat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osmice bitů (oktet)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např. zakódování znaku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používají se násobky (kilo, mega, giga, </a:t>
            </a:r>
            <a:r>
              <a:rPr lang="cs-CZ" dirty="0" err="1" smtClean="0">
                <a:solidFill>
                  <a:schemeClr val="tx1"/>
                </a:solidFill>
              </a:rPr>
              <a:t>tera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peta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obvykle nejmenší objem dat pro počítač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Operační systém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základní programové vybavení počítače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Základní deska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propojuje jednotlivé součásti počítače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Procesor</a:t>
            </a:r>
          </a:p>
          <a:p>
            <a:pPr marL="971550" lvl="1" indent="-514350" algn="l">
              <a:buFont typeface="Calibri" pitchFamily="34" charset="0"/>
              <a:buChar char="—"/>
            </a:pPr>
            <a:r>
              <a:rPr lang="cs-CZ" dirty="0" smtClean="0">
                <a:solidFill>
                  <a:schemeClr val="tx1"/>
                </a:solidFill>
              </a:rPr>
              <a:t>základní součást počítače, vykonává strojový kód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Operační paměť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vnitřní paměť počítače určená pro dočasné uložení zpracovávaných dat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Pevný disk 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zařízení používané k trvalému uložení dat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určen pro velké datové objemy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USB </a:t>
            </a:r>
            <a:r>
              <a:rPr lang="cs-CZ" dirty="0" err="1" smtClean="0">
                <a:solidFill>
                  <a:schemeClr val="tx1"/>
                </a:solidFill>
              </a:rPr>
              <a:t>flash</a:t>
            </a:r>
            <a:r>
              <a:rPr lang="cs-CZ" dirty="0" smtClean="0">
                <a:solidFill>
                  <a:schemeClr val="tx1"/>
                </a:solidFill>
              </a:rPr>
              <a:t> disk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paměťové zařízení připojené přes </a:t>
            </a:r>
            <a:r>
              <a:rPr lang="cs-CZ" dirty="0" err="1" smtClean="0">
                <a:solidFill>
                  <a:schemeClr val="tx1"/>
                </a:solidFill>
              </a:rPr>
              <a:t>usb</a:t>
            </a:r>
            <a:r>
              <a:rPr lang="cs-CZ" dirty="0" smtClean="0">
                <a:solidFill>
                  <a:schemeClr val="tx1"/>
                </a:solidFill>
              </a:rPr>
              <a:t> sběrnici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má podobu klíčenky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Optický disk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paměťové médium diskového tvaru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pro práci používá světelný paprsek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Klávesnice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err="1" smtClean="0">
                <a:solidFill>
                  <a:schemeClr val="tx1"/>
                </a:solidFill>
              </a:rPr>
              <a:t>vstupnízařízení</a:t>
            </a:r>
            <a:r>
              <a:rPr lang="cs-CZ" dirty="0" smtClean="0">
                <a:solidFill>
                  <a:schemeClr val="tx1"/>
                </a:solidFill>
              </a:rPr>
              <a:t> sestávající z kláves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Myš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polohovací zařízení převádějící informaci o své poloze do počítače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Touchpad</a:t>
            </a:r>
          </a:p>
          <a:p>
            <a:pPr marL="914400" lvl="1" indent="-457200" algn="l">
              <a:buFont typeface="Calibri" pitchFamily="34" charset="0"/>
              <a:buChar char="—"/>
            </a:pPr>
            <a:r>
              <a:rPr lang="cs-CZ" dirty="0" smtClean="0">
                <a:solidFill>
                  <a:schemeClr val="tx1"/>
                </a:solidFill>
              </a:rPr>
              <a:t>vstupní zařízení notebooků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Notebook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přenosný počítač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err="1" smtClean="0">
                <a:solidFill>
                  <a:schemeClr val="tx1"/>
                </a:solidFill>
              </a:rPr>
              <a:t>Netbook</a:t>
            </a: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počítač menší než notebook, zaměřený na mobilitu a poskytování přístupu         k Internetu</a:t>
            </a:r>
          </a:p>
          <a:p>
            <a:pPr marL="457200" indent="-457200" algn="l"/>
            <a:r>
              <a:rPr lang="cs-CZ" dirty="0" smtClean="0">
                <a:solidFill>
                  <a:schemeClr val="tx1"/>
                </a:solidFill>
              </a:rPr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Základní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Internet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celosvětová počítačová síť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WWW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služba Internetu založená na hypertextových dokumentech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Webový prohlížeč (</a:t>
            </a:r>
            <a:r>
              <a:rPr lang="cs-CZ" dirty="0" err="1" smtClean="0">
                <a:solidFill>
                  <a:schemeClr val="tx1"/>
                </a:solidFill>
              </a:rPr>
              <a:t>browser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 marL="914400" lvl="1" indent="-457200" algn="l">
              <a:buFont typeface="Calibri" pitchFamily="34" charset="0"/>
              <a:buChar char="—"/>
            </a:pPr>
            <a:r>
              <a:rPr lang="cs-CZ" dirty="0" smtClean="0">
                <a:solidFill>
                  <a:schemeClr val="tx1"/>
                </a:solidFill>
              </a:rPr>
              <a:t>program pro práci s www stránkami</a:t>
            </a:r>
          </a:p>
          <a:p>
            <a:pPr marL="914400" lvl="1" indent="-457200" algn="l">
              <a:buFont typeface="Calibri" pitchFamily="34" charset="0"/>
              <a:buChar char="—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1571</TotalTime>
  <Words>328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Základní pojmy</vt:lpstr>
      <vt:lpstr>Základní pojmy</vt:lpstr>
      <vt:lpstr>Základní pojmy</vt:lpstr>
      <vt:lpstr>Základní pojmy</vt:lpstr>
      <vt:lpstr>Základní pojmy</vt:lpstr>
      <vt:lpstr>Základní pojmy</vt:lpstr>
      <vt:lpstr>Základní pojmy</vt:lpstr>
      <vt:lpstr>Základní pojmy</vt:lpstr>
      <vt:lpstr>Základní pojmy</vt:lpstr>
      <vt:lpstr>Základní pojmy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gersl</dc:creator>
  <cp:lastModifiedBy>kasparek</cp:lastModifiedBy>
  <cp:revision>76</cp:revision>
  <dcterms:created xsi:type="dcterms:W3CDTF">2012-06-06T17:43:45Z</dcterms:created>
  <dcterms:modified xsi:type="dcterms:W3CDTF">2014-04-09T07:28:30Z</dcterms:modified>
</cp:coreProperties>
</file>