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notesMasterIdLst>
    <p:notesMasterId r:id="rId13"/>
  </p:notesMasterIdLst>
  <p:sldIdLst>
    <p:sldId id="257" r:id="rId2"/>
    <p:sldId id="271" r:id="rId3"/>
    <p:sldId id="274" r:id="rId4"/>
    <p:sldId id="275" r:id="rId5"/>
    <p:sldId id="276" r:id="rId6"/>
    <p:sldId id="278" r:id="rId7"/>
    <p:sldId id="279" r:id="rId8"/>
    <p:sldId id="280" r:id="rId9"/>
    <p:sldId id="273" r:id="rId10"/>
    <p:sldId id="277" r:id="rId11"/>
    <p:sldId id="28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 </a:t>
          </a:r>
          <a:r>
            <a:rPr lang="cs-CZ" sz="1600" baseline="0" dirty="0" smtClean="0">
              <a:solidFill>
                <a:schemeClr val="tx1"/>
              </a:solidFill>
            </a:rPr>
            <a:t>VY_32_INOVACE_3C_07_Symfonie, programní hudba         </a:t>
          </a:r>
          <a:endParaRPr lang="cs-CZ" sz="1600" b="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Hudební  nauka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sekunda, tercie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tx1"/>
              </a:solidFill>
            </a:rPr>
            <a:t>:  únor 2014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Jarmila Brejchová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34DEE3-16E6-4DBC-8410-7D8AF576BB3F}" type="presOf" srcId="{BBE1F95E-D5AA-436D-B4F5-748C3834552C}" destId="{B5AA812A-7391-47E3-B3BF-07AB9DC3D00C}" srcOrd="1" destOrd="0" presId="urn:microsoft.com/office/officeart/2005/8/layout/target3"/>
    <dgm:cxn modelId="{CA759948-4198-42B3-84C6-DDF9DEA9C607}" type="presOf" srcId="{B651F6E3-6281-48DB-9319-2AEAFDAE7572}" destId="{619D679B-A015-4ECF-8348-D1034C574F40}" srcOrd="0" destOrd="0" presId="urn:microsoft.com/office/officeart/2005/8/layout/target3"/>
    <dgm:cxn modelId="{EEA25E30-72A7-4E23-9908-8A1FA91B4A63}" type="presOf" srcId="{BBE1F95E-D5AA-436D-B4F5-748C3834552C}" destId="{A5C228C9-6EC4-4821-934B-9E2EFBAB4497}" srcOrd="0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D7631D26-D941-4624-B0DB-E2F8B14025A7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EF837D6-5E6C-4DB6-93A9-DE8447DE6D2B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05E12F-35E8-44EA-9D20-BFBED3604AC2}" type="presOf" srcId="{D8197B8C-B260-4A16-BDF4-0947B075E274}" destId="{5A5FFA88-C948-4069-8E93-59FA12366E83}" srcOrd="1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9515FC9-7CDD-4723-AAE9-3F7A5509C965}" type="presOf" srcId="{D8197B8C-B260-4A16-BDF4-0947B075E274}" destId="{25B08C86-7E15-44DC-BE7F-FFB55DD49D12}" srcOrd="0" destOrd="0" presId="urn:microsoft.com/office/officeart/2005/8/layout/target3"/>
    <dgm:cxn modelId="{12609222-28B5-473F-8E21-32D2038D6C73}" type="presOf" srcId="{757F3AB3-0718-4624-B441-E567A8F0AB56}" destId="{333A1088-737F-45CB-B68E-254E46348037}" srcOrd="0" destOrd="0" presId="urn:microsoft.com/office/officeart/2005/8/layout/target3"/>
    <dgm:cxn modelId="{C9751BEC-BDCE-41AB-AA42-C5886ACC15C4}" type="presOf" srcId="{CEBA0FA6-500F-48B5-B7A1-B51529BD38F2}" destId="{CAD3E342-3400-4A52-8AAC-15B5BF88AABE}" srcOrd="0" destOrd="0" presId="urn:microsoft.com/office/officeart/2005/8/layout/target3"/>
    <dgm:cxn modelId="{76A714DF-31CC-4BD8-950F-00F6809380AD}" type="presOf" srcId="{D1B46980-6531-4606-95E6-44980827E919}" destId="{6140AFEC-043D-4C43-A2F9-D0F5331DF3A3}" srcOrd="0" destOrd="0" presId="urn:microsoft.com/office/officeart/2005/8/layout/target3"/>
    <dgm:cxn modelId="{C043E5B2-FF0A-4484-9B43-DB892A21BC8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28A6BE5-21C7-4828-8882-F12183F72690}" type="presOf" srcId="{4C35D32F-0EAB-4CD7-82EE-45574DC2A586}" destId="{8BEBB6EC-1DAA-4CAC-8A25-BC0FCBD5DBD5}" srcOrd="0" destOrd="0" presId="urn:microsoft.com/office/officeart/2005/8/layout/target3"/>
    <dgm:cxn modelId="{AC08DCF1-0679-493F-9F88-9621F297326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CB4F660-44F0-4E8B-9934-9B4228A2FAD5}" type="presOf" srcId="{4C35D32F-0EAB-4CD7-82EE-45574DC2A586}" destId="{890E4F0B-2866-4A3F-A3C7-2A14B1797930}" srcOrd="1" destOrd="0" presId="urn:microsoft.com/office/officeart/2005/8/layout/target3"/>
    <dgm:cxn modelId="{1F43AC3E-16DE-4DA1-9EF3-33E89E8667B7}" type="presOf" srcId="{CEBA0FA6-500F-48B5-B7A1-B51529BD38F2}" destId="{02176FA0-10E9-44DC-9A54-485A362F109B}" srcOrd="1" destOrd="0" presId="urn:microsoft.com/office/officeart/2005/8/layout/target3"/>
    <dgm:cxn modelId="{79EEDFA2-13CD-45FC-8199-D86D76FAC39E}" type="presParOf" srcId="{333A1088-737F-45CB-B68E-254E46348037}" destId="{F5ABB229-8D3B-4694-996A-96F23CF14429}" srcOrd="0" destOrd="0" presId="urn:microsoft.com/office/officeart/2005/8/layout/target3"/>
    <dgm:cxn modelId="{C4CBB005-DD42-4388-9831-F953A45AA3D2}" type="presParOf" srcId="{333A1088-737F-45CB-B68E-254E46348037}" destId="{F41139FD-01EE-4571-8B17-4FB00FC51163}" srcOrd="1" destOrd="0" presId="urn:microsoft.com/office/officeart/2005/8/layout/target3"/>
    <dgm:cxn modelId="{F217FACF-7DA0-4974-8717-7FBDEC8E462F}" type="presParOf" srcId="{333A1088-737F-45CB-B68E-254E46348037}" destId="{D005CE8C-CC26-4C3E-AC11-E15060ECD759}" srcOrd="2" destOrd="0" presId="urn:microsoft.com/office/officeart/2005/8/layout/target3"/>
    <dgm:cxn modelId="{15FA773C-EF64-486E-BA3B-DFF6E35EE52F}" type="presParOf" srcId="{333A1088-737F-45CB-B68E-254E46348037}" destId="{2C702D82-9B77-49B7-9568-BB8EB47C3372}" srcOrd="3" destOrd="0" presId="urn:microsoft.com/office/officeart/2005/8/layout/target3"/>
    <dgm:cxn modelId="{86032203-29AB-4501-AF07-EBBE3EB0A224}" type="presParOf" srcId="{333A1088-737F-45CB-B68E-254E46348037}" destId="{A52A0455-90FF-4808-ABD0-F02540D31D5A}" srcOrd="4" destOrd="0" presId="urn:microsoft.com/office/officeart/2005/8/layout/target3"/>
    <dgm:cxn modelId="{8C30BDAE-AC96-42A8-880B-2FFA5B64794C}" type="presParOf" srcId="{333A1088-737F-45CB-B68E-254E46348037}" destId="{6140AFEC-043D-4C43-A2F9-D0F5331DF3A3}" srcOrd="5" destOrd="0" presId="urn:microsoft.com/office/officeart/2005/8/layout/target3"/>
    <dgm:cxn modelId="{9A8F8D51-E63B-4B14-BE28-AED46ED2C36B}" type="presParOf" srcId="{333A1088-737F-45CB-B68E-254E46348037}" destId="{9358AC05-5D7D-4327-9F80-1AD486AEA664}" srcOrd="6" destOrd="0" presId="urn:microsoft.com/office/officeart/2005/8/layout/target3"/>
    <dgm:cxn modelId="{863A9134-5A97-4B0E-A983-B02D0CD40A5B}" type="presParOf" srcId="{333A1088-737F-45CB-B68E-254E46348037}" destId="{313FC574-E1CD-4FB4-B054-0B805CE0447D}" srcOrd="7" destOrd="0" presId="urn:microsoft.com/office/officeart/2005/8/layout/target3"/>
    <dgm:cxn modelId="{D88F5275-A72F-44AE-9860-D7681E40ED62}" type="presParOf" srcId="{333A1088-737F-45CB-B68E-254E46348037}" destId="{619D679B-A015-4ECF-8348-D1034C574F40}" srcOrd="8" destOrd="0" presId="urn:microsoft.com/office/officeart/2005/8/layout/target3"/>
    <dgm:cxn modelId="{CE55CF6B-EB67-4823-8652-4BA38CCD3368}" type="presParOf" srcId="{333A1088-737F-45CB-B68E-254E46348037}" destId="{322283A8-4A27-4CDA-BAE3-F381106A9174}" srcOrd="9" destOrd="0" presId="urn:microsoft.com/office/officeart/2005/8/layout/target3"/>
    <dgm:cxn modelId="{37465C33-8FA0-44D5-8DC2-61C9B523AB4E}" type="presParOf" srcId="{333A1088-737F-45CB-B68E-254E46348037}" destId="{FFC9F71D-1B4F-4AD9-A4A6-86ADEFC8AF5C}" srcOrd="10" destOrd="0" presId="urn:microsoft.com/office/officeart/2005/8/layout/target3"/>
    <dgm:cxn modelId="{7FE11E4B-5295-4ECE-846C-A217A35A3841}" type="presParOf" srcId="{333A1088-737F-45CB-B68E-254E46348037}" destId="{25B08C86-7E15-44DC-BE7F-FFB55DD49D12}" srcOrd="11" destOrd="0" presId="urn:microsoft.com/office/officeart/2005/8/layout/target3"/>
    <dgm:cxn modelId="{689FC6EE-8C89-48B4-B589-05BFAE2C1E64}" type="presParOf" srcId="{333A1088-737F-45CB-B68E-254E46348037}" destId="{76644BE8-9D7C-4C09-B250-3D10AF48CBB7}" srcOrd="12" destOrd="0" presId="urn:microsoft.com/office/officeart/2005/8/layout/target3"/>
    <dgm:cxn modelId="{DC063CD7-FF8B-4C2F-8CD6-5A497C9A81C9}" type="presParOf" srcId="{333A1088-737F-45CB-B68E-254E46348037}" destId="{EE85B701-7295-41C0-BA7A-34D3756A2AE6}" srcOrd="13" destOrd="0" presId="urn:microsoft.com/office/officeart/2005/8/layout/target3"/>
    <dgm:cxn modelId="{A89D781D-D17D-4D35-B662-C96143582B5E}" type="presParOf" srcId="{333A1088-737F-45CB-B68E-254E46348037}" destId="{8BEBB6EC-1DAA-4CAC-8A25-BC0FCBD5DBD5}" srcOrd="14" destOrd="0" presId="urn:microsoft.com/office/officeart/2005/8/layout/target3"/>
    <dgm:cxn modelId="{F2843C21-515F-4D0B-9FDE-03EBABF1F6E9}" type="presParOf" srcId="{333A1088-737F-45CB-B68E-254E46348037}" destId="{5955ED15-90AA-4F08-A8A5-1ED70581E58B}" srcOrd="15" destOrd="0" presId="urn:microsoft.com/office/officeart/2005/8/layout/target3"/>
    <dgm:cxn modelId="{CCA6D979-78C5-4737-A6FC-38AEAE3BF5ED}" type="presParOf" srcId="{333A1088-737F-45CB-B68E-254E46348037}" destId="{26528689-9DF4-4685-8F23-BABDBD774F07}" srcOrd="16" destOrd="0" presId="urn:microsoft.com/office/officeart/2005/8/layout/target3"/>
    <dgm:cxn modelId="{AAD7EE76-ED83-40A6-AECE-B0EBBC51BF9D}" type="presParOf" srcId="{333A1088-737F-45CB-B68E-254E46348037}" destId="{CAD3E342-3400-4A52-8AAC-15B5BF88AABE}" srcOrd="17" destOrd="0" presId="urn:microsoft.com/office/officeart/2005/8/layout/target3"/>
    <dgm:cxn modelId="{76564954-EBEA-442A-AAEB-5EFED76D8CF1}" type="presParOf" srcId="{333A1088-737F-45CB-B68E-254E46348037}" destId="{486F9B35-3F77-4B86-95AC-C956F2B86E44}" srcOrd="18" destOrd="0" presId="urn:microsoft.com/office/officeart/2005/8/layout/target3"/>
    <dgm:cxn modelId="{290246F6-8E9B-4028-8C19-553DD7E8B4B7}" type="presParOf" srcId="{333A1088-737F-45CB-B68E-254E46348037}" destId="{FE72208B-B9B5-47BF-B463-2DC6D6185814}" srcOrd="19" destOrd="0" presId="urn:microsoft.com/office/officeart/2005/8/layout/target3"/>
    <dgm:cxn modelId="{00C157CC-010F-45B3-B51F-5878F7951EB7}" type="presParOf" srcId="{333A1088-737F-45CB-B68E-254E46348037}" destId="{A5C228C9-6EC4-4821-934B-9E2EFBAB4497}" srcOrd="20" destOrd="0" presId="urn:microsoft.com/office/officeart/2005/8/layout/target3"/>
    <dgm:cxn modelId="{AB4DD48C-5EE0-4785-A334-D92BDAA20482}" type="presParOf" srcId="{333A1088-737F-45CB-B68E-254E46348037}" destId="{AED2198E-93D5-4001-81B4-73124B309672}" srcOrd="21" destOrd="0" presId="urn:microsoft.com/office/officeart/2005/8/layout/target3"/>
    <dgm:cxn modelId="{A08466C4-4552-4A93-8185-899AAA9CF3CE}" type="presParOf" srcId="{333A1088-737F-45CB-B68E-254E46348037}" destId="{2BE915AB-18AA-4053-B92C-3BFC9ED204BB}" srcOrd="22" destOrd="0" presId="urn:microsoft.com/office/officeart/2005/8/layout/target3"/>
    <dgm:cxn modelId="{203A8985-78DD-4FA6-8A8A-128005B28610}" type="presParOf" srcId="{333A1088-737F-45CB-B68E-254E46348037}" destId="{6BB5E863-4638-4E1D-BFDE-399D028AC4ED}" srcOrd="23" destOrd="0" presId="urn:microsoft.com/office/officeart/2005/8/layout/target3"/>
    <dgm:cxn modelId="{F57CBC10-7E69-4293-BD90-20F3D8CF4DB0}" type="presParOf" srcId="{333A1088-737F-45CB-B68E-254E46348037}" destId="{5A5FFA88-C948-4069-8E93-59FA12366E83}" srcOrd="24" destOrd="0" presId="urn:microsoft.com/office/officeart/2005/8/layout/target3"/>
    <dgm:cxn modelId="{F1C1E904-B125-4F47-B41B-B0906C5FDA41}" type="presParOf" srcId="{333A1088-737F-45CB-B68E-254E46348037}" destId="{890E4F0B-2866-4A3F-A3C7-2A14B1797930}" srcOrd="25" destOrd="0" presId="urn:microsoft.com/office/officeart/2005/8/layout/target3"/>
    <dgm:cxn modelId="{7A29FB3B-6023-4447-AF98-C8542F849FAC}" type="presParOf" srcId="{333A1088-737F-45CB-B68E-254E46348037}" destId="{02176FA0-10E9-44DC-9A54-485A362F109B}" srcOrd="26" destOrd="0" presId="urn:microsoft.com/office/officeart/2005/8/layout/target3"/>
    <dgm:cxn modelId="{FED2ED55-094B-4363-A97C-2807F26D5742}" type="presParOf" srcId="{333A1088-737F-45CB-B68E-254E46348037}" destId="{B5AA812A-7391-47E3-B3BF-07AB9DC3D00C}" srcOrd="27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7090B5-334B-42ED-8703-2F4B2CB711B0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625BE5-8A4E-4FD0-9BBA-A7109AB955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921EF7C-2318-4EBA-B67C-3DB2050C837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8KzVI-PrmoU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slide" Target="slide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4Cs_f3GupCo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sFdykRZbxY0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_%C4%8Desk%C3%BDch_luh%C5%AF_a_h%C3%A1j%C5%AF" TargetMode="External"/><Relationship Id="rId7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sFdykRZbxY0" TargetMode="External"/><Relationship Id="rId5" Type="http://schemas.openxmlformats.org/officeDocument/2006/relationships/hyperlink" Target="http://www.youtube.com/watch?v=4Cs_f3GupCo" TargetMode="External"/><Relationship Id="rId4" Type="http://schemas.openxmlformats.org/officeDocument/2006/relationships/hyperlink" Target="http://www.youtube.com/watch?v=8KzVI-PrmoU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slide" Target="slid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5" descr="GYMLOVO_logo BRV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seznamuje žáky s pojmy symfonie, symfonická báseň a programní hudba </a:t>
            </a:r>
          </a:p>
          <a:p>
            <a:r>
              <a:rPr lang="cs-CZ" dirty="0" smtClean="0"/>
              <a:t>Učí je orientovat se v hudebních formách</a:t>
            </a:r>
          </a:p>
          <a:p>
            <a:r>
              <a:rPr lang="cs-CZ" dirty="0" smtClean="0"/>
              <a:t>Je určen pro interaktivní tabuli</a:t>
            </a:r>
          </a:p>
          <a:p>
            <a:r>
              <a:rPr lang="cs-CZ" dirty="0" smtClean="0"/>
              <a:t>Mezi snímky se lze pohybovat pomocí hypertextových odkazů a tlačítek akcí</a:t>
            </a:r>
          </a:p>
          <a:p>
            <a:r>
              <a:rPr lang="cs-CZ" dirty="0" smtClean="0"/>
              <a:t>Lze jej využít pro výklad i opakování, pro zápisky žáků</a:t>
            </a:r>
          </a:p>
          <a:p>
            <a:r>
              <a:rPr lang="cs-CZ" dirty="0" smtClean="0"/>
              <a:t>Součástí jsou i úkoly pro žáky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Symfonie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Instrumentální skladba pro orchestr</a:t>
            </a:r>
          </a:p>
          <a:p>
            <a:r>
              <a:rPr lang="cs-CZ" dirty="0" smtClean="0"/>
              <a:t>Většinou má čtyři části - věty:</a:t>
            </a:r>
          </a:p>
          <a:p>
            <a:r>
              <a:rPr lang="cs-CZ" dirty="0" smtClean="0"/>
              <a:t>1. věta je rychlá, v sonátové formě</a:t>
            </a:r>
          </a:p>
          <a:p>
            <a:r>
              <a:rPr lang="cs-CZ" dirty="0" smtClean="0"/>
              <a:t>2. věta je pomalá, jsou zde variace</a:t>
            </a:r>
          </a:p>
          <a:p>
            <a:r>
              <a:rPr lang="cs-CZ" dirty="0" smtClean="0"/>
              <a:t>3.věta je taneční, v písňové formě</a:t>
            </a:r>
          </a:p>
          <a:p>
            <a:r>
              <a:rPr lang="cs-CZ" dirty="0" smtClean="0"/>
              <a:t>4. věta je rychlá, ve formě ronda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 sinfonie k symfonii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Sinfonia byla předehrou k barokní opeře nebo kratší skladbou pro orchestr v 17. století</a:t>
            </a:r>
          </a:p>
          <a:p>
            <a:r>
              <a:rPr lang="cs-CZ" dirty="0" smtClean="0"/>
              <a:t>Postupně ji tvořily tři věty – rychlá, pomalá, rychlá, rozsah skladby se zvětšoval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Jaké nástroje převažují v následující skladbě</a:t>
            </a:r>
          </a:p>
          <a:p>
            <a:r>
              <a:rPr lang="cs-CZ" dirty="0" smtClean="0">
                <a:hlinkClick r:id="rId3"/>
              </a:rPr>
              <a:t>Jan Václav </a:t>
            </a:r>
            <a:r>
              <a:rPr lang="cs-CZ" dirty="0" err="1" smtClean="0">
                <a:hlinkClick r:id="rId3"/>
              </a:rPr>
              <a:t>Stamic</a:t>
            </a:r>
            <a:r>
              <a:rPr lang="cs-CZ" dirty="0" smtClean="0">
                <a:hlinkClick r:id="rId3"/>
              </a:rPr>
              <a:t> (</a:t>
            </a:r>
            <a:r>
              <a:rPr lang="cs-CZ" dirty="0" err="1" smtClean="0">
                <a:hlinkClick r:id="rId3"/>
              </a:rPr>
              <a:t>Johann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Stamitz</a:t>
            </a:r>
            <a:r>
              <a:rPr lang="cs-CZ" dirty="0" smtClean="0">
                <a:hlinkClick r:id="rId3"/>
              </a:rPr>
              <a:t>) Mannheim Sinfonia in A major, </a:t>
            </a:r>
            <a:r>
              <a:rPr lang="cs-CZ" dirty="0" err="1" smtClean="0">
                <a:hlinkClick r:id="rId3"/>
              </a:rPr>
              <a:t>complete</a:t>
            </a:r>
            <a:r>
              <a:rPr lang="cs-CZ" dirty="0" smtClean="0">
                <a:hlinkClick r:id="rId3"/>
              </a:rPr>
              <a:t>, </a:t>
            </a:r>
            <a:r>
              <a:rPr lang="cs-CZ" dirty="0" err="1" smtClean="0">
                <a:hlinkClick r:id="rId3"/>
              </a:rPr>
              <a:t>Slovak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Chamber</a:t>
            </a:r>
            <a:r>
              <a:rPr lang="cs-CZ" dirty="0" smtClean="0">
                <a:hlinkClick r:id="rId3"/>
              </a:rPr>
              <a:t> Orchestra - </a:t>
            </a:r>
            <a:r>
              <a:rPr lang="cs-CZ" dirty="0" err="1" smtClean="0">
                <a:hlinkClick r:id="rId3"/>
              </a:rPr>
              <a:t>YouTube</a:t>
            </a:r>
            <a:endParaRPr lang="cs-CZ" dirty="0"/>
          </a:p>
        </p:txBody>
      </p:sp>
      <p:sp>
        <p:nvSpPr>
          <p:cNvPr id="4" name="Tlačítko akce: Nápověda 3">
            <a:hlinkClick r:id="" action="ppaction://hlinkshowjump?jump=nextslide" highlightClick="1"/>
          </p:cNvPr>
          <p:cNvSpPr/>
          <p:nvPr/>
        </p:nvSpPr>
        <p:spPr>
          <a:xfrm>
            <a:off x="8429652" y="3571876"/>
            <a:ext cx="500066" cy="85725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428604"/>
            <a:ext cx="39443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Nástroje smyčcové!</a:t>
            </a:r>
            <a:endParaRPr lang="cs-CZ" sz="3600" b="1" dirty="0">
              <a:solidFill>
                <a:schemeClr val="tx2"/>
              </a:solidFill>
            </a:endParaRPr>
          </a:p>
        </p:txBody>
      </p:sp>
      <p:pic>
        <p:nvPicPr>
          <p:cNvPr id="1026" name="Picture 2" descr="C:\Users\Lovosice Home\AppData\Local\Microsoft\Windows\Temporary Internet Files\Content.IE5\3MSSXI3C\MC90039146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68901" y="1220592"/>
            <a:ext cx="4060751" cy="277991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57224" y="3857628"/>
            <a:ext cx="29111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hlinkClick r:id="rId4" action="ppaction://hlinksldjump"/>
              </a:rPr>
              <a:t>Jan Václav </a:t>
            </a:r>
            <a:r>
              <a:rPr lang="cs-CZ" sz="2800" b="1" dirty="0" err="1" smtClean="0">
                <a:solidFill>
                  <a:schemeClr val="tx2"/>
                </a:solidFill>
                <a:hlinkClick r:id="rId4" action="ppaction://hlinksldjump"/>
              </a:rPr>
              <a:t>Stamic</a:t>
            </a:r>
            <a:endParaRPr lang="cs-CZ" sz="2800" b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7" y="571480"/>
            <a:ext cx="778674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K uměleckému vrcholu symfonii dovedli </a:t>
            </a:r>
            <a:r>
              <a:rPr lang="cs-CZ" sz="3200" b="1" dirty="0" err="1" smtClean="0">
                <a:solidFill>
                  <a:schemeClr val="tx2"/>
                </a:solidFill>
              </a:rPr>
              <a:t>Joseph</a:t>
            </a:r>
            <a:r>
              <a:rPr lang="cs-CZ" sz="3200" b="1" dirty="0" smtClean="0">
                <a:solidFill>
                  <a:schemeClr val="tx2"/>
                </a:solidFill>
              </a:rPr>
              <a:t> Haydn,Wolfgang Amadeus Mozart a </a:t>
            </a:r>
            <a:r>
              <a:rPr lang="cs-CZ" sz="3200" b="1" dirty="0" err="1" smtClean="0">
                <a:solidFill>
                  <a:schemeClr val="tx2"/>
                </a:solidFill>
              </a:rPr>
              <a:t>Ludwig</a:t>
            </a:r>
            <a:r>
              <a:rPr lang="cs-CZ" sz="3200" b="1" dirty="0" smtClean="0">
                <a:solidFill>
                  <a:schemeClr val="tx2"/>
                </a:solidFill>
              </a:rPr>
              <a:t> van Beethoven</a:t>
            </a:r>
          </a:p>
          <a:p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Který nástroj zazní jako překvapení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Kterou větu posloucháme? </a:t>
            </a:r>
          </a:p>
          <a:p>
            <a:endParaRPr lang="cs-CZ" sz="3200" dirty="0" smtClean="0">
              <a:solidFill>
                <a:schemeClr val="tx2"/>
              </a:solidFill>
            </a:endParaRPr>
          </a:p>
          <a:p>
            <a:r>
              <a:rPr lang="en-US" sz="3200" dirty="0" smtClean="0">
                <a:solidFill>
                  <a:schemeClr val="tx2"/>
                </a:solidFill>
                <a:hlinkClick r:id="rId3"/>
              </a:rPr>
              <a:t>Haydn - Symphony no. 94 "Surprise" - YouTube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3" name="Tlačítko akce: Nápověda 2">
            <a:hlinkClick r:id="" action="ppaction://hlinkshowjump?jump=nextslide" highlightClick="1"/>
          </p:cNvPr>
          <p:cNvSpPr/>
          <p:nvPr/>
        </p:nvSpPr>
        <p:spPr>
          <a:xfrm>
            <a:off x="7000892" y="2500306"/>
            <a:ext cx="785818" cy="928694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1538" y="285728"/>
            <a:ext cx="750099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Kotle – tympány</a:t>
            </a:r>
          </a:p>
          <a:p>
            <a:endParaRPr lang="cs-CZ" sz="3200" dirty="0" smtClean="0"/>
          </a:p>
          <a:p>
            <a:r>
              <a:rPr lang="cs-CZ" sz="3200" b="1" dirty="0" smtClean="0"/>
              <a:t>2.věta – variace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Symfonii se říká </a:t>
            </a:r>
            <a:r>
              <a:rPr lang="cs-CZ" sz="3200" i="1" dirty="0" smtClean="0"/>
              <a:t>Překvapení </a:t>
            </a:r>
            <a:r>
              <a:rPr lang="cs-CZ" sz="3200" dirty="0" smtClean="0"/>
              <a:t>nebo také              </a:t>
            </a:r>
            <a:r>
              <a:rPr lang="cs-CZ" sz="3200" i="1" dirty="0" smtClean="0"/>
              <a:t>S úderem kotlů</a:t>
            </a:r>
            <a:endParaRPr lang="cs-CZ" sz="3200" i="1" dirty="0"/>
          </a:p>
        </p:txBody>
      </p:sp>
      <p:pic>
        <p:nvPicPr>
          <p:cNvPr id="2050" name="Picture 2" descr="C:\Users\Lovosice Home\AppData\Local\Microsoft\Windows\Temporary Internet Files\Content.IE5\92ZS8ULJ\MC90039065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357167"/>
            <a:ext cx="2603944" cy="27680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Symfonická báseň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19. století skladatelé k hudbě přidali program</a:t>
            </a:r>
          </a:p>
          <a:p>
            <a:r>
              <a:rPr lang="cs-CZ" b="1" dirty="0" smtClean="0"/>
              <a:t>Programní hudba </a:t>
            </a:r>
            <a:r>
              <a:rPr lang="cs-CZ" dirty="0" smtClean="0"/>
              <a:t>usměrňuje posluchačovu fantazii prostřednictvím názvu, naznačením obsahu…</a:t>
            </a:r>
          </a:p>
          <a:p>
            <a:r>
              <a:rPr lang="cs-CZ" dirty="0" smtClean="0"/>
              <a:t>Vzniká symfonická báseň</a:t>
            </a:r>
          </a:p>
          <a:p>
            <a:r>
              <a:rPr lang="cs-CZ" b="1" dirty="0" smtClean="0"/>
              <a:t>Bedřich Smetana</a:t>
            </a:r>
            <a:r>
              <a:rPr lang="cs-CZ" dirty="0" smtClean="0"/>
              <a:t>: </a:t>
            </a:r>
            <a:r>
              <a:rPr lang="cs-CZ" dirty="0" smtClean="0">
                <a:hlinkClick r:id="rId3" action="ppaction://hlinksldjump"/>
              </a:rPr>
              <a:t>Z českých luhů a hájů</a:t>
            </a:r>
            <a:endParaRPr lang="cs-CZ" dirty="0" smtClean="0"/>
          </a:p>
          <a:p>
            <a:r>
              <a:rPr lang="en-US" dirty="0" smtClean="0">
                <a:hlinkClick r:id="rId4"/>
              </a:rPr>
              <a:t>Smetana Ma </a:t>
            </a:r>
            <a:r>
              <a:rPr lang="en-US" dirty="0" err="1" smtClean="0">
                <a:hlinkClick r:id="rId4"/>
              </a:rPr>
              <a:t>vlast</a:t>
            </a:r>
            <a:r>
              <a:rPr lang="en-US" dirty="0" smtClean="0">
                <a:hlinkClick r:id="rId4"/>
              </a:rPr>
              <a:t> My Fatherland No 4 From Bohemia's Fields and Groves Czech </a:t>
            </a:r>
            <a:r>
              <a:rPr lang="en-US" dirty="0" err="1" smtClean="0">
                <a:hlinkClick r:id="rId4"/>
              </a:rPr>
              <a:t>Philarmonic</a:t>
            </a:r>
            <a:r>
              <a:rPr lang="en-US" dirty="0" smtClean="0">
                <a:hlinkClick r:id="rId4"/>
              </a:rPr>
              <a:t> </a:t>
            </a:r>
            <a:r>
              <a:rPr lang="en-US" dirty="0" err="1" smtClean="0">
                <a:hlinkClick r:id="rId4"/>
              </a:rPr>
              <a:t>Kubelik</a:t>
            </a:r>
            <a:r>
              <a:rPr lang="en-US" dirty="0" smtClean="0">
                <a:hlinkClick r:id="rId4"/>
              </a:rPr>
              <a:t> - YouTube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785794"/>
            <a:ext cx="7215238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Použitá literatura a zdroje:</a:t>
            </a:r>
          </a:p>
          <a:p>
            <a:r>
              <a:rPr lang="cs-CZ" sz="1400" dirty="0" smtClean="0"/>
              <a:t>CHARALAMBIDIS, </a:t>
            </a:r>
            <a:r>
              <a:rPr lang="cs-CZ" sz="1400" dirty="0" err="1" smtClean="0"/>
              <a:t>Alexandros</a:t>
            </a:r>
            <a:r>
              <a:rPr lang="cs-CZ" sz="1400" dirty="0" smtClean="0"/>
              <a:t> a kol. </a:t>
            </a:r>
            <a:r>
              <a:rPr lang="cs-CZ" sz="1400" i="1" dirty="0" smtClean="0"/>
              <a:t>Hudební výchova 7. ročník základní školy</a:t>
            </a:r>
            <a:r>
              <a:rPr lang="cs-CZ" sz="1400" dirty="0" smtClean="0"/>
              <a:t>. Praha: SPN, 2002, ISBN 80-7235-048-X. </a:t>
            </a:r>
            <a:endParaRPr lang="cs-CZ" sz="1400" dirty="0" smtClean="0"/>
          </a:p>
          <a:p>
            <a:r>
              <a:rPr lang="cs-CZ" sz="1400" dirty="0" smtClean="0"/>
              <a:t>Obrázky:</a:t>
            </a:r>
            <a:endParaRPr lang="cs-CZ" sz="1400" dirty="0" smtClean="0"/>
          </a:p>
          <a:p>
            <a:pPr marL="457200" indent="-457200">
              <a:buAutoNum type="arabicPlain"/>
            </a:pPr>
            <a:r>
              <a:rPr lang="cs-CZ" sz="1400" dirty="0" smtClean="0"/>
              <a:t>SMETANA, Bedřich.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10.4.2014]. Dostupný na WWW: http://commons.wikimedia.org/wiki/File%3AZ_%C4%8Desk%C3%BDch_luh%C5%AF_a_h%C3%A1j%C5%AF.JPG </a:t>
            </a:r>
          </a:p>
          <a:p>
            <a:pPr marL="457200" indent="-457200">
              <a:buAutoNum type="arabicPlain"/>
            </a:pPr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wikipedia.org.Z</a:t>
            </a:r>
            <a:r>
              <a:rPr lang="cs-CZ" sz="1400" i="1" dirty="0" smtClean="0"/>
              <a:t> českých luhů a hájů</a:t>
            </a:r>
            <a:r>
              <a:rPr lang="cs-CZ" sz="1400" dirty="0" smtClean="0"/>
              <a:t> [online]. [cit. 10.4.2014]. Dostupný na WWW: </a:t>
            </a:r>
            <a:r>
              <a:rPr lang="cs-CZ" sz="1400" dirty="0" smtClean="0">
                <a:hlinkClick r:id="rId3"/>
              </a:rPr>
              <a:t>http://cs.wikipedia.org/wiki/Z_%C4%8Desk%C3%BDch_luh%C5%AF_a_h%C3%A1j%C5%AF</a:t>
            </a:r>
            <a:endParaRPr lang="cs-CZ" sz="1400" dirty="0" smtClean="0"/>
          </a:p>
          <a:p>
            <a:pPr marL="457200" indent="-457200">
              <a:buAutoNum type="arabicPlain"/>
            </a:pPr>
            <a:r>
              <a:rPr lang="en-US" sz="1400" dirty="0" smtClean="0"/>
              <a:t>AUTOR NEUVEDEN. </a:t>
            </a:r>
            <a:r>
              <a:rPr lang="en-US" sz="1400" i="1" dirty="0" smtClean="0"/>
              <a:t>commons.wikimedia.org</a:t>
            </a:r>
            <a:r>
              <a:rPr lang="en-US" sz="1400" dirty="0" smtClean="0"/>
              <a:t> [online]. [cit. 10.4.2014].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http://commons.wikimedia.org/wiki/File:Johann_Stamitz.jpg?uselang=cs </a:t>
            </a:r>
            <a:endParaRPr lang="cs-CZ" sz="1400" dirty="0" smtClean="0"/>
          </a:p>
          <a:p>
            <a:pPr marL="457200" indent="-457200">
              <a:buAutoNum type="arabicPlain"/>
            </a:pPr>
            <a:endParaRPr lang="cs-CZ" sz="1400" dirty="0" smtClean="0"/>
          </a:p>
          <a:p>
            <a:r>
              <a:rPr lang="cs-CZ" sz="1400" dirty="0" smtClean="0"/>
              <a:t>Použité hypertextové odkazy jsou platné ke dni vytvoření této prezentace:</a:t>
            </a:r>
          </a:p>
          <a:p>
            <a:r>
              <a:rPr lang="cs-CZ" sz="1400" dirty="0" smtClean="0"/>
              <a:t> J.V. </a:t>
            </a:r>
            <a:r>
              <a:rPr lang="cs-CZ" sz="1400" dirty="0" err="1" smtClean="0"/>
              <a:t>Stamic</a:t>
            </a:r>
            <a:r>
              <a:rPr lang="cs-CZ" sz="1400" dirty="0" smtClean="0"/>
              <a:t>   </a:t>
            </a:r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youtube.com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watch</a:t>
            </a:r>
            <a:r>
              <a:rPr lang="cs-CZ" sz="1400" dirty="0" smtClean="0">
                <a:hlinkClick r:id="rId4"/>
              </a:rPr>
              <a:t>?v=8KzVI-</a:t>
            </a:r>
            <a:r>
              <a:rPr lang="cs-CZ" sz="1400" dirty="0" err="1" smtClean="0">
                <a:hlinkClick r:id="rId4"/>
              </a:rPr>
              <a:t>PrmoU</a:t>
            </a:r>
            <a:endParaRPr lang="cs-CZ" sz="1400" dirty="0" smtClean="0"/>
          </a:p>
          <a:p>
            <a:r>
              <a:rPr lang="cs-CZ" sz="1400" dirty="0" smtClean="0"/>
              <a:t> J. Haydn     </a:t>
            </a:r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youtube.com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watch</a:t>
            </a:r>
            <a:r>
              <a:rPr lang="cs-CZ" sz="1400" dirty="0" smtClean="0">
                <a:hlinkClick r:id="rId5"/>
              </a:rPr>
              <a:t>?v=4Cs_f3GupCo</a:t>
            </a:r>
            <a:endParaRPr lang="cs-CZ" sz="1400" dirty="0" smtClean="0"/>
          </a:p>
          <a:p>
            <a:r>
              <a:rPr lang="cs-CZ" sz="1400" dirty="0" smtClean="0"/>
              <a:t> B. Smetana  </a:t>
            </a:r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youtube.com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watch</a:t>
            </a:r>
            <a:r>
              <a:rPr lang="cs-CZ" sz="1400" dirty="0" smtClean="0">
                <a:hlinkClick r:id="rId6"/>
              </a:rPr>
              <a:t>?v=sFdykRZbxY0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Klipart obrázky jsou součástí galerie Microsoft Office volně dostupné na adrese </a:t>
            </a:r>
            <a:r>
              <a:rPr lang="cs-CZ" sz="1400" u="sng" dirty="0" smtClean="0">
                <a:hlinkClick r:id="rId7"/>
              </a:rPr>
              <a:t>www.office.</a:t>
            </a:r>
            <a:r>
              <a:rPr lang="cs-CZ" sz="1400" u="sng" dirty="0" err="1" smtClean="0">
                <a:hlinkClick r:id="rId7"/>
              </a:rPr>
              <a:t>microsoft.com</a:t>
            </a:r>
            <a:endParaRPr lang="cs-CZ" sz="1400" u="sng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Václav </a:t>
            </a:r>
            <a:r>
              <a:rPr lang="cs-CZ" dirty="0" err="1" smtClean="0"/>
              <a:t>Stamic</a:t>
            </a:r>
            <a:endParaRPr lang="cs-CZ" dirty="0"/>
          </a:p>
        </p:txBody>
      </p:sp>
      <p:pic>
        <p:nvPicPr>
          <p:cNvPr id="5" name="Zástupný symbol pro obsah 4" descr="220px-Johann_Stamitz.jpg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76647" y="1714488"/>
            <a:ext cx="3626547" cy="3643338"/>
          </a:xfrm>
        </p:spPr>
      </p:pic>
      <p:sp>
        <p:nvSpPr>
          <p:cNvPr id="4" name="Zástupný symbol pro text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343400" cy="5324492"/>
          </a:xfrm>
        </p:spPr>
        <p:txBody>
          <a:bodyPr>
            <a:noAutofit/>
          </a:bodyPr>
          <a:lstStyle/>
          <a:p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(1717 – 1757)</a:t>
            </a:r>
          </a:p>
          <a:p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Český skladatel a houslista světového významu. Ten tkví v objevu klasické cyklické sonátové hudební formy, podílu na výstavbě čtyřvěté symfonie a rozšíření nástrojového obsazení orchestru. Stal se spolutvůrcem nově vznikajícího klasicistního hudebního slohu. Jeho obdivovatelem byl i W. A. Mozart. Byl považován též za nejlepšího dirigenta své doby. Zpočátku se proslavil převážně jako houslový virtuóz. Založil tzv. „mannheimskou školu“, z níž vyšli další skladatelé klasicismu.</a:t>
            </a:r>
          </a:p>
          <a:p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6" name="Tlačítko akce: Domů 5">
            <a:hlinkClick r:id="rId4" action="ppaction://hlinksldjump" highlightClick="1"/>
          </p:cNvPr>
          <p:cNvSpPr/>
          <p:nvPr/>
        </p:nvSpPr>
        <p:spPr>
          <a:xfrm>
            <a:off x="571472" y="5857892"/>
            <a:ext cx="714380" cy="64294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43438" y="428604"/>
            <a:ext cx="400052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„</a:t>
            </a:r>
            <a:r>
              <a:rPr lang="cs-CZ" sz="2400" b="1" i="1" dirty="0" err="1" smtClean="0"/>
              <a:t>Toť</a:t>
            </a:r>
            <a:r>
              <a:rPr lang="cs-CZ" sz="2400" b="1" i="1" dirty="0" smtClean="0"/>
              <a:t> všeobecné kreslení citů při pohledu na českou zem. Ze všech stran tu zazní zpěv plno vroucnosti, jak veselý tak melancholický z hájů a luhů. Lesní kraje v sólech hornistů – a vesele  </a:t>
            </a:r>
            <a:r>
              <a:rPr lang="cs-CZ" sz="2400" b="1" i="1" dirty="0" err="1" smtClean="0"/>
              <a:t>ourodné</a:t>
            </a:r>
            <a:r>
              <a:rPr lang="cs-CZ" sz="2400" b="1" i="1" dirty="0" smtClean="0"/>
              <a:t> nížiny labské a jiné a jiné, vše se tu opěvuje. Každý může ze skladby té si vykreslit, co mu libo – básník má volnou cestu před sebou, arciť musí skladbu v jednotlivostech sledovat.</a:t>
            </a:r>
            <a:r>
              <a:rPr lang="cs-CZ" sz="2400" b="1" dirty="0" smtClean="0"/>
              <a:t>“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5572140"/>
            <a:ext cx="32861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První list originálu partitury    </a:t>
            </a:r>
          </a:p>
          <a:p>
            <a:r>
              <a:rPr lang="cs-CZ" dirty="0" smtClean="0"/>
              <a:t> 2 Smetanova slova o skladbě </a:t>
            </a:r>
          </a:p>
          <a:p>
            <a:endParaRPr lang="cs-CZ" dirty="0"/>
          </a:p>
        </p:txBody>
      </p:sp>
      <p:sp>
        <p:nvSpPr>
          <p:cNvPr id="6" name="Tlačítko akce: Domů 5">
            <a:hlinkClick r:id="rId3" action="ppaction://hlinksldjump" highlightClick="1"/>
          </p:cNvPr>
          <p:cNvSpPr/>
          <p:nvPr/>
        </p:nvSpPr>
        <p:spPr>
          <a:xfrm>
            <a:off x="8072462" y="5786454"/>
            <a:ext cx="785818" cy="64294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Z_ESKC~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720" y="428604"/>
            <a:ext cx="3916800" cy="5691599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71472" y="6143644"/>
            <a:ext cx="319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072462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841</TotalTime>
  <Words>632</Words>
  <Application>Microsoft Office PowerPoint</Application>
  <PresentationFormat>Předvádění na obrazovce (4:3)</PresentationFormat>
  <Paragraphs>81</Paragraphs>
  <Slides>11</Slides>
  <Notes>11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anotace</vt:lpstr>
      <vt:lpstr>Symfonie </vt:lpstr>
      <vt:lpstr>Od sinfonie k symfonii</vt:lpstr>
      <vt:lpstr>Snímek 5</vt:lpstr>
      <vt:lpstr>Snímek 6</vt:lpstr>
      <vt:lpstr>Snímek 7</vt:lpstr>
      <vt:lpstr>Symfonická báseň</vt:lpstr>
      <vt:lpstr>Snímek 9</vt:lpstr>
      <vt:lpstr>Jan Václav Stamic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Windows User</cp:lastModifiedBy>
  <cp:revision>100</cp:revision>
  <dcterms:created xsi:type="dcterms:W3CDTF">2014-02-02T21:34:27Z</dcterms:created>
  <dcterms:modified xsi:type="dcterms:W3CDTF">2014-04-11T16:10:32Z</dcterms:modified>
</cp:coreProperties>
</file>