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256" r:id="rId2"/>
    <p:sldId id="262" r:id="rId3"/>
    <p:sldId id="257" r:id="rId4"/>
    <p:sldId id="259" r:id="rId5"/>
    <p:sldId id="260" r:id="rId6"/>
    <p:sldId id="261" r:id="rId7"/>
    <p:sldId id="264" r:id="rId8"/>
    <p:sldId id="263" r:id="rId9"/>
    <p:sldId id="265" r:id="rId10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bg1"/>
        </a:solidFill>
        <a:latin typeface="Arial" charset="0"/>
        <a:ea typeface="Arial Unicode MS" pitchFamily="34" charset="-128"/>
        <a:cs typeface="Arial Unicode MS" pitchFamily="34" charset="-128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bg1"/>
        </a:solidFill>
        <a:latin typeface="Arial" charset="0"/>
        <a:ea typeface="Arial Unicode MS" pitchFamily="34" charset="-128"/>
        <a:cs typeface="Arial Unicode MS" pitchFamily="34" charset="-128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bg1"/>
        </a:solidFill>
        <a:latin typeface="Arial" charset="0"/>
        <a:ea typeface="Arial Unicode MS" pitchFamily="34" charset="-128"/>
        <a:cs typeface="Arial Unicode MS" pitchFamily="34" charset="-128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bg1"/>
        </a:solidFill>
        <a:latin typeface="Arial" charset="0"/>
        <a:ea typeface="Arial Unicode MS" pitchFamily="34" charset="-128"/>
        <a:cs typeface="Arial Unicode MS" pitchFamily="34" charset="-128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bg1"/>
        </a:solidFill>
        <a:latin typeface="Arial" charset="0"/>
        <a:ea typeface="Arial Unicode MS" pitchFamily="34" charset="-128"/>
        <a:cs typeface="Arial Unicode MS" pitchFamily="34" charset="-128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Arial Unicode MS" pitchFamily="34" charset="-128"/>
        <a:cs typeface="Arial Unicode MS" pitchFamily="34" charset="-128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Arial Unicode MS" pitchFamily="34" charset="-128"/>
        <a:cs typeface="Arial Unicode MS" pitchFamily="34" charset="-128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Arial Unicode MS" pitchFamily="34" charset="-128"/>
        <a:cs typeface="Arial Unicode MS" pitchFamily="34" charset="-128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Arial Unicode MS" pitchFamily="34" charset="-128"/>
        <a:cs typeface="Arial Unicode MS" pitchFamily="34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86" d="100"/>
          <a:sy n="86" d="100"/>
        </p:scale>
        <p:origin x="-84" y="-17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1937" cy="4005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3075" name="Rectangle 3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5200" cy="48085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8188" cy="5318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 smtClean="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8187" cy="5318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 smtClean="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8188" cy="5318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 smtClean="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8187" cy="5318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 smtClean="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A88E9BFF-9DFD-4EE9-BABE-8B0F698C2D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A06479AB-8525-47B8-AE2D-E39654BE17C2}" type="slidenum">
              <a:rPr lang="cs-CZ"/>
              <a:pPr/>
              <a:t>1</a:t>
            </a:fld>
            <a:endParaRPr lang="cs-CZ"/>
          </a:p>
        </p:txBody>
      </p:sp>
      <p:sp>
        <p:nvSpPr>
          <p:cNvPr id="1331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331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BC94A390-BAE9-4670-88D7-F5B4058CDA3F}" type="slidenum">
              <a:rPr lang="cs-CZ"/>
              <a:pPr/>
              <a:t>3</a:t>
            </a:fld>
            <a:endParaRPr lang="cs-CZ"/>
          </a:p>
        </p:txBody>
      </p:sp>
      <p:sp>
        <p:nvSpPr>
          <p:cNvPr id="1433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434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FACDA483-12D3-4FA4-835E-B1C5B1C9A463}" type="slidenum">
              <a:rPr lang="cs-CZ"/>
              <a:pPr/>
              <a:t>4</a:t>
            </a:fld>
            <a:endParaRPr lang="cs-CZ"/>
          </a:p>
        </p:txBody>
      </p:sp>
      <p:sp>
        <p:nvSpPr>
          <p:cNvPr id="1638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638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59906C8-F7BA-4B05-87C4-530001C94A4E}" type="slidenum">
              <a:rPr lang="cs-CZ"/>
              <a:pPr/>
              <a:t>5</a:t>
            </a:fld>
            <a:endParaRPr lang="cs-CZ"/>
          </a:p>
        </p:txBody>
      </p:sp>
      <p:sp>
        <p:nvSpPr>
          <p:cNvPr id="1741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41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3C729E-EA6A-411D-BEFB-F3980E7A4F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67EAD4-F0AD-4A4B-8B73-6D10FBF5CA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1560F1-2D4D-425A-B5B4-0F44CDAAD7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6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7700" cy="4986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629AF4-2FA4-4371-A7EA-5B8A6D767F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FF8092-6D29-45BB-AFC9-1449B4EBC8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29E9E-53BD-4621-9239-4EB92AD2E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C9AB08-0645-43E2-9349-842971DB7F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F8646B-876C-4171-AFA5-1144608A40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9E7F4B-C6E2-4549-A6EB-85EA7A940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071AB5-CDD5-48CA-9751-5815C2BDB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4088" y="301625"/>
            <a:ext cx="2266950" cy="645318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48450" cy="6453188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3F7768-00C3-47F4-9132-5B8561733B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7800" cy="125888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E4F0BC-72E5-4D05-9F95-8C1E1D19BB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7800" cy="12588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7800" cy="49863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0" tIns="2124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4737" cy="5175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2463" cy="5175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4737" cy="5175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75CA4711-E0A5-4070-AA85-CDF14F4AE0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smtClean="0"/>
              <a:t>Průmyslová revoluce 4</a:t>
            </a:r>
          </a:p>
        </p:txBody>
      </p:sp>
      <p:sp>
        <p:nvSpPr>
          <p:cNvPr id="2051" name="Rectangle 2"/>
          <p:cNvSpPr>
            <a:spLocks noChangeArrowheads="1"/>
          </p:cNvSpPr>
          <p:nvPr>
            <p:ph type="subTitle" idx="4294967295"/>
          </p:nvPr>
        </p:nvSpPr>
        <p:spPr>
          <a:xfrm>
            <a:off x="741363" y="2101850"/>
            <a:ext cx="8609012" cy="4762500"/>
          </a:xfrm>
        </p:spPr>
        <p:txBody>
          <a:bodyPr tIns="49320" anchor="ctr"/>
          <a:lstStyle/>
          <a:p>
            <a:pPr indent="-341313" algn="ctr" eaLnBrk="1"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5600" smtClean="0"/>
              <a:t>Průmyslová revoluce průběh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60350"/>
            <a:ext cx="575945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8493" name="Group 61"/>
          <p:cNvGraphicFramePr>
            <a:graphicFrameLocks noGrp="1"/>
          </p:cNvGraphicFramePr>
          <p:nvPr/>
        </p:nvGraphicFramePr>
        <p:xfrm>
          <a:off x="990600" y="1981200"/>
          <a:ext cx="8075613" cy="4711703"/>
        </p:xfrm>
        <a:graphic>
          <a:graphicData uri="http://schemas.openxmlformats.org/drawingml/2006/table">
            <a:tbl>
              <a:tblPr/>
              <a:tblGrid>
                <a:gridCol w="2125663"/>
                <a:gridCol w="5949950"/>
              </a:tblGrid>
              <a:tr h="225425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CZ.1.07/1.5.00/34.0950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vy_32_INOVACE_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dej1_dkc06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dkc06_prum_revo_prubeh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363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Gymnázium Kladno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PaedDr. Marie Kocálová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3563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Anotace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Výukový materiál  - prezentace – určený pro výklad i pro samostatnou práci žáků. Průběh průmyslové revoluce, vznik ekonomie jako vědy.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363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Předmět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Hospodářské dějiny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Tematická oblast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Novověk</a:t>
                      </a:r>
                      <a:endParaRPr kumimoji="0" lang="cs-CZ" altLang="zh-CN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Téma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Průmyslová revoluce průběh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7863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Očekávané výstupy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Žáci 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se 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orientují v 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 ekonomick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é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m vývoj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i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, proces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u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 industrializace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 v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 jednotlivých zemích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 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a jeho podmínkami formou komentovaného výkladu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. Objasní základní ekonomické principy v souvislosti s historickým vývojem.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Klíčová slova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Průmyslová revoluce, strojová výroba, ekonomie, J.Watt, A.Smith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Druh učebního materiálu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prezentace (výkladová)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363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třetí ročník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9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vyšší stupeň osmiletého gymnázia, čtyřleté gymnázium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3363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 16.1.2014, HODE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950">
                <a:tc gridSpan="2"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1800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Zdroje uvedeny na konci dokumentu.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ChangeArrowheads="1"/>
          </p:cNvSpPr>
          <p:nvPr>
            <p:ph type="title"/>
          </p:nvPr>
        </p:nvSpPr>
        <p:spPr>
          <a:xfrm>
            <a:off x="741363" y="555625"/>
            <a:ext cx="8609012" cy="1262063"/>
          </a:xfrm>
        </p:spPr>
        <p:txBody>
          <a:bodyPr tIns="38880"/>
          <a:lstStyle/>
          <a:p>
            <a:pPr eaLnBrk="1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smtClean="0"/>
              <a:t>Průmyslová revoluce - průběh</a:t>
            </a:r>
          </a:p>
        </p:txBody>
      </p:sp>
      <p:sp>
        <p:nvSpPr>
          <p:cNvPr id="4099" name="Rectangle 2"/>
          <p:cNvSpPr>
            <a:spLocks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 tIns="26640"/>
          <a:lstStyle/>
          <a:p>
            <a:pPr marL="430213" indent="-323850" eaLnBrk="1">
              <a:buSzPct val="45000"/>
              <a:buFont typeface="Wingdings" pitchFamily="2" charset="2"/>
              <a:buChar char=""/>
              <a:tabLst>
                <a:tab pos="720725" algn="l"/>
                <a:tab pos="1444625" algn="l"/>
                <a:tab pos="2168525" algn="l"/>
                <a:tab pos="2892425" algn="l"/>
                <a:tab pos="3616325" algn="l"/>
                <a:tab pos="4340225" algn="l"/>
                <a:tab pos="5064125" algn="l"/>
                <a:tab pos="5788025" algn="l"/>
                <a:tab pos="6511925" algn="l"/>
                <a:tab pos="7235825" algn="l"/>
                <a:tab pos="7959725" algn="l"/>
                <a:tab pos="8683625" algn="l"/>
                <a:tab pos="8982075" algn="l"/>
                <a:tab pos="9431338" algn="l"/>
                <a:tab pos="9880600" algn="l"/>
                <a:tab pos="10329863" algn="l"/>
                <a:tab pos="10779125" algn="l"/>
              </a:tabLst>
            </a:pPr>
            <a:r>
              <a:rPr lang="cs-CZ" sz="3000" smtClean="0"/>
              <a:t>Velká Británie  	1780–1820</a:t>
            </a:r>
          </a:p>
          <a:p>
            <a:pPr marL="430213" indent="-323850" eaLnBrk="1">
              <a:buSzPct val="45000"/>
              <a:buFont typeface="Wingdings" pitchFamily="2" charset="2"/>
              <a:buChar char=""/>
              <a:tabLst>
                <a:tab pos="720725" algn="l"/>
                <a:tab pos="1444625" algn="l"/>
                <a:tab pos="2168525" algn="l"/>
                <a:tab pos="2892425" algn="l"/>
                <a:tab pos="3616325" algn="l"/>
                <a:tab pos="4340225" algn="l"/>
                <a:tab pos="5064125" algn="l"/>
                <a:tab pos="5788025" algn="l"/>
                <a:tab pos="6511925" algn="l"/>
                <a:tab pos="7235825" algn="l"/>
                <a:tab pos="7959725" algn="l"/>
                <a:tab pos="8683625" algn="l"/>
                <a:tab pos="8982075" algn="l"/>
                <a:tab pos="9431338" algn="l"/>
                <a:tab pos="9880600" algn="l"/>
                <a:tab pos="10329863" algn="l"/>
                <a:tab pos="10779125" algn="l"/>
              </a:tabLst>
            </a:pPr>
            <a:r>
              <a:rPr lang="cs-CZ" sz="3000" smtClean="0"/>
              <a:t>Francie			1830–1860</a:t>
            </a:r>
          </a:p>
          <a:p>
            <a:pPr marL="430213" indent="-323850" eaLnBrk="1">
              <a:buSzPct val="45000"/>
              <a:buFont typeface="Wingdings" pitchFamily="2" charset="2"/>
              <a:buChar char=""/>
              <a:tabLst>
                <a:tab pos="720725" algn="l"/>
                <a:tab pos="1444625" algn="l"/>
                <a:tab pos="2168525" algn="l"/>
                <a:tab pos="2892425" algn="l"/>
                <a:tab pos="3616325" algn="l"/>
                <a:tab pos="4340225" algn="l"/>
                <a:tab pos="5064125" algn="l"/>
                <a:tab pos="5788025" algn="l"/>
                <a:tab pos="6511925" algn="l"/>
                <a:tab pos="7235825" algn="l"/>
                <a:tab pos="7959725" algn="l"/>
                <a:tab pos="8683625" algn="l"/>
                <a:tab pos="8982075" algn="l"/>
                <a:tab pos="9431338" algn="l"/>
                <a:tab pos="9880600" algn="l"/>
                <a:tab pos="10329863" algn="l"/>
                <a:tab pos="10779125" algn="l"/>
              </a:tabLst>
            </a:pPr>
            <a:r>
              <a:rPr lang="cs-CZ" sz="3000" smtClean="0"/>
              <a:t>USA				1840–1860</a:t>
            </a:r>
          </a:p>
          <a:p>
            <a:pPr marL="430213" indent="-323850" eaLnBrk="1">
              <a:buSzPct val="45000"/>
              <a:buFont typeface="Wingdings" pitchFamily="2" charset="2"/>
              <a:buChar char=""/>
              <a:tabLst>
                <a:tab pos="720725" algn="l"/>
                <a:tab pos="1444625" algn="l"/>
                <a:tab pos="2168525" algn="l"/>
                <a:tab pos="2892425" algn="l"/>
                <a:tab pos="3616325" algn="l"/>
                <a:tab pos="4340225" algn="l"/>
                <a:tab pos="5064125" algn="l"/>
                <a:tab pos="5788025" algn="l"/>
                <a:tab pos="6511925" algn="l"/>
                <a:tab pos="7235825" algn="l"/>
                <a:tab pos="7959725" algn="l"/>
                <a:tab pos="8683625" algn="l"/>
                <a:tab pos="8982075" algn="l"/>
                <a:tab pos="9431338" algn="l"/>
                <a:tab pos="9880600" algn="l"/>
                <a:tab pos="10329863" algn="l"/>
                <a:tab pos="10779125" algn="l"/>
              </a:tabLst>
            </a:pPr>
            <a:r>
              <a:rPr lang="cs-CZ" sz="3000" smtClean="0"/>
              <a:t>Německo			1850–1870</a:t>
            </a:r>
          </a:p>
          <a:p>
            <a:pPr marL="430213" indent="-323850" eaLnBrk="1">
              <a:buSzPct val="45000"/>
              <a:buFont typeface="Wingdings" pitchFamily="2" charset="2"/>
              <a:buChar char=""/>
              <a:tabLst>
                <a:tab pos="720725" algn="l"/>
                <a:tab pos="1444625" algn="l"/>
                <a:tab pos="2168525" algn="l"/>
                <a:tab pos="2892425" algn="l"/>
                <a:tab pos="3616325" algn="l"/>
                <a:tab pos="4340225" algn="l"/>
                <a:tab pos="5064125" algn="l"/>
                <a:tab pos="5788025" algn="l"/>
                <a:tab pos="6511925" algn="l"/>
                <a:tab pos="7235825" algn="l"/>
                <a:tab pos="7959725" algn="l"/>
                <a:tab pos="8683625" algn="l"/>
                <a:tab pos="8982075" algn="l"/>
                <a:tab pos="9431338" algn="l"/>
                <a:tab pos="9880600" algn="l"/>
                <a:tab pos="10329863" algn="l"/>
                <a:tab pos="10779125" algn="l"/>
              </a:tabLst>
            </a:pPr>
            <a:r>
              <a:rPr lang="cs-CZ" sz="3000" smtClean="0"/>
              <a:t>Rusko			1890–1914</a:t>
            </a:r>
          </a:p>
          <a:p>
            <a:pPr marL="430213" indent="-323850" eaLnBrk="1">
              <a:buClrTx/>
              <a:buSzPct val="45000"/>
              <a:buFontTx/>
              <a:buNone/>
              <a:tabLst>
                <a:tab pos="720725" algn="l"/>
                <a:tab pos="1444625" algn="l"/>
                <a:tab pos="2168525" algn="l"/>
                <a:tab pos="2892425" algn="l"/>
                <a:tab pos="3616325" algn="l"/>
                <a:tab pos="4340225" algn="l"/>
                <a:tab pos="5064125" algn="l"/>
                <a:tab pos="5788025" algn="l"/>
                <a:tab pos="6511925" algn="l"/>
                <a:tab pos="7235825" algn="l"/>
                <a:tab pos="7959725" algn="l"/>
                <a:tab pos="8683625" algn="l"/>
                <a:tab pos="8982075" algn="l"/>
                <a:tab pos="9431338" algn="l"/>
                <a:tab pos="9880600" algn="l"/>
                <a:tab pos="10329863" algn="l"/>
                <a:tab pos="10779125" algn="l"/>
              </a:tabLst>
            </a:pPr>
            <a:endParaRPr lang="cs-CZ" sz="2800" smtClean="0"/>
          </a:p>
          <a:p>
            <a:pPr marL="430213" indent="-323850" eaLnBrk="1">
              <a:buSzPct val="45000"/>
              <a:buFont typeface="Wingdings" pitchFamily="2" charset="2"/>
              <a:buChar char=""/>
              <a:tabLst>
                <a:tab pos="720725" algn="l"/>
                <a:tab pos="1444625" algn="l"/>
                <a:tab pos="2168525" algn="l"/>
                <a:tab pos="2892425" algn="l"/>
                <a:tab pos="3616325" algn="l"/>
                <a:tab pos="4340225" algn="l"/>
                <a:tab pos="5064125" algn="l"/>
                <a:tab pos="5788025" algn="l"/>
                <a:tab pos="6511925" algn="l"/>
                <a:tab pos="7235825" algn="l"/>
                <a:tab pos="7959725" algn="l"/>
                <a:tab pos="8683625" algn="l"/>
                <a:tab pos="8982075" algn="l"/>
                <a:tab pos="9431338" algn="l"/>
                <a:tab pos="9880600" algn="l"/>
                <a:tab pos="10329863" algn="l"/>
                <a:tab pos="10779125" algn="l"/>
              </a:tabLst>
            </a:pPr>
            <a:r>
              <a:rPr lang="cs-CZ" sz="3000" smtClean="0"/>
              <a:t>České země		1850–1870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smtClean="0"/>
              <a:t>Průmyslová revoluce -  průběh</a:t>
            </a:r>
          </a:p>
        </p:txBody>
      </p:sp>
      <p:sp>
        <p:nvSpPr>
          <p:cNvPr id="6147" name="Rectangle 2"/>
          <p:cNvSpPr>
            <a:spLocks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 tIns="29880"/>
          <a:lstStyle/>
          <a:p>
            <a:pPr marL="430213" indent="-323850" eaLnBrk="1">
              <a:buSzPct val="45000"/>
              <a:buFont typeface="Wingdings" pitchFamily="2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z="3400" smtClean="0"/>
              <a:t>Velká Británie, Francie</a:t>
            </a:r>
          </a:p>
          <a:p>
            <a:pPr marL="1293813" lvl="2" indent="-285750" eaLnBrk="1">
              <a:buSzPct val="45000"/>
              <a:buFont typeface="Wingdings" pitchFamily="2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z="3200" smtClean="0"/>
              <a:t>řemeslná výroba strojů</a:t>
            </a:r>
          </a:p>
          <a:p>
            <a:pPr marL="1293813" lvl="2" indent="-285750" eaLnBrk="1">
              <a:buSzPct val="45000"/>
              <a:buFont typeface="Wingdings" pitchFamily="2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z="3200" smtClean="0"/>
              <a:t>stroje v lehkém průmyslu</a:t>
            </a:r>
          </a:p>
          <a:p>
            <a:pPr marL="1293813" lvl="2" indent="-285750" eaLnBrk="1">
              <a:buClrTx/>
              <a:buSzPct val="45000"/>
              <a:buFontTx/>
              <a:buNone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endParaRPr lang="cs-CZ" sz="3600" smtClean="0"/>
          </a:p>
          <a:p>
            <a:pPr marL="430213" indent="-323850" eaLnBrk="1">
              <a:buSzPct val="45000"/>
              <a:buFont typeface="Wingdings" pitchFamily="2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z="3400" smtClean="0"/>
              <a:t>USA, Německo</a:t>
            </a:r>
          </a:p>
          <a:p>
            <a:pPr marL="1293813" lvl="2" indent="-285750" eaLnBrk="1">
              <a:buSzPct val="45000"/>
              <a:buFont typeface="Wingdings" pitchFamily="2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z="3200" smtClean="0"/>
              <a:t>strojová výroba strojů</a:t>
            </a:r>
          </a:p>
          <a:p>
            <a:pPr marL="1293813" lvl="2" indent="-285750" eaLnBrk="1">
              <a:buSzPct val="45000"/>
              <a:buFont typeface="Wingdings" pitchFamily="2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cs-CZ" sz="3200" smtClean="0"/>
              <a:t>stroje v těžkém průmyslu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80"/>
          <a:lstStyle/>
          <a:p>
            <a:pPr eaLnBrk="1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smtClean="0"/>
              <a:t> Parní stroj </a:t>
            </a:r>
            <a:r>
              <a:rPr lang="cs-CZ" sz="1400" smtClean="0"/>
              <a:t>obr.1</a:t>
            </a:r>
          </a:p>
        </p:txBody>
      </p:sp>
      <p:sp>
        <p:nvSpPr>
          <p:cNvPr id="7171" name="Rectangle 2"/>
          <p:cNvSpPr>
            <a:spLocks noChangeArrowheads="1"/>
          </p:cNvSpPr>
          <p:nvPr>
            <p:ph type="body" idx="1"/>
          </p:nvPr>
        </p:nvSpPr>
        <p:spPr>
          <a:xfrm>
            <a:off x="741363" y="2101850"/>
            <a:ext cx="8609012" cy="4989513"/>
          </a:xfrm>
        </p:spPr>
        <p:txBody>
          <a:bodyPr tIns="26640"/>
          <a:lstStyle/>
          <a:p>
            <a:pPr indent="-341313" algn="ctr" eaLnBrk="1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 smtClean="0"/>
              <a:t>National Railway Museum, York</a:t>
            </a:r>
          </a:p>
        </p:txBody>
      </p:sp>
      <p:pic>
        <p:nvPicPr>
          <p:cNvPr id="717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28788" y="2952750"/>
            <a:ext cx="6408737" cy="33115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z="4400" smtClean="0"/>
              <a:t>Ekonomické teorie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>
              <a:buSzPct val="45000"/>
              <a:buFont typeface="Wingdings" pitchFamily="2" charset="2"/>
              <a:buNone/>
            </a:pPr>
            <a:r>
              <a:rPr lang="cs-CZ" b="1" smtClean="0"/>
              <a:t>Adam Smith</a:t>
            </a:r>
          </a:p>
          <a:p>
            <a:pPr lvl="1" eaLnBrk="1">
              <a:buSzPct val="75000"/>
              <a:buFont typeface="Symbol" pitchFamily="18" charset="2"/>
              <a:buNone/>
            </a:pPr>
            <a:r>
              <a:rPr lang="cs-CZ" sz="2400" smtClean="0"/>
              <a:t>The Wealth of Nations (1776)</a:t>
            </a:r>
          </a:p>
          <a:p>
            <a:pPr marL="982663" lvl="2" indent="0" eaLnBrk="1">
              <a:buSzPct val="45000"/>
              <a:buFont typeface="Wingdings" pitchFamily="2" charset="2"/>
              <a:buNone/>
            </a:pPr>
            <a:r>
              <a:rPr lang="cs-CZ" smtClean="0"/>
              <a:t>zákon nabídky a poptávky</a:t>
            </a:r>
          </a:p>
          <a:p>
            <a:pPr marL="982663" lvl="2" indent="0" eaLnBrk="1">
              <a:buSzPct val="45000"/>
              <a:buFont typeface="Wingdings" pitchFamily="2" charset="2"/>
              <a:buNone/>
            </a:pPr>
            <a:r>
              <a:rPr lang="cs-CZ" smtClean="0"/>
              <a:t>zákon volné konkurence</a:t>
            </a:r>
          </a:p>
          <a:p>
            <a:pPr marL="982663" lvl="2" indent="0" eaLnBrk="1">
              <a:buSzPct val="45000"/>
              <a:buFont typeface="Wingdings" pitchFamily="2" charset="2"/>
              <a:buNone/>
            </a:pPr>
            <a:r>
              <a:rPr lang="cs-CZ" smtClean="0"/>
              <a:t>volné svobodné podnikání – výsledkem je blaho společnosti</a:t>
            </a:r>
          </a:p>
          <a:p>
            <a:pPr marL="982663" lvl="2" indent="0" eaLnBrk="1">
              <a:buSzPct val="45000"/>
              <a:buFont typeface="Wingdings" pitchFamily="2" charset="2"/>
              <a:buNone/>
            </a:pPr>
            <a:r>
              <a:rPr lang="cs-CZ" smtClean="0"/>
              <a:t>odmítání státního direktivního zásahu státu do hospodářského života</a:t>
            </a:r>
          </a:p>
          <a:p>
            <a:pPr eaLnBrk="1">
              <a:buSzPct val="45000"/>
              <a:buFont typeface="Wingdings" pitchFamily="2" charset="2"/>
              <a:buNone/>
            </a:pPr>
            <a:r>
              <a:rPr lang="cs-CZ" sz="2000" b="1" smtClean="0"/>
              <a:t>David Ricardo</a:t>
            </a:r>
          </a:p>
          <a:p>
            <a:pPr marL="982663" lvl="2" indent="0" eaLnBrk="1">
              <a:buSzPct val="45000"/>
              <a:buFont typeface="Wingdings" pitchFamily="2" charset="2"/>
              <a:buNone/>
            </a:pPr>
            <a:r>
              <a:rPr lang="cs-CZ" smtClean="0"/>
              <a:t>„železný zákon mzdový“ - problém přebytku pracovních sil, střídání krize a konjunktury</a:t>
            </a:r>
          </a:p>
          <a:p>
            <a:pPr eaLnBrk="1"/>
            <a:endParaRPr lang="cs-CZ" sz="1800" smtClean="0"/>
          </a:p>
          <a:p>
            <a:pPr eaLnBrk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z="4400" smtClean="0"/>
              <a:t>Adam Smith</a:t>
            </a:r>
            <a:r>
              <a:rPr lang="cs-CZ" smtClean="0"/>
              <a:t> </a:t>
            </a:r>
            <a:r>
              <a:rPr lang="cs-CZ" sz="1400" smtClean="0"/>
              <a:t>obr.2</a:t>
            </a:r>
          </a:p>
        </p:txBody>
      </p:sp>
      <p:pic>
        <p:nvPicPr>
          <p:cNvPr id="9219" name="Picture 3" descr="Soubor:AdamSmit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0400" y="2133600"/>
            <a:ext cx="27559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z="4400" smtClean="0"/>
              <a:t>Zdroje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>
              <a:defRPr/>
            </a:pPr>
            <a:r>
              <a:rPr lang="cs-CZ" dirty="0" err="1" smtClean="0"/>
              <a:t>Stellner</a:t>
            </a:r>
            <a:r>
              <a:rPr lang="cs-CZ" dirty="0" smtClean="0"/>
              <a:t>,František: Hospodářské dějiny,VŠE Praha, </a:t>
            </a:r>
            <a:r>
              <a:rPr lang="cs-CZ" dirty="0" err="1" smtClean="0"/>
              <a:t>Oeconomica</a:t>
            </a:r>
            <a:r>
              <a:rPr lang="cs-CZ" dirty="0" smtClean="0"/>
              <a:t>, Praha 2008, ISBN 978-80-245-1141-2</a:t>
            </a:r>
          </a:p>
          <a:p>
            <a:pPr marL="0" indent="0" eaLnBrk="1">
              <a:defRPr/>
            </a:pPr>
            <a:r>
              <a:rPr lang="cs-CZ" dirty="0" smtClean="0"/>
              <a:t>Čapek,Vratislav: Světové dějiny II, Fortuna, Praha, 2010, </a:t>
            </a:r>
            <a:br>
              <a:rPr lang="cs-CZ" dirty="0" smtClean="0"/>
            </a:br>
            <a:r>
              <a:rPr lang="cs-CZ" dirty="0" smtClean="0"/>
              <a:t>80-7168-850-9 </a:t>
            </a:r>
          </a:p>
          <a:p>
            <a:pPr marL="0" indent="0" eaLnBrk="1">
              <a:defRPr/>
            </a:pPr>
            <a:r>
              <a:rPr lang="cs-CZ" dirty="0" smtClean="0"/>
              <a:t>Hospodářské dějiny. In: [online]. [cit. 2013-12-15]. </a:t>
            </a:r>
            <a:br>
              <a:rPr lang="cs-CZ" dirty="0" smtClean="0"/>
            </a:br>
            <a:r>
              <a:rPr lang="cs-CZ" dirty="0" smtClean="0"/>
              <a:t>Dostupné z: </a:t>
            </a:r>
            <a:r>
              <a:rPr lang="cs-CZ" dirty="0" err="1" smtClean="0"/>
              <a:t>nb.vse.cz</a:t>
            </a:r>
            <a:r>
              <a:rPr lang="cs-CZ" dirty="0" smtClean="0"/>
              <a:t>/~</a:t>
            </a:r>
            <a:r>
              <a:rPr lang="cs-CZ" dirty="0" err="1" smtClean="0"/>
              <a:t>sirucek</a:t>
            </a:r>
            <a:r>
              <a:rPr lang="cs-CZ" dirty="0" smtClean="0"/>
              <a:t>/</a:t>
            </a:r>
            <a:r>
              <a:rPr lang="cs-CZ" dirty="0" err="1" smtClean="0"/>
              <a:t>Predmety</a:t>
            </a:r>
            <a:r>
              <a:rPr lang="cs-CZ" dirty="0" smtClean="0"/>
              <a:t>/3MI111/</a:t>
            </a:r>
            <a:r>
              <a:rPr lang="cs-CZ" dirty="0" err="1" smtClean="0"/>
              <a:t>PrednaskaJD.ppt</a:t>
            </a:r>
            <a:r>
              <a:rPr lang="cs-CZ" dirty="0" smtClean="0"/>
              <a:t>‎ </a:t>
            </a:r>
            <a:endParaRPr lang="cs-CZ" dirty="0" smtClean="0">
              <a:cs typeface="Arial" charset="0"/>
            </a:endParaRPr>
          </a:p>
          <a:p>
            <a:pPr eaLnBrk="1">
              <a:defRPr/>
            </a:pPr>
            <a:endParaRPr lang="cs-CZ" sz="2800" dirty="0" smtClean="0">
              <a:cs typeface="Arial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z="4400" smtClean="0"/>
              <a:t>Zdroje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>
              <a:defRPr/>
            </a:pPr>
            <a:r>
              <a:rPr lang="cs-CZ" dirty="0" smtClean="0">
                <a:cs typeface="Arial" charset="0"/>
              </a:rPr>
              <a:t>[obr. 1] </a:t>
            </a:r>
            <a:r>
              <a:rPr lang="cs-CZ" dirty="0" smtClean="0"/>
              <a:t>volné dílo. [cit. 15.12.2013]. Autor neznámý (</a:t>
            </a:r>
            <a:r>
              <a:rPr lang="cs-CZ" dirty="0" err="1" smtClean="0"/>
              <a:t>Dictionnaire</a:t>
            </a:r>
            <a:r>
              <a:rPr lang="cs-CZ" dirty="0" smtClean="0"/>
              <a:t> d'</a:t>
            </a:r>
            <a:r>
              <a:rPr lang="cs-CZ" dirty="0" err="1" smtClean="0"/>
              <a:t>arts</a:t>
            </a:r>
            <a:r>
              <a:rPr lang="cs-CZ" dirty="0" smtClean="0"/>
              <a:t> </a:t>
            </a:r>
            <a:r>
              <a:rPr lang="cs-CZ" dirty="0" err="1" smtClean="0"/>
              <a:t>industriels</a:t>
            </a:r>
            <a:r>
              <a:rPr lang="cs-CZ" dirty="0" smtClean="0"/>
              <a:t>) </a:t>
            </a:r>
            <a:br>
              <a:rPr lang="cs-CZ" dirty="0" smtClean="0"/>
            </a:br>
            <a:r>
              <a:rPr lang="cs-CZ" dirty="0" smtClean="0"/>
              <a:t>Doba ochrany majetkových autorských práv již vypršela.</a:t>
            </a:r>
            <a:r>
              <a:rPr lang="cs-CZ" dirty="0" smtClean="0">
                <a:cs typeface="Arial" charset="0"/>
              </a:rPr>
              <a:t> </a:t>
            </a:r>
            <a:r>
              <a:rPr lang="cs-CZ" dirty="0" smtClean="0"/>
              <a:t>Dostupný na WWW: http://commons.wikimedia.org/wiki/File:SwanningtonEngine_01.jpg </a:t>
            </a:r>
            <a:endParaRPr lang="cs-CZ" dirty="0" smtClean="0">
              <a:cs typeface="Arial" charset="0"/>
            </a:endParaRPr>
          </a:p>
          <a:p>
            <a:pPr marL="0" indent="0" eaLnBrk="1">
              <a:defRPr/>
            </a:pPr>
            <a:r>
              <a:rPr lang="cs-CZ" dirty="0" smtClean="0">
                <a:cs typeface="Arial" charset="0"/>
              </a:rPr>
              <a:t>[obr. </a:t>
            </a:r>
            <a:r>
              <a:rPr lang="cs-CZ" dirty="0" smtClean="0"/>
              <a:t>2</a:t>
            </a:r>
            <a:r>
              <a:rPr lang="cs-CZ" dirty="0" smtClean="0">
                <a:cs typeface="Arial" charset="0"/>
              </a:rPr>
              <a:t>] </a:t>
            </a:r>
            <a:r>
              <a:rPr lang="cs-CZ" dirty="0" smtClean="0"/>
              <a:t>volné dílo. [cit. 15.12.2013]. Autor neznámý (</a:t>
            </a:r>
            <a:r>
              <a:rPr lang="cs-CZ" dirty="0" err="1" smtClean="0"/>
              <a:t>Dictionnaire</a:t>
            </a:r>
            <a:r>
              <a:rPr lang="cs-CZ" dirty="0" smtClean="0"/>
              <a:t> d'</a:t>
            </a:r>
            <a:r>
              <a:rPr lang="cs-CZ" dirty="0" err="1" smtClean="0"/>
              <a:t>arts</a:t>
            </a:r>
            <a:r>
              <a:rPr lang="cs-CZ" dirty="0" smtClean="0"/>
              <a:t> </a:t>
            </a:r>
            <a:r>
              <a:rPr lang="cs-CZ" dirty="0" err="1" smtClean="0"/>
              <a:t>industriels</a:t>
            </a:r>
            <a:r>
              <a:rPr lang="cs-CZ" dirty="0" smtClean="0"/>
              <a:t>) </a:t>
            </a:r>
            <a:br>
              <a:rPr lang="cs-CZ" dirty="0" smtClean="0"/>
            </a:br>
            <a:r>
              <a:rPr lang="cs-CZ" dirty="0" smtClean="0"/>
              <a:t>Doba ochrany majetkových autorských práv již vypršela.</a:t>
            </a:r>
            <a:r>
              <a:rPr lang="cs-CZ" dirty="0" smtClean="0">
                <a:cs typeface="Arial" charset="0"/>
              </a:rPr>
              <a:t> </a:t>
            </a:r>
            <a:r>
              <a:rPr lang="cs-CZ" dirty="0" smtClean="0"/>
              <a:t>Dostupný na WWW: </a:t>
            </a:r>
            <a:r>
              <a:rPr lang="cs-CZ" dirty="0" smtClean="0">
                <a:cs typeface="Arial" charset="0"/>
              </a:rPr>
              <a:t>http://http://commons.wikimedia.org/wiki/File:AdamSmith.jpg</a:t>
            </a:r>
            <a:endParaRPr lang="cs-CZ" dirty="0" smtClean="0"/>
          </a:p>
          <a:p>
            <a:pPr eaLnBrk="1">
              <a:defRPr/>
            </a:pPr>
            <a:endParaRPr lang="cs-CZ" dirty="0" smtClean="0">
              <a:cs typeface="Arial" charset="0"/>
            </a:endParaRPr>
          </a:p>
          <a:p>
            <a:pPr eaLnBrk="1">
              <a:defRPr/>
            </a:pPr>
            <a:endParaRPr lang="cs-CZ" dirty="0" smtClean="0">
              <a:cs typeface="Arial" charset="0"/>
            </a:endParaRPr>
          </a:p>
          <a:p>
            <a:pPr eaLnBrk="1">
              <a:defRPr/>
            </a:pPr>
            <a:endParaRPr lang="cs-CZ" dirty="0" smtClean="0">
              <a:cs typeface="Arial" charset="0"/>
            </a:endParaRPr>
          </a:p>
          <a:p>
            <a:pPr eaLnBrk="1"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Arial Unicode MS"/>
        <a:cs typeface="Arial Unicode MS"/>
      </a:majorFont>
      <a:minorFont>
        <a:latin typeface="Arial"/>
        <a:ea typeface="Arial Unicode MS"/>
        <a:cs typeface="Arial Unicode MS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Arial Unicode MS" pitchFamily="34" charset="-128"/>
            <a:cs typeface="Arial Unicode MS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Arial Unicode MS" pitchFamily="34" charset="-128"/>
            <a:cs typeface="Arial Unicode MS" pitchFamily="34" charset="-128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252</Words>
  <Application>Microsoft Office PowerPoint</Application>
  <PresentationFormat>Vlastní</PresentationFormat>
  <Paragraphs>74</Paragraphs>
  <Slides>9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Arial</vt:lpstr>
      <vt:lpstr>Arial Unicode MS</vt:lpstr>
      <vt:lpstr>Times New Roman</vt:lpstr>
      <vt:lpstr>Calibri</vt:lpstr>
      <vt:lpstr>Wingdings</vt:lpstr>
      <vt:lpstr>Symbol</vt:lpstr>
      <vt:lpstr>Default Design</vt:lpstr>
      <vt:lpstr>Průmyslová revoluce 4</vt:lpstr>
      <vt:lpstr>Snímek 2</vt:lpstr>
      <vt:lpstr>Průmyslová revoluce - průběh</vt:lpstr>
      <vt:lpstr>Průmyslová revoluce -  průběh</vt:lpstr>
      <vt:lpstr> Parní stroj obr.1</vt:lpstr>
      <vt:lpstr>Ekonomické teorie</vt:lpstr>
      <vt:lpstr>Adam Smith obr.2</vt:lpstr>
      <vt:lpstr>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Průmyslová revoluce 3</dc:title>
  <cp:lastModifiedBy>Dum</cp:lastModifiedBy>
  <cp:revision>23</cp:revision>
  <cp:lastPrinted>1601-01-01T00:00:00Z</cp:lastPrinted>
  <dcterms:created xsi:type="dcterms:W3CDTF">2013-02-26T20:48:38Z</dcterms:created>
  <dcterms:modified xsi:type="dcterms:W3CDTF">2014-04-11T17:39:09Z</dcterms:modified>
</cp:coreProperties>
</file>