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4"/>
  </p:notes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8" r:id="rId13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86" d="100"/>
          <a:sy n="86" d="100"/>
        </p:scale>
        <p:origin x="-84" y="-17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 cap="sq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smtClean="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8187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smtClean="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smtClean="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8187" cy="531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 smtClean="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defRPr>
            </a:lvl1pPr>
          </a:lstStyle>
          <a:p>
            <a:pPr>
              <a:defRPr/>
            </a:pPr>
            <a:fld id="{627A6210-B484-4096-AE50-283AE378E6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231AE34-80EE-463A-AD54-59635F7245EB}" type="slidenum">
              <a:rPr lang="cs-CZ"/>
              <a:pPr/>
              <a:t>1</a:t>
            </a:fld>
            <a:endParaRPr lang="cs-CZ"/>
          </a:p>
        </p:txBody>
      </p:sp>
      <p:sp>
        <p:nvSpPr>
          <p:cNvPr id="1536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36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A52F598-F29B-4837-AF6B-54FEB56F276A}" type="slidenum">
              <a:rPr lang="cs-CZ"/>
              <a:pPr/>
              <a:t>3</a:t>
            </a:fld>
            <a:endParaRPr lang="cs-CZ"/>
          </a:p>
        </p:txBody>
      </p:sp>
      <p:sp>
        <p:nvSpPr>
          <p:cNvPr id="1638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38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1447926A-C035-4608-AC63-DC78D22776CE}" type="slidenum">
              <a:rPr lang="cs-CZ"/>
              <a:pPr/>
              <a:t>4</a:t>
            </a:fld>
            <a:endParaRPr lang="cs-CZ"/>
          </a:p>
        </p:txBody>
      </p:sp>
      <p:sp>
        <p:nvSpPr>
          <p:cNvPr id="1741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1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79F01DA4-E481-4E59-9815-5A6F35A02013}" type="slidenum">
              <a:rPr lang="cs-CZ"/>
              <a:pPr/>
              <a:t>5</a:t>
            </a:fld>
            <a:endParaRPr lang="cs-CZ"/>
          </a:p>
        </p:txBody>
      </p:sp>
      <p:sp>
        <p:nvSpPr>
          <p:cNvPr id="1843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43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E0252E9-F3C8-4011-9BCC-55FABFA613F8}" type="slidenum">
              <a:rPr lang="cs-CZ"/>
              <a:pPr/>
              <a:t>6</a:t>
            </a:fld>
            <a:endParaRPr lang="cs-CZ"/>
          </a:p>
        </p:txBody>
      </p:sp>
      <p:sp>
        <p:nvSpPr>
          <p:cNvPr id="1945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460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1AFE4CB-22D7-43D9-8F02-4F947C9CE46E}" type="slidenum">
              <a:rPr lang="cs-CZ"/>
              <a:pPr/>
              <a:t>7</a:t>
            </a:fld>
            <a:endParaRPr lang="cs-CZ"/>
          </a:p>
        </p:txBody>
      </p:sp>
      <p:sp>
        <p:nvSpPr>
          <p:cNvPr id="2048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484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BEA0299-F934-484B-9814-D7C1FC326D11}" type="slidenum">
              <a:rPr lang="cs-CZ"/>
              <a:pPr/>
              <a:t>8</a:t>
            </a:fld>
            <a:endParaRPr lang="cs-CZ"/>
          </a:p>
        </p:txBody>
      </p:sp>
      <p:sp>
        <p:nvSpPr>
          <p:cNvPr id="21507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8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590D479-CB34-4D4C-A8CA-4EA93E4F0CE7}" type="slidenum">
              <a:rPr lang="cs-CZ"/>
              <a:pPr/>
              <a:t>9</a:t>
            </a:fld>
            <a:endParaRPr lang="cs-CZ"/>
          </a:p>
        </p:txBody>
      </p:sp>
      <p:sp>
        <p:nvSpPr>
          <p:cNvPr id="2253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2532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2CC3DBE-581C-4C3C-8CD9-B43AB367191F}" type="slidenum">
              <a:rPr lang="cs-CZ"/>
              <a:pPr/>
              <a:t>10</a:t>
            </a:fld>
            <a:endParaRPr lang="cs-CZ"/>
          </a:p>
        </p:txBody>
      </p:sp>
      <p:sp>
        <p:nvSpPr>
          <p:cNvPr id="23555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3556" name="Rectangle 2"/>
          <p:cNvSpPr txBox="1">
            <a:spLocks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ln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476022-1D04-4DC1-BCB7-E274998954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EAB094-D71E-468E-9A1E-8764A0CB22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236CA-39A8-4C22-9E97-4EC35494AC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6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7700" cy="4986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385558-67D1-43C1-A2F0-B376EA06A6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37E569-868E-48D4-860F-16A61010CA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B64BC9-9DFA-434C-9AE6-C17DC3C0D5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C35EA-D3A7-4FF3-8F8E-0504A62E9F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F82CD-2255-47F4-B47E-63AA463B30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FE991-251E-4365-B0F2-DEC0BC13AC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C8FD3-44E3-4904-B79B-CC6B7ACA19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6453188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6453188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8A831-E395-4144-80BC-38D1B57CB0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7800" cy="125888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6625BA-755D-46D5-BD7B-71DC982FB7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88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7800" cy="49863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280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4737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2463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4737" cy="517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990D4BFD-1486-4795-B3E7-62849950AD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Microsoft YaHei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Graf_aplikace_Microsoft_Office_Excel1.xls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80"/>
          <a:lstStyle/>
          <a:p>
            <a:pPr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Průmyslová revoluce 5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503238" y="1768475"/>
            <a:ext cx="9070975" cy="4989513"/>
          </a:xfrm>
        </p:spPr>
        <p:txBody>
          <a:bodyPr tIns="47520" anchor="ctr"/>
          <a:lstStyle/>
          <a:p>
            <a:pPr indent="-341313" algn="ctr" eaLnBrk="1">
              <a:spcAft>
                <a:spcPct val="0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5400" smtClean="0"/>
              <a:t>Zemědělství, průmysl, doprava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744" name="Group 120"/>
          <p:cNvGraphicFramePr>
            <a:graphicFrameLocks noGrp="1"/>
          </p:cNvGraphicFramePr>
          <p:nvPr/>
        </p:nvGraphicFramePr>
        <p:xfrm>
          <a:off x="1482725" y="1865313"/>
          <a:ext cx="7115175" cy="5200968"/>
        </p:xfrm>
        <a:graphic>
          <a:graphicData uri="http://schemas.openxmlformats.org/drawingml/2006/table">
            <a:tbl>
              <a:tblPr/>
              <a:tblGrid>
                <a:gridCol w="1873250"/>
                <a:gridCol w="5241925"/>
              </a:tblGrid>
              <a:tr h="169863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Číslo projektu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CZ.1.07/1.5.00/34.0950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Kódování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vy_32_INOVACE_</a:t>
                      </a:r>
                      <a:r>
                        <a:rPr kumimoji="0" lang="cs-CZ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dej1_dkc07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icrosoft YaHei" pitchFamily="34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Označení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zh-CN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dkc07_</a:t>
                      </a:r>
                      <a:r>
                        <a:rPr kumimoji="0" lang="cs-CZ" altLang="zh-CN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pru</a:t>
                      </a:r>
                      <a:r>
                        <a:rPr kumimoji="0" lang="cs-CZ" altLang="zh-CN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icrosoft YaHei" pitchFamily="34" charset="-122"/>
                          <a:cs typeface="Times New Roman" pitchFamily="18" charset="0"/>
                        </a:rPr>
                        <a:t>m</a:t>
                      </a:r>
                      <a:r>
                        <a:rPr kumimoji="0" lang="cs-CZ" altLang="zh-CN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_</a:t>
                      </a:r>
                      <a:r>
                        <a:rPr kumimoji="0" lang="cs-CZ" altLang="zh-CN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rev</a:t>
                      </a:r>
                      <a:r>
                        <a:rPr kumimoji="0" lang="cs-CZ" altLang="zh-CN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_</a:t>
                      </a:r>
                      <a:r>
                        <a:rPr kumimoji="0" lang="cs-CZ" altLang="zh-CN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zemedelstvi</a:t>
                      </a:r>
                      <a:r>
                        <a:rPr kumimoji="0" lang="cs-CZ" altLang="zh-CN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_</a:t>
                      </a:r>
                      <a:r>
                        <a:rPr kumimoji="0" lang="cs-CZ" altLang="zh-CN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prumysl</a:t>
                      </a:r>
                      <a:r>
                        <a:rPr kumimoji="0" lang="cs-CZ" altLang="zh-CN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_doprava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icrosoft YaHei" pitchFamily="34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Název školy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Gymnázium Kladno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PaedDr. Marie Kocálová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icrosoft YaHei" pitchFamily="34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Anotace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Výukový materiál  - prezentace – určený pro výklad i pro samostatnou práci žáků. Průmyslové revoluce – zemědělství, průmysl, doprava.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Předmět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Hospodářské dějiny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Tematická oblast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Novověk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Téma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zh-CN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Průmyslová revoluce  – </a:t>
                      </a:r>
                      <a:r>
                        <a:rPr kumimoji="0" lang="cs-CZ" altLang="zh-CN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Zemědělství, průmysl, doprava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0250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Očekávané výstupy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Žáci </a:t>
                      </a:r>
                      <a:r>
                        <a:rPr kumimoji="0" lang="cs-CZ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se orientují v  ekonomickém vývoji, procesu industrializace a jeho podmínk</a:t>
                      </a:r>
                      <a:r>
                        <a:rPr kumimoji="0" lang="cs-CZ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icrosoft YaHei" pitchFamily="34" charset="-122"/>
                          <a:cs typeface="Times New Roman" pitchFamily="18" charset="0"/>
                        </a:rPr>
                        <a:t>ách </a:t>
                      </a:r>
                      <a:r>
                        <a:rPr kumimoji="0" lang="cs-CZ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formou komentovaného výkladu. Vyvodí  změny ve společenském vývoji v souvislosti s vývojem ekonomiky.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icrosoft YaHei" pitchFamily="34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0188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Klíčová slova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Průmyslová revoluce, intenzifikace zemědělství, strojová výroba,  J. Watt, železnice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Druh učebního materiálu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prezentace (výkladová)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Ročník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zh-CN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  <a:cs typeface="Times New Roman" pitchFamily="18" charset="0"/>
                        </a:rPr>
                        <a:t>třetí ročník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icrosoft YaHei" pitchFamily="34" charset="-122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Cílová skupina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vyšší stupeň osmiletého gymnázia, čtyřleté gymnázium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Ověřeno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Microsoft YaHei" pitchFamily="34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icrosoft YaHei" pitchFamily="34" charset="-122"/>
                        </a:rPr>
                        <a:t>16.1.2014,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HODE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6213">
                <a:tc gridSpan="2">
                  <a:txBody>
                    <a:bodyPr/>
                    <a:lstStyle/>
                    <a:p>
                      <a:pPr marL="0" marR="0" lvl="0" indent="0" algn="l" defTabSz="449263" rtl="0" eaLnBrk="0" fontAlgn="base" latinLnBrk="0" hangingPunct="0">
                        <a:lnSpc>
                          <a:spcPct val="93000"/>
                        </a:lnSpc>
                        <a:spcBef>
                          <a:spcPts val="325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Microsoft YaHei" pitchFamily="34" charset="-122"/>
                        </a:rPr>
                        <a:t>Zdroje uvedeny na konci dokumentu.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74" name="Obrázek 3"/>
          <p:cNvPicPr>
            <a:picLocks noChangeAspect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157413" y="301625"/>
            <a:ext cx="5759450" cy="1258888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80"/>
          <a:lstStyle/>
          <a:p>
            <a:pPr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Zemědělství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481138"/>
            <a:ext cx="9070975" cy="5524500"/>
          </a:xfrm>
        </p:spPr>
        <p:txBody>
          <a:bodyPr tIns="26640"/>
          <a:lstStyle/>
          <a:p>
            <a:pPr marL="430213" indent="-323850" eaLnBrk="1">
              <a:lnSpc>
                <a:spcPct val="83000"/>
              </a:lnSpc>
              <a:buSzPct val="45000"/>
              <a:buFont typeface="Wingdings" pitchFamily="2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z="3000" dirty="0" smtClean="0"/>
              <a:t>Rozvoj</a:t>
            </a:r>
            <a:r>
              <a:rPr lang="cs-CZ" sz="2800" dirty="0" smtClean="0"/>
              <a:t> </a:t>
            </a:r>
          </a:p>
          <a:p>
            <a:pPr marL="862013" lvl="1" indent="-322263" eaLnBrk="1">
              <a:lnSpc>
                <a:spcPct val="83000"/>
              </a:lnSpc>
              <a:buSzPct val="75000"/>
              <a:buFont typeface="Symbol" pitchFamily="18" charset="2"/>
              <a:buChar char="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b="1" dirty="0" smtClean="0"/>
              <a:t>intenzivní - </a:t>
            </a:r>
            <a:r>
              <a:rPr lang="cs-CZ" dirty="0" smtClean="0"/>
              <a:t> zvyšování efektivity práce (Velká Británie, USA)</a:t>
            </a:r>
          </a:p>
          <a:p>
            <a:pPr marL="862013" lvl="1" indent="-322263" eaLnBrk="1">
              <a:lnSpc>
                <a:spcPct val="83000"/>
              </a:lnSpc>
              <a:buSzPct val="75000"/>
              <a:buFont typeface="Symbol" pitchFamily="18" charset="2"/>
              <a:buChar char="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b="1" dirty="0" smtClean="0"/>
              <a:t>extenzivní</a:t>
            </a:r>
            <a:r>
              <a:rPr lang="cs-CZ" dirty="0" smtClean="0"/>
              <a:t> – rozšiřování zemědělské plochy za pomoci</a:t>
            </a:r>
          </a:p>
          <a:p>
            <a:pPr marL="1293813" lvl="2" indent="-285750" eaLnBrk="1">
              <a:lnSpc>
                <a:spcPct val="83000"/>
              </a:lnSpc>
              <a:buSzPct val="45000"/>
              <a:buFont typeface="Wingdings" pitchFamily="2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z="2800" dirty="0" smtClean="0"/>
              <a:t>techniky (USA)</a:t>
            </a:r>
          </a:p>
          <a:p>
            <a:pPr marL="1293813" lvl="2" indent="-285750" eaLnBrk="1">
              <a:lnSpc>
                <a:spcPct val="83000"/>
              </a:lnSpc>
              <a:buSzPct val="45000"/>
              <a:buFont typeface="Wingdings" pitchFamily="2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z="2800" dirty="0" smtClean="0"/>
              <a:t>levné pracovní síly (Rusko)</a:t>
            </a:r>
          </a:p>
          <a:p>
            <a:pPr marL="1293813" lvl="2" indent="-285750" eaLnBrk="1">
              <a:lnSpc>
                <a:spcPct val="83000"/>
              </a:lnSpc>
              <a:buClrTx/>
              <a:buSzPct val="45000"/>
              <a:buFontTx/>
              <a:buNone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cs-CZ" sz="2800" dirty="0" smtClean="0"/>
          </a:p>
          <a:p>
            <a:pPr marL="430213" indent="-323850" eaLnBrk="1">
              <a:lnSpc>
                <a:spcPct val="83000"/>
              </a:lnSpc>
              <a:buSzPct val="45000"/>
              <a:buFont typeface="Wingdings" pitchFamily="2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z="3000" dirty="0" smtClean="0"/>
              <a:t>Použití strojů </a:t>
            </a:r>
          </a:p>
          <a:p>
            <a:pPr marL="1293813" lvl="2" indent="-285750" eaLnBrk="1">
              <a:lnSpc>
                <a:spcPct val="83000"/>
              </a:lnSpc>
              <a:buSzPct val="45000"/>
              <a:buFont typeface="Wingdings" pitchFamily="2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z="2800" dirty="0" smtClean="0"/>
              <a:t>Velká Británie, USA 		1</a:t>
            </a:r>
            <a:r>
              <a:rPr lang="cs-CZ" sz="2800" dirty="0" smtClean="0"/>
              <a:t>. pol.19. stol</a:t>
            </a:r>
            <a:r>
              <a:rPr lang="cs-CZ" sz="2800" dirty="0" smtClean="0"/>
              <a:t>.</a:t>
            </a:r>
          </a:p>
          <a:p>
            <a:pPr marL="1293813" lvl="2" indent="-285750" eaLnBrk="1">
              <a:lnSpc>
                <a:spcPct val="83000"/>
              </a:lnSpc>
              <a:buSzPct val="45000"/>
              <a:buFont typeface="Wingdings" pitchFamily="2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z="2800" dirty="0" smtClean="0"/>
              <a:t>Západní Evropa 			2</a:t>
            </a:r>
            <a:r>
              <a:rPr lang="cs-CZ" sz="2800" dirty="0" smtClean="0"/>
              <a:t>. pol.19. stol</a:t>
            </a:r>
            <a:r>
              <a:rPr lang="cs-CZ" sz="2800" dirty="0" smtClean="0"/>
              <a:t>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>
          <a:xfrm>
            <a:off x="720725" y="360363"/>
            <a:ext cx="8609013" cy="1262062"/>
          </a:xfrm>
        </p:spPr>
        <p:txBody>
          <a:bodyPr tIns="38880"/>
          <a:lstStyle/>
          <a:p>
            <a:pPr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Zemědělství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47700" y="1655763"/>
            <a:ext cx="8609013" cy="5624512"/>
          </a:xfrm>
        </p:spPr>
        <p:txBody>
          <a:bodyPr tIns="26640"/>
          <a:lstStyle/>
          <a:p>
            <a:pPr marL="431800" indent="-322263" eaLnBrk="1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sz="3000" b="1" smtClean="0"/>
              <a:t>Zemědělské organizace v Evropě</a:t>
            </a:r>
          </a:p>
          <a:p>
            <a:pPr marL="431800" indent="-322263" eaLnBrk="1">
              <a:buSzPct val="45000"/>
              <a:buFont typeface="Wingdings" pitchFamily="2" charset="2"/>
              <a:buChar char=""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sz="2500" b="1" smtClean="0"/>
              <a:t>Velká Británie - podnikatelská</a:t>
            </a:r>
            <a:r>
              <a:rPr lang="cs-CZ" sz="2400" smtClean="0"/>
              <a:t>  </a:t>
            </a:r>
          </a:p>
          <a:p>
            <a:pPr marL="1293813" lvl="2" indent="-285750" eaLnBrk="1">
              <a:buSzPct val="45000"/>
              <a:buFont typeface="Wingdings" pitchFamily="2" charset="2"/>
              <a:buChar char=""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sz="2200" smtClean="0"/>
              <a:t>podnikatel, zemědělský dělník</a:t>
            </a:r>
          </a:p>
          <a:p>
            <a:pPr marL="1293813" lvl="2" indent="-285750" eaLnBrk="1">
              <a:buSzPct val="45000"/>
              <a:buFont typeface="Wingdings" pitchFamily="2" charset="2"/>
              <a:buChar char=""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sz="2200" smtClean="0"/>
              <a:t>modernizace, investice</a:t>
            </a:r>
          </a:p>
          <a:p>
            <a:pPr marL="431800" indent="-322263" eaLnBrk="1">
              <a:buSzPct val="45000"/>
              <a:buFont typeface="Wingdings" pitchFamily="2" charset="2"/>
              <a:buChar char=""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sz="2500" b="1" smtClean="0"/>
              <a:t>západ od Labe - rodinné statky a šlechtické statky</a:t>
            </a:r>
            <a:r>
              <a:rPr lang="cs-CZ" sz="2400" b="1" smtClean="0"/>
              <a:t> </a:t>
            </a:r>
          </a:p>
          <a:p>
            <a:pPr marL="1293813" lvl="2" indent="-285750" eaLnBrk="1">
              <a:buSzPct val="45000"/>
              <a:buFont typeface="Wingdings" pitchFamily="2" charset="2"/>
              <a:buChar char=""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sz="2200" smtClean="0"/>
              <a:t>šlechta - příjmy z renty</a:t>
            </a:r>
          </a:p>
          <a:p>
            <a:pPr marL="1293813" lvl="2" indent="-285750" eaLnBrk="1">
              <a:buSzPct val="45000"/>
              <a:buFont typeface="Wingdings" pitchFamily="2" charset="2"/>
              <a:buChar char=""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sz="2200" smtClean="0"/>
              <a:t>ustrnutí zemědělství</a:t>
            </a:r>
          </a:p>
          <a:p>
            <a:pPr marL="1293813" lvl="2" indent="-285750" eaLnBrk="1">
              <a:buSzPct val="45000"/>
              <a:buFont typeface="Wingdings" pitchFamily="2" charset="2"/>
              <a:buChar char=""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sz="2200" smtClean="0"/>
              <a:t>podpora malého vlastníka</a:t>
            </a:r>
          </a:p>
          <a:p>
            <a:pPr marL="431800" indent="-322263" eaLnBrk="1">
              <a:buSzPct val="45000"/>
              <a:buFont typeface="Wingdings" pitchFamily="2" charset="2"/>
              <a:buChar char=""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sz="2500" b="1" smtClean="0"/>
              <a:t>východ od Labe - rozsáhlé velkostatky</a:t>
            </a:r>
          </a:p>
          <a:p>
            <a:pPr marL="1293813" lvl="2" indent="-285750" eaLnBrk="1">
              <a:buSzPct val="45000"/>
              <a:buFont typeface="Wingdings" pitchFamily="2" charset="2"/>
              <a:buChar char=""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sz="2200" smtClean="0"/>
              <a:t>nevolnická práce</a:t>
            </a:r>
          </a:p>
          <a:p>
            <a:pPr marL="1293813" lvl="2" indent="-285750" eaLnBrk="1">
              <a:buSzPct val="45000"/>
              <a:buFont typeface="Wingdings" pitchFamily="2" charset="2"/>
              <a:buChar char=""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sz="2200" smtClean="0"/>
              <a:t>primitivní metody</a:t>
            </a:r>
          </a:p>
          <a:p>
            <a:pPr marL="431800" indent="-322263" eaLnBrk="1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endParaRPr lang="cs-CZ" sz="2200" smtClean="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ChangeArrowheads="1"/>
          </p:cNvSpPr>
          <p:nvPr>
            <p:ph type="title"/>
          </p:nvPr>
        </p:nvSpPr>
        <p:spPr>
          <a:xfrm>
            <a:off x="750888" y="215900"/>
            <a:ext cx="8609012" cy="1262063"/>
          </a:xfrm>
        </p:spPr>
        <p:txBody>
          <a:bodyPr tIns="38880"/>
          <a:lstStyle/>
          <a:p>
            <a:pPr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Průmysl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41363" y="1074738"/>
            <a:ext cx="8609012" cy="6775450"/>
          </a:xfrm>
        </p:spPr>
        <p:txBody>
          <a:bodyPr tIns="21240"/>
          <a:lstStyle/>
          <a:p>
            <a:pPr marL="1295400" lvl="2" indent="-285750" eaLnBrk="1">
              <a:buClrTx/>
              <a:buSzPct val="45000"/>
              <a:buFontTx/>
              <a:buNone/>
              <a:tabLst>
                <a:tab pos="1295400" algn="l"/>
                <a:tab pos="1498600" algn="l"/>
                <a:tab pos="1947863" algn="l"/>
                <a:tab pos="2397125" algn="l"/>
                <a:tab pos="2846388" algn="l"/>
                <a:tab pos="3295650" algn="l"/>
                <a:tab pos="3744913" algn="l"/>
                <a:tab pos="4194175" algn="l"/>
                <a:tab pos="4643438" algn="l"/>
                <a:tab pos="5092700" algn="l"/>
                <a:tab pos="5541963" algn="l"/>
                <a:tab pos="5991225" algn="l"/>
                <a:tab pos="6440488" algn="l"/>
                <a:tab pos="6889750" algn="l"/>
                <a:tab pos="7339013" algn="l"/>
                <a:tab pos="7788275" algn="l"/>
                <a:tab pos="8237538" algn="l"/>
                <a:tab pos="8686800" algn="l"/>
                <a:tab pos="9136063" algn="l"/>
                <a:tab pos="9585325" algn="l"/>
                <a:tab pos="10034588" algn="l"/>
              </a:tabLst>
            </a:pPr>
            <a:endParaRPr lang="cs-CZ" b="1" smtClean="0"/>
          </a:p>
          <a:p>
            <a:pPr marL="431800" indent="-322263" eaLnBrk="1">
              <a:buClrTx/>
              <a:buSzPct val="45000"/>
              <a:buFontTx/>
              <a:buNone/>
              <a:tabLst>
                <a:tab pos="1295400" algn="l"/>
                <a:tab pos="1498600" algn="l"/>
                <a:tab pos="1947863" algn="l"/>
                <a:tab pos="2397125" algn="l"/>
                <a:tab pos="2846388" algn="l"/>
                <a:tab pos="3295650" algn="l"/>
                <a:tab pos="3744913" algn="l"/>
                <a:tab pos="4194175" algn="l"/>
                <a:tab pos="4643438" algn="l"/>
                <a:tab pos="5092700" algn="l"/>
                <a:tab pos="5541963" algn="l"/>
                <a:tab pos="5991225" algn="l"/>
                <a:tab pos="6440488" algn="l"/>
                <a:tab pos="6889750" algn="l"/>
                <a:tab pos="7339013" algn="l"/>
                <a:tab pos="7788275" algn="l"/>
                <a:tab pos="8237538" algn="l"/>
                <a:tab pos="8686800" algn="l"/>
                <a:tab pos="9136063" algn="l"/>
                <a:tab pos="9585325" algn="l"/>
                <a:tab pos="10034588" algn="l"/>
              </a:tabLst>
            </a:pPr>
            <a:r>
              <a:rPr lang="cs-CZ" b="1" smtClean="0"/>
              <a:t>Textilní průmysl</a:t>
            </a:r>
            <a:r>
              <a:rPr lang="cs-CZ" smtClean="0"/>
              <a:t> (bavlnářství)</a:t>
            </a:r>
          </a:p>
          <a:p>
            <a:pPr marL="1295400" lvl="2" indent="-285750" eaLnBrk="1">
              <a:buSzPct val="45000"/>
              <a:buFont typeface="Wingdings" pitchFamily="2" charset="2"/>
              <a:buChar char=""/>
              <a:tabLst>
                <a:tab pos="1295400" algn="l"/>
                <a:tab pos="1498600" algn="l"/>
                <a:tab pos="1947863" algn="l"/>
                <a:tab pos="2397125" algn="l"/>
                <a:tab pos="2846388" algn="l"/>
                <a:tab pos="3295650" algn="l"/>
                <a:tab pos="3744913" algn="l"/>
                <a:tab pos="4194175" algn="l"/>
                <a:tab pos="4643438" algn="l"/>
                <a:tab pos="5092700" algn="l"/>
                <a:tab pos="5541963" algn="l"/>
                <a:tab pos="5991225" algn="l"/>
                <a:tab pos="6440488" algn="l"/>
                <a:tab pos="6889750" algn="l"/>
                <a:tab pos="7339013" algn="l"/>
                <a:tab pos="7788275" algn="l"/>
                <a:tab pos="8237538" algn="l"/>
                <a:tab pos="8686800" algn="l"/>
                <a:tab pos="9136063" algn="l"/>
                <a:tab pos="9585325" algn="l"/>
                <a:tab pos="10034588" algn="l"/>
              </a:tabLst>
            </a:pPr>
            <a:r>
              <a:rPr lang="cs-CZ" sz="2600" smtClean="0"/>
              <a:t>spřádací a tkalcovské stroje</a:t>
            </a:r>
          </a:p>
          <a:p>
            <a:pPr marL="431800" indent="-322263" eaLnBrk="1">
              <a:buClrTx/>
              <a:buSzPct val="45000"/>
              <a:buFontTx/>
              <a:buNone/>
              <a:tabLst>
                <a:tab pos="1295400" algn="l"/>
                <a:tab pos="1498600" algn="l"/>
                <a:tab pos="1947863" algn="l"/>
                <a:tab pos="2397125" algn="l"/>
                <a:tab pos="2846388" algn="l"/>
                <a:tab pos="3295650" algn="l"/>
                <a:tab pos="3744913" algn="l"/>
                <a:tab pos="4194175" algn="l"/>
                <a:tab pos="4643438" algn="l"/>
                <a:tab pos="5092700" algn="l"/>
                <a:tab pos="5541963" algn="l"/>
                <a:tab pos="5991225" algn="l"/>
                <a:tab pos="6440488" algn="l"/>
                <a:tab pos="6889750" algn="l"/>
                <a:tab pos="7339013" algn="l"/>
                <a:tab pos="7788275" algn="l"/>
                <a:tab pos="8237538" algn="l"/>
                <a:tab pos="8686800" algn="l"/>
                <a:tab pos="9136063" algn="l"/>
                <a:tab pos="9585325" algn="l"/>
                <a:tab pos="10034588" algn="l"/>
              </a:tabLst>
            </a:pPr>
            <a:r>
              <a:rPr lang="cs-CZ" b="1" smtClean="0"/>
              <a:t>Parní stroj</a:t>
            </a:r>
          </a:p>
          <a:p>
            <a:pPr marL="431800" indent="-322263" eaLnBrk="1">
              <a:buClrTx/>
              <a:buSzPct val="45000"/>
              <a:buFontTx/>
              <a:buNone/>
              <a:tabLst>
                <a:tab pos="1295400" algn="l"/>
                <a:tab pos="1498600" algn="l"/>
                <a:tab pos="1947863" algn="l"/>
                <a:tab pos="2397125" algn="l"/>
                <a:tab pos="2846388" algn="l"/>
                <a:tab pos="3295650" algn="l"/>
                <a:tab pos="3744913" algn="l"/>
                <a:tab pos="4194175" algn="l"/>
                <a:tab pos="4643438" algn="l"/>
                <a:tab pos="5092700" algn="l"/>
                <a:tab pos="5541963" algn="l"/>
                <a:tab pos="5991225" algn="l"/>
                <a:tab pos="6440488" algn="l"/>
                <a:tab pos="6889750" algn="l"/>
                <a:tab pos="7339013" algn="l"/>
                <a:tab pos="7788275" algn="l"/>
                <a:tab pos="8237538" algn="l"/>
                <a:tab pos="8686800" algn="l"/>
                <a:tab pos="9136063" algn="l"/>
                <a:tab pos="9585325" algn="l"/>
                <a:tab pos="10034588" algn="l"/>
              </a:tabLst>
            </a:pPr>
            <a:r>
              <a:rPr lang="cs-CZ" b="1" smtClean="0"/>
              <a:t>Hutní průmysl</a:t>
            </a:r>
          </a:p>
          <a:p>
            <a:pPr marL="1295400" lvl="2" indent="-285750" eaLnBrk="1">
              <a:buSzPct val="45000"/>
              <a:buFont typeface="Wingdings" pitchFamily="2" charset="2"/>
              <a:buChar char=""/>
              <a:tabLst>
                <a:tab pos="1295400" algn="l"/>
                <a:tab pos="1498600" algn="l"/>
                <a:tab pos="1947863" algn="l"/>
                <a:tab pos="2397125" algn="l"/>
                <a:tab pos="2846388" algn="l"/>
                <a:tab pos="3295650" algn="l"/>
                <a:tab pos="3744913" algn="l"/>
                <a:tab pos="4194175" algn="l"/>
                <a:tab pos="4643438" algn="l"/>
                <a:tab pos="5092700" algn="l"/>
                <a:tab pos="5541963" algn="l"/>
                <a:tab pos="5991225" algn="l"/>
                <a:tab pos="6440488" algn="l"/>
                <a:tab pos="6889750" algn="l"/>
                <a:tab pos="7339013" algn="l"/>
                <a:tab pos="7788275" algn="l"/>
                <a:tab pos="8237538" algn="l"/>
                <a:tab pos="8686800" algn="l"/>
                <a:tab pos="9136063" algn="l"/>
                <a:tab pos="9585325" algn="l"/>
                <a:tab pos="10034588" algn="l"/>
              </a:tabLst>
            </a:pPr>
            <a:r>
              <a:rPr lang="cs-CZ" sz="2600" smtClean="0"/>
              <a:t>konstrukce textilních strojů, kolejnice, lokomotivy, parní stroje, mosty, zbraně</a:t>
            </a:r>
          </a:p>
          <a:p>
            <a:pPr marL="1295400" lvl="2" indent="-285750" eaLnBrk="1">
              <a:buSzPct val="45000"/>
              <a:buFont typeface="Wingdings" pitchFamily="2" charset="2"/>
              <a:buChar char=""/>
              <a:tabLst>
                <a:tab pos="1295400" algn="l"/>
                <a:tab pos="1498600" algn="l"/>
                <a:tab pos="1947863" algn="l"/>
                <a:tab pos="2397125" algn="l"/>
                <a:tab pos="2846388" algn="l"/>
                <a:tab pos="3295650" algn="l"/>
                <a:tab pos="3744913" algn="l"/>
                <a:tab pos="4194175" algn="l"/>
                <a:tab pos="4643438" algn="l"/>
                <a:tab pos="5092700" algn="l"/>
                <a:tab pos="5541963" algn="l"/>
                <a:tab pos="5991225" algn="l"/>
                <a:tab pos="6440488" algn="l"/>
                <a:tab pos="6889750" algn="l"/>
                <a:tab pos="7339013" algn="l"/>
                <a:tab pos="7788275" algn="l"/>
                <a:tab pos="8237538" algn="l"/>
                <a:tab pos="8686800" algn="l"/>
                <a:tab pos="9136063" algn="l"/>
                <a:tab pos="9585325" algn="l"/>
                <a:tab pos="10034588" algn="l"/>
              </a:tabLst>
            </a:pPr>
            <a:r>
              <a:rPr lang="cs-CZ" sz="2600" smtClean="0"/>
              <a:t>vysoké pece, koks, moderní postupy</a:t>
            </a:r>
          </a:p>
          <a:p>
            <a:pPr marL="1295400" lvl="2" indent="-285750" eaLnBrk="1">
              <a:buSzPct val="45000"/>
              <a:buFont typeface="Wingdings" pitchFamily="2" charset="2"/>
              <a:buChar char=""/>
              <a:tabLst>
                <a:tab pos="1295400" algn="l"/>
                <a:tab pos="1498600" algn="l"/>
                <a:tab pos="1947863" algn="l"/>
                <a:tab pos="2397125" algn="l"/>
                <a:tab pos="2846388" algn="l"/>
                <a:tab pos="3295650" algn="l"/>
                <a:tab pos="3744913" algn="l"/>
                <a:tab pos="4194175" algn="l"/>
                <a:tab pos="4643438" algn="l"/>
                <a:tab pos="5092700" algn="l"/>
                <a:tab pos="5541963" algn="l"/>
                <a:tab pos="5991225" algn="l"/>
                <a:tab pos="6440488" algn="l"/>
                <a:tab pos="6889750" algn="l"/>
                <a:tab pos="7339013" algn="l"/>
                <a:tab pos="7788275" algn="l"/>
                <a:tab pos="8237538" algn="l"/>
                <a:tab pos="8686800" algn="l"/>
                <a:tab pos="9136063" algn="l"/>
                <a:tab pos="9585325" algn="l"/>
                <a:tab pos="10034588" algn="l"/>
              </a:tabLst>
            </a:pPr>
            <a:r>
              <a:rPr lang="cs-CZ" sz="2600" smtClean="0"/>
              <a:t>výroba litiny, oceli</a:t>
            </a:r>
          </a:p>
          <a:p>
            <a:pPr marL="1295400" lvl="2" indent="-285750" eaLnBrk="1">
              <a:buClrTx/>
              <a:buSzPct val="45000"/>
              <a:buFontTx/>
              <a:buNone/>
              <a:tabLst>
                <a:tab pos="1295400" algn="l"/>
                <a:tab pos="1498600" algn="l"/>
                <a:tab pos="1947863" algn="l"/>
                <a:tab pos="2397125" algn="l"/>
                <a:tab pos="2846388" algn="l"/>
                <a:tab pos="3295650" algn="l"/>
                <a:tab pos="3744913" algn="l"/>
                <a:tab pos="4194175" algn="l"/>
                <a:tab pos="4643438" algn="l"/>
                <a:tab pos="5092700" algn="l"/>
                <a:tab pos="5541963" algn="l"/>
                <a:tab pos="5991225" algn="l"/>
                <a:tab pos="6440488" algn="l"/>
                <a:tab pos="6889750" algn="l"/>
                <a:tab pos="7339013" algn="l"/>
                <a:tab pos="7788275" algn="l"/>
                <a:tab pos="8237538" algn="l"/>
                <a:tab pos="8686800" algn="l"/>
                <a:tab pos="9136063" algn="l"/>
                <a:tab pos="9585325" algn="l"/>
                <a:tab pos="10034588" algn="l"/>
              </a:tabLst>
            </a:pPr>
            <a:endParaRPr lang="cs-CZ" sz="2200" b="1" smtClean="0"/>
          </a:p>
          <a:p>
            <a:pPr marL="431800" indent="-322263" eaLnBrk="1">
              <a:buClrTx/>
              <a:buSzPct val="45000"/>
              <a:buFontTx/>
              <a:buNone/>
              <a:tabLst>
                <a:tab pos="1295400" algn="l"/>
                <a:tab pos="1498600" algn="l"/>
                <a:tab pos="1947863" algn="l"/>
                <a:tab pos="2397125" algn="l"/>
                <a:tab pos="2846388" algn="l"/>
                <a:tab pos="3295650" algn="l"/>
                <a:tab pos="3744913" algn="l"/>
                <a:tab pos="4194175" algn="l"/>
                <a:tab pos="4643438" algn="l"/>
                <a:tab pos="5092700" algn="l"/>
                <a:tab pos="5541963" algn="l"/>
                <a:tab pos="5991225" algn="l"/>
                <a:tab pos="6440488" algn="l"/>
                <a:tab pos="6889750" algn="l"/>
                <a:tab pos="7339013" algn="l"/>
                <a:tab pos="7788275" algn="l"/>
                <a:tab pos="8237538" algn="l"/>
                <a:tab pos="8686800" algn="l"/>
                <a:tab pos="9136063" algn="l"/>
                <a:tab pos="9585325" algn="l"/>
                <a:tab pos="10034588" algn="l"/>
              </a:tabLst>
            </a:pPr>
            <a:r>
              <a:rPr lang="cs-CZ" b="1" smtClean="0"/>
              <a:t>Elektrotechnický průmysl</a:t>
            </a:r>
          </a:p>
          <a:p>
            <a:pPr marL="431800" indent="-322263" eaLnBrk="1">
              <a:buClrTx/>
              <a:buSzPct val="45000"/>
              <a:buFontTx/>
              <a:buNone/>
              <a:tabLst>
                <a:tab pos="1295400" algn="l"/>
                <a:tab pos="1498600" algn="l"/>
                <a:tab pos="1947863" algn="l"/>
                <a:tab pos="2397125" algn="l"/>
                <a:tab pos="2846388" algn="l"/>
                <a:tab pos="3295650" algn="l"/>
                <a:tab pos="3744913" algn="l"/>
                <a:tab pos="4194175" algn="l"/>
                <a:tab pos="4643438" algn="l"/>
                <a:tab pos="5092700" algn="l"/>
                <a:tab pos="5541963" algn="l"/>
                <a:tab pos="5991225" algn="l"/>
                <a:tab pos="6440488" algn="l"/>
                <a:tab pos="6889750" algn="l"/>
                <a:tab pos="7339013" algn="l"/>
                <a:tab pos="7788275" algn="l"/>
                <a:tab pos="8237538" algn="l"/>
                <a:tab pos="8686800" algn="l"/>
                <a:tab pos="9136063" algn="l"/>
                <a:tab pos="9585325" algn="l"/>
                <a:tab pos="10034588" algn="l"/>
              </a:tabLst>
            </a:pPr>
            <a:r>
              <a:rPr lang="cs-CZ" b="1" smtClean="0"/>
              <a:t>Chemický průmysl</a:t>
            </a:r>
          </a:p>
          <a:p>
            <a:pPr marL="431800" indent="-322263" eaLnBrk="1">
              <a:buClrTx/>
              <a:buSzPct val="45000"/>
              <a:buFontTx/>
              <a:buNone/>
              <a:tabLst>
                <a:tab pos="1295400" algn="l"/>
                <a:tab pos="1498600" algn="l"/>
                <a:tab pos="1947863" algn="l"/>
                <a:tab pos="2397125" algn="l"/>
                <a:tab pos="2846388" algn="l"/>
                <a:tab pos="3295650" algn="l"/>
                <a:tab pos="3744913" algn="l"/>
                <a:tab pos="4194175" algn="l"/>
                <a:tab pos="4643438" algn="l"/>
                <a:tab pos="5092700" algn="l"/>
                <a:tab pos="5541963" algn="l"/>
                <a:tab pos="5991225" algn="l"/>
                <a:tab pos="6440488" algn="l"/>
                <a:tab pos="6889750" algn="l"/>
                <a:tab pos="7339013" algn="l"/>
                <a:tab pos="7788275" algn="l"/>
                <a:tab pos="8237538" algn="l"/>
                <a:tab pos="8686800" algn="l"/>
                <a:tab pos="9136063" algn="l"/>
                <a:tab pos="9585325" algn="l"/>
                <a:tab pos="10034588" algn="l"/>
              </a:tabLst>
            </a:pPr>
            <a:endParaRPr lang="cs-CZ" b="1" smtClean="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4560"/>
          <a:lstStyle/>
          <a:p>
            <a:pPr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3900" smtClean="0"/>
              <a:t>Parní stroje v průmyslu na 1000 obyvatel</a:t>
            </a:r>
          </a:p>
        </p:txBody>
      </p:sp>
      <p:sp>
        <p:nvSpPr>
          <p:cNvPr id="102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</p:spPr>
        <p:txBody>
          <a:bodyPr/>
          <a:lstStyle/>
          <a:p>
            <a:pPr marL="430213" indent="-323850" eaLnBrk="1">
              <a:buSzPct val="45000"/>
              <a:buFont typeface="Wingdings" pitchFamily="2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mtClean="0"/>
              <a:t>Tab.1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1758950" y="2025650"/>
          <a:ext cx="7767638" cy="4483100"/>
        </p:xfrm>
        <a:graphic>
          <a:graphicData uri="http://schemas.openxmlformats.org/presentationml/2006/ole">
            <p:oleObj spid="_x0000_s1026" r:id="rId4" imgW="7772400" imgH="4486320" progId="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80"/>
          <a:lstStyle/>
          <a:p>
            <a:pPr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Model spřádacího stroje </a:t>
            </a:r>
            <a:r>
              <a:rPr lang="cs-CZ" sz="1400" smtClean="0"/>
              <a:t>obr.1</a:t>
            </a:r>
            <a:r>
              <a:rPr lang="cs-CZ" smtClean="0"/>
              <a:t>  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41363" y="2101850"/>
            <a:ext cx="8609012" cy="4762500"/>
          </a:xfrm>
        </p:spPr>
        <p:txBody>
          <a:bodyPr/>
          <a:lstStyle/>
          <a:p>
            <a:pPr marL="431800" indent="-322263" eaLnBrk="1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endParaRPr lang="cs-CZ" smtClean="0"/>
          </a:p>
          <a:p>
            <a:pPr marL="431800" indent="-322263" eaLnBrk="1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endParaRPr lang="cs-CZ" smtClean="0"/>
          </a:p>
          <a:p>
            <a:pPr marL="431800" indent="-322263" eaLnBrk="1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endParaRPr lang="cs-CZ" smtClean="0"/>
          </a:p>
          <a:p>
            <a:pPr marL="431800" indent="-322263" eaLnBrk="1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endParaRPr lang="cs-CZ" smtClean="0"/>
          </a:p>
          <a:p>
            <a:pPr marL="431800" indent="-322263" eaLnBrk="1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endParaRPr lang="cs-CZ" smtClean="0"/>
          </a:p>
          <a:p>
            <a:pPr marL="431800" indent="-322263" eaLnBrk="1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endParaRPr lang="cs-CZ" smtClean="0"/>
          </a:p>
          <a:p>
            <a:pPr marL="431800" indent="-322263" eaLnBrk="1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smtClean="0"/>
              <a:t>Jenny</a:t>
            </a:r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8288" y="1728788"/>
            <a:ext cx="6048375" cy="4032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80"/>
          <a:lstStyle/>
          <a:p>
            <a:pPr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Tkalcovský stav – John Kay </a:t>
            </a:r>
            <a:r>
              <a:rPr lang="cs-CZ" sz="1400" smtClean="0"/>
              <a:t>obr.2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41363" y="2101850"/>
            <a:ext cx="8609012" cy="4762500"/>
          </a:xfrm>
        </p:spPr>
        <p:txBody>
          <a:bodyPr/>
          <a:lstStyle/>
          <a:p>
            <a:pPr marL="431800" indent="-322263" eaLnBrk="1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endParaRPr lang="cs-CZ" smtClean="0"/>
          </a:p>
          <a:p>
            <a:pPr marL="431800" indent="-322263" eaLnBrk="1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smtClean="0"/>
              <a:t>Létající člunek</a:t>
            </a:r>
          </a:p>
        </p:txBody>
      </p:sp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45163" y="1565275"/>
            <a:ext cx="2392362" cy="54943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80"/>
          <a:lstStyle/>
          <a:p>
            <a:pPr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mtClean="0"/>
              <a:t>Doprava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41363" y="1190625"/>
            <a:ext cx="8609012" cy="6008688"/>
          </a:xfrm>
        </p:spPr>
        <p:txBody>
          <a:bodyPr tIns="26640"/>
          <a:lstStyle/>
          <a:p>
            <a:pPr marL="430213" indent="-323850" eaLnBrk="1">
              <a:buSzPct val="45000"/>
              <a:buFont typeface="Wingdings" pitchFamily="2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z="3000" dirty="0" smtClean="0"/>
              <a:t>Rozvoj průmyslu – potřeba rozvoje dopravy</a:t>
            </a:r>
          </a:p>
          <a:p>
            <a:pPr marL="430213" indent="-323850" eaLnBrk="1">
              <a:buSzPct val="45000"/>
              <a:buFont typeface="Wingdings" pitchFamily="2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z="3000" b="1" dirty="0" smtClean="0"/>
              <a:t>Lodní doprava</a:t>
            </a:r>
            <a:r>
              <a:rPr lang="cs-CZ" sz="3000" dirty="0" smtClean="0"/>
              <a:t> – parník </a:t>
            </a:r>
            <a:r>
              <a:rPr lang="cs-CZ" sz="3000" dirty="0" err="1" smtClean="0"/>
              <a:t>R.Fulton</a:t>
            </a:r>
            <a:r>
              <a:rPr lang="cs-CZ" sz="3000" dirty="0" smtClean="0"/>
              <a:t> (1807 - Hudson)</a:t>
            </a:r>
          </a:p>
          <a:p>
            <a:pPr marL="430213" indent="-323850" eaLnBrk="1">
              <a:buSzPct val="45000"/>
              <a:buFont typeface="Wingdings" pitchFamily="2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z="3000" b="1" dirty="0" smtClean="0"/>
              <a:t>Železniční doprava</a:t>
            </a:r>
            <a:r>
              <a:rPr lang="cs-CZ" b="1" dirty="0" smtClean="0"/>
              <a:t> </a:t>
            </a:r>
          </a:p>
          <a:p>
            <a:pPr marL="862013" lvl="1" indent="-322263" eaLnBrk="1">
              <a:buSzPct val="75000"/>
              <a:buFont typeface="Symbol" pitchFamily="18" charset="2"/>
              <a:buChar char="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dirty="0" smtClean="0"/>
              <a:t>koněspřežná dráha</a:t>
            </a:r>
          </a:p>
          <a:p>
            <a:pPr marL="862013" lvl="1" indent="-322263" eaLnBrk="1">
              <a:buSzPct val="75000"/>
              <a:buFont typeface="Symbol" pitchFamily="18" charset="2"/>
              <a:buChar char="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dirty="0" smtClean="0"/>
              <a:t>parní lokomotiva </a:t>
            </a:r>
            <a:r>
              <a:rPr lang="cs-CZ" dirty="0" err="1" smtClean="0"/>
              <a:t>G</a:t>
            </a:r>
            <a:r>
              <a:rPr lang="cs-CZ" dirty="0" smtClean="0"/>
              <a:t>.</a:t>
            </a:r>
            <a:r>
              <a:rPr lang="cs-CZ" dirty="0" err="1" smtClean="0"/>
              <a:t>Stephenson</a:t>
            </a:r>
            <a:r>
              <a:rPr lang="cs-CZ" dirty="0" smtClean="0"/>
              <a:t> (1829  -průměrná rychlost 19,2 km/</a:t>
            </a:r>
            <a:r>
              <a:rPr lang="cs-CZ" dirty="0" err="1" smtClean="0"/>
              <a:t>h</a:t>
            </a:r>
            <a:r>
              <a:rPr lang="cs-CZ" dirty="0" smtClean="0"/>
              <a:t>., maximální rychlosti  46 km/h)</a:t>
            </a:r>
          </a:p>
          <a:p>
            <a:pPr marL="862013" lvl="1" indent="-322263" eaLnBrk="1">
              <a:buSzPct val="75000"/>
              <a:buFont typeface="Symbol" pitchFamily="18" charset="2"/>
              <a:buChar char="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dirty="0" smtClean="0"/>
              <a:t>rozvoj dopravní sítě</a:t>
            </a:r>
          </a:p>
          <a:p>
            <a:pPr marL="430213" indent="-323850" eaLnBrk="1">
              <a:buSzPct val="45000"/>
              <a:buFont typeface="Wingdings" pitchFamily="2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z="3000" dirty="0" smtClean="0"/>
              <a:t>zrychlení, zlevnění, zvýšení objemu</a:t>
            </a:r>
          </a:p>
          <a:p>
            <a:pPr marL="430213" indent="-323850" eaLnBrk="1">
              <a:buSzPct val="45000"/>
              <a:buFont typeface="Wingdings" pitchFamily="2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z="3000" dirty="0" smtClean="0"/>
              <a:t>zformování jednotného světového trhu</a:t>
            </a:r>
          </a:p>
          <a:p>
            <a:pPr marL="430213" indent="-323850" eaLnBrk="1">
              <a:buClrTx/>
              <a:buSzPct val="45000"/>
              <a:buFontTx/>
              <a:buNone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cs-CZ" sz="3000" dirty="0" smtClean="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1"/>
          <p:cNvSpPr>
            <a:spLocks noGrp="1" noChangeArrowheads="1"/>
          </p:cNvSpPr>
          <p:nvPr>
            <p:ph type="title"/>
          </p:nvPr>
        </p:nvSpPr>
        <p:spPr>
          <a:xfrm>
            <a:off x="504825" y="576263"/>
            <a:ext cx="9070975" cy="1262062"/>
          </a:xfrm>
        </p:spPr>
        <p:txBody>
          <a:bodyPr tIns="37080"/>
          <a:lstStyle/>
          <a:p>
            <a:pPr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200" smtClean="0"/>
              <a:t>Délka železnic v km na 1000 obyvatel</a:t>
            </a:r>
          </a:p>
        </p:txBody>
      </p:sp>
      <p:sp>
        <p:nvSpPr>
          <p:cNvPr id="205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</p:spPr>
        <p:txBody>
          <a:bodyPr/>
          <a:lstStyle/>
          <a:p>
            <a:pPr marL="430213" indent="-323850" eaLnBrk="1">
              <a:buSzPct val="45000"/>
              <a:buFont typeface="Wingdings" pitchFamily="2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smtClean="0"/>
              <a:t>Tab. 2</a:t>
            </a:r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2520950" y="1787525"/>
          <a:ext cx="5670550" cy="5084763"/>
        </p:xfrm>
        <a:graphic>
          <a:graphicData uri="http://schemas.openxmlformats.org/presentationml/2006/ole">
            <p:oleObj spid="_x0000_s2050" name="Graf" r:id="rId4" imgW="4238855" imgH="3800824" progId="Excel.Chart.8">
              <p:embed followColorScheme="full"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cs-CZ" smtClean="0"/>
              <a:t>Zdroje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>
              <a:defRPr/>
            </a:pPr>
            <a:r>
              <a:rPr lang="cs-CZ" dirty="0" err="1" smtClean="0"/>
              <a:t>Stellner</a:t>
            </a:r>
            <a:r>
              <a:rPr lang="cs-CZ" dirty="0" smtClean="0"/>
              <a:t>,František: Hospodářské dějiny,VŠE Praha, </a:t>
            </a:r>
            <a:r>
              <a:rPr lang="cs-CZ" dirty="0" err="1" smtClean="0"/>
              <a:t>Oeconomica</a:t>
            </a:r>
            <a:r>
              <a:rPr lang="cs-CZ" dirty="0" smtClean="0"/>
              <a:t>, Praha 2008, </a:t>
            </a:r>
            <a:br>
              <a:rPr lang="cs-CZ" dirty="0" smtClean="0"/>
            </a:br>
            <a:r>
              <a:rPr lang="cs-CZ" dirty="0" smtClean="0"/>
              <a:t>ISBN 978-80-245-1141-2</a:t>
            </a:r>
          </a:p>
          <a:p>
            <a:pPr marL="0" indent="0" eaLnBrk="1">
              <a:defRPr/>
            </a:pPr>
            <a:r>
              <a:rPr lang="cs-CZ" dirty="0" smtClean="0"/>
              <a:t>Čapek,Vratislav: Světové dějiny II, Fortuna, Praha, 2010, 80-7168-850-9 </a:t>
            </a:r>
          </a:p>
          <a:p>
            <a:pPr marL="0" indent="0" eaLnBrk="1">
              <a:defRPr/>
            </a:pPr>
            <a:r>
              <a:rPr lang="cs-CZ" dirty="0" smtClean="0"/>
              <a:t>Hospodářské dějiny. In: [online]. [cit. 2013-12-15]. Dostupné z: </a:t>
            </a:r>
            <a:r>
              <a:rPr lang="cs-CZ" dirty="0" err="1" smtClean="0"/>
              <a:t>nb.vse.cz</a:t>
            </a:r>
            <a:r>
              <a:rPr lang="cs-CZ" dirty="0" smtClean="0"/>
              <a:t>/~</a:t>
            </a:r>
            <a:r>
              <a:rPr lang="cs-CZ" dirty="0" err="1" smtClean="0"/>
              <a:t>sirucek</a:t>
            </a:r>
            <a:r>
              <a:rPr lang="cs-CZ" dirty="0" smtClean="0"/>
              <a:t>/</a:t>
            </a:r>
            <a:r>
              <a:rPr lang="cs-CZ" dirty="0" err="1" smtClean="0"/>
              <a:t>Predmety</a:t>
            </a:r>
            <a:r>
              <a:rPr lang="cs-CZ" dirty="0" smtClean="0"/>
              <a:t>/3MI111/</a:t>
            </a:r>
            <a:r>
              <a:rPr lang="cs-CZ" dirty="0" err="1" smtClean="0"/>
              <a:t>PrednaskaJD.ppt</a:t>
            </a:r>
            <a:r>
              <a:rPr lang="cs-CZ" dirty="0" smtClean="0"/>
              <a:t>‎ </a:t>
            </a:r>
            <a:endParaRPr lang="cs-CZ" dirty="0" smtClean="0">
              <a:cs typeface="Arial" charset="0"/>
            </a:endParaRPr>
          </a:p>
          <a:p>
            <a:pPr eaLnBrk="1">
              <a:buFont typeface="Times New Roman" pitchFamily="18" charset="0"/>
              <a:buChar char="•"/>
              <a:defRPr/>
            </a:pPr>
            <a:endParaRPr lang="cs-CZ" sz="2800" dirty="0" smtClean="0"/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0" y="3779838"/>
            <a:ext cx="10080625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/>
            <a:r>
              <a:rPr lang="cs-CZ" smtClean="0"/>
              <a:t>Zdroje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>
              <a:defRPr/>
            </a:pPr>
            <a:r>
              <a:rPr lang="cs-CZ" sz="2400" dirty="0" smtClean="0"/>
              <a:t>Tab.1 </a:t>
            </a:r>
            <a:r>
              <a:rPr lang="cs-CZ" sz="2400" dirty="0" err="1" smtClean="0">
                <a:cs typeface="Arial" charset="0"/>
              </a:rPr>
              <a:t>nb.vse.cz</a:t>
            </a:r>
            <a:r>
              <a:rPr lang="cs-CZ" sz="2400" dirty="0" smtClean="0">
                <a:cs typeface="Arial" charset="0"/>
              </a:rPr>
              <a:t>/~</a:t>
            </a:r>
            <a:r>
              <a:rPr lang="cs-CZ" sz="2400" dirty="0" err="1" smtClean="0">
                <a:cs typeface="Arial" charset="0"/>
              </a:rPr>
              <a:t>sirucek</a:t>
            </a:r>
            <a:r>
              <a:rPr lang="cs-CZ" sz="2400" dirty="0" smtClean="0">
                <a:cs typeface="Arial" charset="0"/>
              </a:rPr>
              <a:t>/</a:t>
            </a:r>
            <a:r>
              <a:rPr lang="cs-CZ" sz="2400" dirty="0" err="1" smtClean="0">
                <a:cs typeface="Arial" charset="0"/>
              </a:rPr>
              <a:t>Predmety</a:t>
            </a:r>
            <a:r>
              <a:rPr lang="cs-CZ" sz="2400" dirty="0" smtClean="0">
                <a:cs typeface="Arial" charset="0"/>
              </a:rPr>
              <a:t>/3MI111/</a:t>
            </a:r>
            <a:r>
              <a:rPr lang="cs-CZ" sz="2400" dirty="0" err="1" smtClean="0">
                <a:cs typeface="Arial" charset="0"/>
              </a:rPr>
              <a:t>PrednaskaJD.ppt</a:t>
            </a:r>
            <a:endParaRPr lang="cs-CZ" sz="2400" dirty="0" smtClean="0">
              <a:cs typeface="Arial" charset="0"/>
            </a:endParaRPr>
          </a:p>
          <a:p>
            <a:pPr eaLnBrk="1">
              <a:defRPr/>
            </a:pPr>
            <a:r>
              <a:rPr lang="cs-CZ" sz="2400" dirty="0" smtClean="0">
                <a:cs typeface="Arial" charset="0"/>
              </a:rPr>
              <a:t>Tab.2 </a:t>
            </a:r>
            <a:r>
              <a:rPr lang="cs-CZ" sz="2400" dirty="0" err="1" smtClean="0">
                <a:cs typeface="Arial" charset="0"/>
              </a:rPr>
              <a:t>nb.vse.cz</a:t>
            </a:r>
            <a:r>
              <a:rPr lang="cs-CZ" sz="2400" dirty="0" smtClean="0">
                <a:cs typeface="Arial" charset="0"/>
              </a:rPr>
              <a:t>/~</a:t>
            </a:r>
            <a:r>
              <a:rPr lang="cs-CZ" sz="2400" dirty="0" err="1" smtClean="0">
                <a:cs typeface="Arial" charset="0"/>
              </a:rPr>
              <a:t>sirucek</a:t>
            </a:r>
            <a:r>
              <a:rPr lang="cs-CZ" sz="2400" dirty="0" smtClean="0">
                <a:cs typeface="Arial" charset="0"/>
              </a:rPr>
              <a:t>/</a:t>
            </a:r>
            <a:r>
              <a:rPr lang="cs-CZ" sz="2400" dirty="0" err="1" smtClean="0">
                <a:cs typeface="Arial" charset="0"/>
              </a:rPr>
              <a:t>Predmety</a:t>
            </a:r>
            <a:r>
              <a:rPr lang="cs-CZ" sz="2400" dirty="0" smtClean="0">
                <a:cs typeface="Arial" charset="0"/>
              </a:rPr>
              <a:t>/3MI111/</a:t>
            </a:r>
            <a:r>
              <a:rPr lang="cs-CZ" sz="2400" dirty="0" err="1" smtClean="0">
                <a:cs typeface="Arial" charset="0"/>
              </a:rPr>
              <a:t>PrednaskaJD.ppt</a:t>
            </a:r>
            <a:endParaRPr lang="cs-CZ" sz="2400" dirty="0" smtClean="0">
              <a:cs typeface="Arial" charset="0"/>
            </a:endParaRPr>
          </a:p>
          <a:p>
            <a:pPr marL="0" indent="0" eaLnBrk="1">
              <a:defRPr/>
            </a:pPr>
            <a:r>
              <a:rPr lang="cs-CZ" sz="2400" dirty="0" smtClean="0">
                <a:cs typeface="Arial" charset="0"/>
              </a:rPr>
              <a:t>[obr. 1] </a:t>
            </a:r>
            <a:r>
              <a:rPr lang="cs-CZ" sz="2400" dirty="0" smtClean="0"/>
              <a:t>volné dílo. [cit. 15.12.2013]. Autor neznámý (</a:t>
            </a:r>
            <a:r>
              <a:rPr lang="cs-CZ" sz="2400" dirty="0" err="1" smtClean="0"/>
              <a:t>Dictionnaire</a:t>
            </a:r>
            <a:r>
              <a:rPr lang="cs-CZ" sz="2400" dirty="0" smtClean="0"/>
              <a:t> d'</a:t>
            </a:r>
            <a:r>
              <a:rPr lang="cs-CZ" sz="2400" dirty="0" err="1" smtClean="0"/>
              <a:t>arts</a:t>
            </a:r>
            <a:r>
              <a:rPr lang="cs-CZ" sz="2400" dirty="0" smtClean="0"/>
              <a:t> </a:t>
            </a:r>
            <a:r>
              <a:rPr lang="cs-CZ" sz="2400" dirty="0" err="1" smtClean="0"/>
              <a:t>industriels</a:t>
            </a:r>
            <a:r>
              <a:rPr lang="cs-CZ" sz="2400" dirty="0" smtClean="0"/>
              <a:t>) </a:t>
            </a:r>
            <a:br>
              <a:rPr lang="cs-CZ" sz="2400" dirty="0" smtClean="0"/>
            </a:br>
            <a:r>
              <a:rPr lang="cs-CZ" sz="2400" dirty="0" smtClean="0"/>
              <a:t>Doba ochrany majetkových autorských práv již vypršela.</a:t>
            </a:r>
            <a:r>
              <a:rPr lang="cs-CZ" sz="2400" dirty="0" smtClean="0">
                <a:cs typeface="Arial" charset="0"/>
              </a:rPr>
              <a:t> </a:t>
            </a:r>
            <a:r>
              <a:rPr lang="cs-CZ" sz="2400" dirty="0" smtClean="0"/>
              <a:t>Dostupný na WWW: http://en.wikipedia.org/wiki/File:Spinning_jenny.jpg </a:t>
            </a:r>
            <a:endParaRPr lang="cs-CZ" sz="2400" dirty="0" smtClean="0">
              <a:cs typeface="Arial" charset="0"/>
            </a:endParaRPr>
          </a:p>
          <a:p>
            <a:pPr marL="0" indent="0" eaLnBrk="1">
              <a:defRPr/>
            </a:pPr>
            <a:r>
              <a:rPr lang="cs-CZ" sz="2400" dirty="0" smtClean="0">
                <a:cs typeface="Arial" charset="0"/>
              </a:rPr>
              <a:t>[obr. </a:t>
            </a:r>
            <a:r>
              <a:rPr lang="cs-CZ" sz="2400" dirty="0" smtClean="0"/>
              <a:t>2</a:t>
            </a:r>
            <a:r>
              <a:rPr lang="cs-CZ" sz="2400" dirty="0" smtClean="0">
                <a:cs typeface="Arial" charset="0"/>
              </a:rPr>
              <a:t>] </a:t>
            </a:r>
            <a:r>
              <a:rPr lang="cs-CZ" sz="2400" dirty="0" smtClean="0"/>
              <a:t>volné dílo. [cit. 15.12.2013]. Autor neznámý (</a:t>
            </a:r>
            <a:r>
              <a:rPr lang="cs-CZ" sz="2400" dirty="0" err="1" smtClean="0"/>
              <a:t>Dictionnaire</a:t>
            </a:r>
            <a:r>
              <a:rPr lang="cs-CZ" sz="2400" dirty="0" smtClean="0"/>
              <a:t> d'</a:t>
            </a:r>
            <a:r>
              <a:rPr lang="cs-CZ" sz="2400" dirty="0" err="1" smtClean="0"/>
              <a:t>arts</a:t>
            </a:r>
            <a:r>
              <a:rPr lang="cs-CZ" sz="2400" dirty="0" smtClean="0"/>
              <a:t> </a:t>
            </a:r>
            <a:r>
              <a:rPr lang="cs-CZ" sz="2400" dirty="0" err="1" smtClean="0"/>
              <a:t>industriels</a:t>
            </a:r>
            <a:r>
              <a:rPr lang="cs-CZ" sz="2400" dirty="0" smtClean="0"/>
              <a:t>) </a:t>
            </a:r>
            <a:br>
              <a:rPr lang="cs-CZ" sz="2400" dirty="0" smtClean="0"/>
            </a:br>
            <a:r>
              <a:rPr lang="cs-CZ" sz="2400" dirty="0" smtClean="0"/>
              <a:t>Doba ochrany majetkových autorských práv již vypršela.</a:t>
            </a:r>
            <a:r>
              <a:rPr lang="cs-CZ" sz="2400" dirty="0" smtClean="0">
                <a:cs typeface="Arial" charset="0"/>
              </a:rPr>
              <a:t> </a:t>
            </a:r>
            <a:r>
              <a:rPr lang="cs-CZ" sz="2400" dirty="0" smtClean="0"/>
              <a:t>Dostupný na WWW: </a:t>
            </a:r>
            <a:r>
              <a:rPr lang="cs-CZ" sz="2400" dirty="0" smtClean="0">
                <a:cs typeface="Arial" charset="0"/>
              </a:rPr>
              <a:t>http://commons.wikimedia.org/wiki/File:Shuttle_with_bobin.jpg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pitchFamily="34" charset="-122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34491</TotalTime>
  <Words>372</Words>
  <Application>Microsoft Office PowerPoint</Application>
  <PresentationFormat>Vlastní</PresentationFormat>
  <Paragraphs>110</Paragraphs>
  <Slides>12</Slides>
  <Notes>9</Notes>
  <HiddenSlides>0</HiddenSlides>
  <MMClips>0</MMClips>
  <ScaleCrop>false</ScaleCrop>
  <HeadingPairs>
    <vt:vector size="8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21" baseType="lpstr">
      <vt:lpstr>Arial</vt:lpstr>
      <vt:lpstr>Microsoft YaHei</vt:lpstr>
      <vt:lpstr>Times New Roman</vt:lpstr>
      <vt:lpstr>Lucida Sans Unicode</vt:lpstr>
      <vt:lpstr>Calibri</vt:lpstr>
      <vt:lpstr>Wingdings</vt:lpstr>
      <vt:lpstr>Symbol</vt:lpstr>
      <vt:lpstr>Default Design</vt:lpstr>
      <vt:lpstr>Graf aplikace Microsoft Excel</vt:lpstr>
      <vt:lpstr>Průmyslová revoluce 5</vt:lpstr>
      <vt:lpstr>Snímek 2</vt:lpstr>
      <vt:lpstr>Zemědělství</vt:lpstr>
      <vt:lpstr>Zemědělství</vt:lpstr>
      <vt:lpstr>Průmysl</vt:lpstr>
      <vt:lpstr>Parní stroje v průmyslu na 1000 obyvatel</vt:lpstr>
      <vt:lpstr>Model spřádacího stroje obr.1  </vt:lpstr>
      <vt:lpstr>Tkalcovský stav – John Kay obr.2</vt:lpstr>
      <vt:lpstr>Doprava</vt:lpstr>
      <vt:lpstr>Délka železnic v km na 1000 obyvatel</vt:lpstr>
      <vt:lpstr>Zdroje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Průmyslová revoluce 4</dc:title>
  <cp:lastModifiedBy>Dum</cp:lastModifiedBy>
  <cp:revision>18</cp:revision>
  <cp:lastPrinted>1601-01-01T00:00:00Z</cp:lastPrinted>
  <dcterms:created xsi:type="dcterms:W3CDTF">2013-07-08T11:02:16Z</dcterms:created>
  <dcterms:modified xsi:type="dcterms:W3CDTF">2014-04-11T17:40:46Z</dcterms:modified>
</cp:coreProperties>
</file>