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  <p:sldId id="259" r:id="rId4"/>
    <p:sldId id="260" r:id="rId5"/>
    <p:sldId id="261" r:id="rId6"/>
    <p:sldId id="258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103B11-6023-4A99-BC9E-1A45EE8D1BF5}" type="datetimeFigureOut">
              <a:rPr lang="cs-CZ" smtClean="0"/>
              <a:pPr/>
              <a:t>12.4.2014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5DD05-CEDE-4A8B-A1A2-F7F70147C54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6183888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103B11-6023-4A99-BC9E-1A45EE8D1BF5}" type="datetimeFigureOut">
              <a:rPr lang="cs-CZ" smtClean="0"/>
              <a:pPr/>
              <a:t>12.4.2014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5DD05-CEDE-4A8B-A1A2-F7F70147C54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2288754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103B11-6023-4A99-BC9E-1A45EE8D1BF5}" type="datetimeFigureOut">
              <a:rPr lang="cs-CZ" smtClean="0"/>
              <a:pPr/>
              <a:t>12.4.2014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5DD05-CEDE-4A8B-A1A2-F7F70147C54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3422243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103B11-6023-4A99-BC9E-1A45EE8D1BF5}" type="datetimeFigureOut">
              <a:rPr lang="cs-CZ" smtClean="0"/>
              <a:pPr/>
              <a:t>12.4.2014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5DD05-CEDE-4A8B-A1A2-F7F70147C54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4103257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103B11-6023-4A99-BC9E-1A45EE8D1BF5}" type="datetimeFigureOut">
              <a:rPr lang="cs-CZ" smtClean="0"/>
              <a:pPr/>
              <a:t>12.4.2014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5DD05-CEDE-4A8B-A1A2-F7F70147C54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2807540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103B11-6023-4A99-BC9E-1A45EE8D1BF5}" type="datetimeFigureOut">
              <a:rPr lang="cs-CZ" smtClean="0"/>
              <a:pPr/>
              <a:t>12.4.2014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5DD05-CEDE-4A8B-A1A2-F7F70147C54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6728192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103B11-6023-4A99-BC9E-1A45EE8D1BF5}" type="datetimeFigureOut">
              <a:rPr lang="cs-CZ" smtClean="0"/>
              <a:pPr/>
              <a:t>12.4.2014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5DD05-CEDE-4A8B-A1A2-F7F70147C54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9404590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103B11-6023-4A99-BC9E-1A45EE8D1BF5}" type="datetimeFigureOut">
              <a:rPr lang="cs-CZ" smtClean="0"/>
              <a:pPr/>
              <a:t>12.4.2014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5DD05-CEDE-4A8B-A1A2-F7F70147C54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0773799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103B11-6023-4A99-BC9E-1A45EE8D1BF5}" type="datetimeFigureOut">
              <a:rPr lang="cs-CZ" smtClean="0"/>
              <a:pPr/>
              <a:t>12.4.2014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5DD05-CEDE-4A8B-A1A2-F7F70147C54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9494305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103B11-6023-4A99-BC9E-1A45EE8D1BF5}" type="datetimeFigureOut">
              <a:rPr lang="cs-CZ" smtClean="0"/>
              <a:pPr/>
              <a:t>12.4.2014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5DD05-CEDE-4A8B-A1A2-F7F70147C54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5876154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103B11-6023-4A99-BC9E-1A45EE8D1BF5}" type="datetimeFigureOut">
              <a:rPr lang="cs-CZ" smtClean="0"/>
              <a:pPr/>
              <a:t>12.4.2014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5DD05-CEDE-4A8B-A1A2-F7F70147C54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1513404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3D4A8"/>
            </a:gs>
            <a:gs pos="30000">
              <a:srgbClr val="21D6E0"/>
            </a:gs>
            <a:gs pos="70000">
              <a:srgbClr val="0087E6"/>
            </a:gs>
            <a:gs pos="97000">
              <a:srgbClr val="005CBF"/>
            </a:gs>
          </a:gsLst>
          <a:path path="rect">
            <a:fillToRect l="100000" b="100000"/>
          </a:path>
          <a:tileRect t="-100000" r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5103B11-6023-4A99-BC9E-1A45EE8D1BF5}" type="datetimeFigureOut">
              <a:rPr lang="cs-CZ" smtClean="0"/>
              <a:pPr/>
              <a:t>12.4.2014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065DD05-CEDE-4A8B-A1A2-F7F70147C54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546022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Waspstinger1658-2.jpg" TargetMode="External"/><Relationship Id="rId2" Type="http://schemas.openxmlformats.org/officeDocument/2006/relationships/hyperlink" Target="http://www.vcelky.cz/07.htm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3"/>
          <p:cNvSpPr>
            <a:spLocks noChangeArrowheads="1"/>
          </p:cNvSpPr>
          <p:nvPr/>
        </p:nvSpPr>
        <p:spPr bwMode="auto">
          <a:xfrm>
            <a:off x="1522640" y="2625876"/>
            <a:ext cx="6098721" cy="32624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                                            METODICKÝ LIST PRO ZŠ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Pro zpracování vzdělávacích materiálů (VM)v rámci projektu EU peníze školám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                       Operační program Vzdělávání pro konkurenceschopnost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Projekt: Moderní výuka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Registrační číslo: CZ.1.07/1.4.00/21.3192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Číslo DUM: </a:t>
            </a:r>
            <a:r>
              <a:rPr kumimoji="0" lang="cs-CZ" sz="1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VY_32_INOVACE_9.2.14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Jméno autora: Mgr. Lenka Koritenská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Datum, období kdy byl vytvořen: </a:t>
            </a:r>
            <a:r>
              <a:rPr lang="cs-CZ" sz="1200" b="1" dirty="0">
                <a:latin typeface="Arial" pitchFamily="34" charset="0"/>
                <a:ea typeface="Times New Roman" pitchFamily="18" charset="0"/>
                <a:cs typeface="Arial" pitchFamily="34" charset="0"/>
              </a:rPr>
              <a:t>4</a:t>
            </a: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. </a:t>
            </a:r>
            <a:r>
              <a:rPr lang="cs-CZ" sz="1200" b="1" dirty="0" smtClean="0">
                <a:latin typeface="Arial" pitchFamily="34" charset="0"/>
                <a:ea typeface="Times New Roman" pitchFamily="18" charset="0"/>
                <a:cs typeface="Arial" pitchFamily="34" charset="0"/>
              </a:rPr>
              <a:t>11</a:t>
            </a: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. 2013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Název práce: </a:t>
            </a:r>
            <a:r>
              <a:rPr kumimoji="0" lang="cs-CZ" sz="1200" b="1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</a:t>
            </a:r>
            <a:r>
              <a:rPr lang="cs-CZ" sz="1200" b="1" dirty="0" smtClean="0">
                <a:latin typeface="Arial" pitchFamily="34" charset="0"/>
                <a:ea typeface="Times New Roman" pitchFamily="18" charset="0"/>
                <a:cs typeface="Arial" pitchFamily="34" charset="0"/>
              </a:rPr>
              <a:t>Bodnutí hmyzem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Předmět, pro který je VM určen: Přírodověda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Ročník, pro který je VM určen: 4. ročník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Časová dotace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: </a:t>
            </a: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1 hod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Vzdělávací oblast, tematický okruh, téma: Zdraví a hygiena – </a:t>
            </a:r>
            <a:r>
              <a:rPr lang="cs-CZ" sz="1200" b="1" dirty="0" smtClean="0">
                <a:latin typeface="Arial" pitchFamily="34" charset="0"/>
                <a:ea typeface="Times New Roman" pitchFamily="18" charset="0"/>
                <a:cs typeface="Arial" pitchFamily="34" charset="0"/>
              </a:rPr>
              <a:t>bodnutí hmyzem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Metodický list, anotace- výstižný popis způsobu použití VM ve výuce: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Tento materiál slouží k výkladu a procvičení zásad</a:t>
            </a:r>
            <a:r>
              <a:rPr kumimoji="0" lang="cs-CZ" sz="1200" b="0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první pomoci.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Pomůcky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: 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		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3" name="Picture 2" descr="C:\Users\lenovo\Desktop\prilohy_3640 (2)\OPVK_hor_zakladni_logolink_CB_cz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22639" y="969692"/>
            <a:ext cx="5761037" cy="12588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4281792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692696"/>
            <a:ext cx="7772400" cy="1470025"/>
          </a:xfrm>
        </p:spPr>
        <p:txBody>
          <a:bodyPr>
            <a:normAutofit/>
          </a:bodyPr>
          <a:lstStyle/>
          <a:p>
            <a:r>
              <a:rPr lang="cs-CZ" sz="6600" b="1" dirty="0" smtClean="0"/>
              <a:t>BODNUTÍ HMYZEM</a:t>
            </a:r>
            <a:endParaRPr lang="cs-CZ" sz="66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043608" y="2132856"/>
            <a:ext cx="6400800" cy="1752600"/>
          </a:xfrm>
        </p:spPr>
        <p:txBody>
          <a:bodyPr>
            <a:normAutofit/>
          </a:bodyPr>
          <a:lstStyle/>
          <a:p>
            <a:r>
              <a:rPr lang="cs-CZ" sz="4400" b="1" dirty="0" smtClean="0">
                <a:solidFill>
                  <a:schemeClr val="tx1"/>
                </a:solidFill>
              </a:rPr>
              <a:t>PRVNÍ POMOC</a:t>
            </a:r>
            <a:endParaRPr lang="cs-CZ" sz="4400" b="1" dirty="0">
              <a:solidFill>
                <a:schemeClr val="tx1"/>
              </a:solidFill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55776" y="3212976"/>
            <a:ext cx="3960440" cy="292067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4378277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1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Co je to?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b="1" dirty="0" smtClean="0">
                <a:effectLst/>
              </a:rPr>
              <a:t>Žihadlo je ostrý orgán, kterým živočich obvykle vstřikuje jed, nejčastěji propíchnutím kůže jiného živočicha. </a:t>
            </a:r>
          </a:p>
          <a:p>
            <a:endParaRPr lang="cs-CZ" b="1" dirty="0"/>
          </a:p>
          <a:p>
            <a:r>
              <a:rPr lang="cs-CZ" b="1" dirty="0" smtClean="0">
                <a:effectLst/>
              </a:rPr>
              <a:t>Žihadlo se nachází na zadní části těla živočicha.</a:t>
            </a:r>
          </a:p>
          <a:p>
            <a:endParaRPr lang="cs-CZ" b="1" dirty="0" smtClean="0">
              <a:effectLst/>
            </a:endParaRPr>
          </a:p>
          <a:p>
            <a:r>
              <a:rPr lang="cs-CZ" b="1" dirty="0" smtClean="0">
                <a:effectLst/>
              </a:rPr>
              <a:t>Mezi živočichy disponující žihadlem patří například včely, vosy, sršně</a:t>
            </a:r>
            <a:r>
              <a:rPr lang="cs-CZ" dirty="0" smtClean="0">
                <a:effectLst/>
              </a:rPr>
              <a:t>.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13132073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Příklady žihadel: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932040" y="2708920"/>
            <a:ext cx="3175620" cy="24482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43608" y="2708920"/>
            <a:ext cx="3168352" cy="244256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20131188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První pomoc: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Žihadlo co nejrychleji </a:t>
            </a:r>
            <a:r>
              <a:rPr lang="cs-CZ" b="1" dirty="0" smtClean="0"/>
              <a:t>odstraníme. Seškrábneme jej </a:t>
            </a:r>
            <a:r>
              <a:rPr lang="cs-CZ" b="1" dirty="0"/>
              <a:t>třeba nehtem.</a:t>
            </a:r>
          </a:p>
          <a:p>
            <a:r>
              <a:rPr lang="cs-CZ" b="1" dirty="0" smtClean="0"/>
              <a:t>Studená </a:t>
            </a:r>
            <a:r>
              <a:rPr lang="cs-CZ" b="1" dirty="0"/>
              <a:t>voda či ledování zmírňuje otoky obecně. Pokud </a:t>
            </a:r>
            <a:r>
              <a:rPr lang="cs-CZ" b="1" dirty="0" smtClean="0"/>
              <a:t>nejsme </a:t>
            </a:r>
            <a:r>
              <a:rPr lang="cs-CZ" b="1" dirty="0"/>
              <a:t>alergičtí, otok zmizí bez následků i sám od sebe.</a:t>
            </a:r>
          </a:p>
          <a:p>
            <a:r>
              <a:rPr lang="cs-CZ" b="1" dirty="0" smtClean="0"/>
              <a:t>Bodnutí </a:t>
            </a:r>
            <a:r>
              <a:rPr lang="cs-CZ" b="1" dirty="0"/>
              <a:t>do oka</a:t>
            </a:r>
            <a:r>
              <a:rPr lang="cs-CZ" b="1"/>
              <a:t>, </a:t>
            </a:r>
            <a:r>
              <a:rPr lang="cs-CZ" b="1" smtClean="0"/>
              <a:t>krku a </a:t>
            </a:r>
            <a:r>
              <a:rPr lang="cs-CZ" b="1"/>
              <a:t>úst </a:t>
            </a:r>
            <a:r>
              <a:rPr lang="cs-CZ" b="1" smtClean="0"/>
              <a:t>věnujeme </a:t>
            </a:r>
            <a:r>
              <a:rPr lang="cs-CZ" b="1"/>
              <a:t>zvýšenou </a:t>
            </a:r>
            <a:r>
              <a:rPr lang="cs-CZ" b="1" smtClean="0"/>
              <a:t>pozornost.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4794073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Autor prohlašuje, že tento materiál je jeho prací, nebo je stažen z uvedených zdrojů.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www.</a:t>
            </a:r>
            <a:r>
              <a:rPr lang="cs-CZ" dirty="0" err="1" smtClean="0">
                <a:hlinkClick r:id="rId2"/>
              </a:rPr>
              <a:t>vcelky.cz</a:t>
            </a:r>
            <a:r>
              <a:rPr lang="cs-CZ" dirty="0" smtClean="0">
                <a:hlinkClick r:id="rId2"/>
              </a:rPr>
              <a:t>/07.htm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commons.wikimedia.org/wiki/File:Waspstinger1658-2.jpg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6488667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37</TotalTime>
  <Words>129</Words>
  <Application>Microsoft Office PowerPoint</Application>
  <PresentationFormat>Předvádění na obrazovce (4:3)</PresentationFormat>
  <Paragraphs>34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Snímek 1</vt:lpstr>
      <vt:lpstr>BODNUTÍ HMYZEM</vt:lpstr>
      <vt:lpstr>Co je to?</vt:lpstr>
      <vt:lpstr>Příklady žihadel:</vt:lpstr>
      <vt:lpstr>První pomoc:</vt:lpstr>
      <vt:lpstr>Autor prohlašuje, že tento materiál je jeho prací, nebo je stažen z uvedených zdrojů.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Administrator</dc:creator>
  <cp:lastModifiedBy>Dum</cp:lastModifiedBy>
  <cp:revision>19</cp:revision>
  <dcterms:created xsi:type="dcterms:W3CDTF">2013-11-23T14:05:50Z</dcterms:created>
  <dcterms:modified xsi:type="dcterms:W3CDTF">2014-04-12T12:41:33Z</dcterms:modified>
</cp:coreProperties>
</file>