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8"/>
  </p:notesMasterIdLst>
  <p:sldIdLst>
    <p:sldId id="257" r:id="rId2"/>
    <p:sldId id="265" r:id="rId3"/>
    <p:sldId id="258" r:id="rId4"/>
    <p:sldId id="259" r:id="rId5"/>
    <p:sldId id="275" r:id="rId6"/>
    <p:sldId id="276" r:id="rId7"/>
    <p:sldId id="277" r:id="rId8"/>
    <p:sldId id="278" r:id="rId9"/>
    <p:sldId id="279" r:id="rId10"/>
    <p:sldId id="280" r:id="rId11"/>
    <p:sldId id="281" r:id="rId12"/>
    <p:sldId id="282" r:id="rId13"/>
    <p:sldId id="283" r:id="rId14"/>
    <p:sldId id="284" r:id="rId15"/>
    <p:sldId id="285" r:id="rId16"/>
    <p:sldId id="26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NÁZEV MATERIÁLU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</a:t>
          </a:r>
          <a:r>
            <a:rPr lang="cs-CZ" sz="2000" baseline="0" dirty="0" smtClean="0">
              <a:solidFill>
                <a:schemeClr val="accent1">
                  <a:lumMod val="75000"/>
                </a:schemeClr>
              </a:solidFill>
            </a:rPr>
            <a:t>  </a:t>
          </a:r>
          <a:r>
            <a:rPr lang="cs-CZ" sz="1800" baseline="0" dirty="0" smtClean="0">
              <a:solidFill>
                <a:schemeClr val="tx1"/>
              </a:solidFill>
            </a:rPr>
            <a:t>VY_32_INOVACE_3C_11_Baroko v českých zemích </a:t>
          </a:r>
          <a:r>
            <a:rPr lang="cs-CZ" sz="2000" baseline="0" dirty="0" smtClean="0">
              <a:solidFill>
                <a:schemeClr val="tx1"/>
              </a:solidFill>
            </a:rPr>
            <a:t>        </a:t>
          </a:r>
          <a:endParaRPr lang="cs-CZ" sz="2000" b="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NÁZEV ŠKOLY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/>
            <a:t>Gymnázium Lovosice, Sady pionýrů 600/6</a:t>
          </a:r>
          <a:endParaRPr lang="cs-CZ" sz="2000" b="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ČÍSLO PROJEKTU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/>
            <a:t>CZ.1.07/1.5.00/34.1073</a:t>
          </a:r>
          <a:endParaRPr lang="cs-CZ" sz="2000" b="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TÉMA SADY</a:t>
          </a:r>
          <a:r>
            <a:rPr lang="cs-CZ" sz="2000" dirty="0" smtClean="0">
              <a:solidFill>
                <a:schemeClr val="tx1"/>
              </a:solidFill>
            </a:rPr>
            <a:t>: Hudební nauka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ROČNÍK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 </a:t>
          </a:r>
          <a:r>
            <a:rPr lang="cs-CZ" sz="2000" dirty="0" smtClean="0">
              <a:solidFill>
                <a:schemeClr val="tx1"/>
              </a:solidFill>
            </a:rPr>
            <a:t> kvarta, kvinta, I. ročník</a:t>
          </a:r>
          <a:endParaRPr lang="cs-CZ" sz="2000" dirty="0">
            <a:solidFill>
              <a:schemeClr val="tx1"/>
            </a:solidFill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CEBA0FA6-500F-48B5-B7A1-B51529BD38F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DATUM VZNIKU</a:t>
          </a:r>
          <a:r>
            <a:rPr lang="cs-CZ" sz="2000" dirty="0" smtClean="0">
              <a:solidFill>
                <a:schemeClr val="tx1"/>
              </a:solidFill>
            </a:rPr>
            <a:t>:  březen 2014</a:t>
          </a:r>
          <a:endParaRPr lang="cs-CZ" sz="2000" dirty="0">
            <a:solidFill>
              <a:schemeClr val="tx1"/>
            </a:solidFill>
          </a:endParaRPr>
        </a:p>
      </dgm:t>
    </dgm:pt>
    <dgm:pt modelId="{B2D1762D-083F-44FA-BFD2-87BA8632149C}" type="parTrans" cxnId="{CDDC32B8-2AB7-4B03-B555-4BCFF2ACF63B}">
      <dgm:prSet/>
      <dgm:spPr/>
      <dgm:t>
        <a:bodyPr/>
        <a:lstStyle/>
        <a:p>
          <a:endParaRPr lang="cs-CZ"/>
        </a:p>
      </dgm:t>
    </dgm:pt>
    <dgm:pt modelId="{F2F34559-107E-4D59-84FB-CC8578F10151}" type="sibTrans" cxnId="{CDDC32B8-2AB7-4B03-B555-4BCFF2ACF63B}">
      <dgm:prSet/>
      <dgm:spPr/>
      <dgm:t>
        <a:bodyPr/>
        <a:lstStyle/>
        <a:p>
          <a:endParaRPr lang="cs-CZ"/>
        </a:p>
      </dgm:t>
    </dgm:pt>
    <dgm:pt modelId="{BBE1F95E-D5AA-436D-B4F5-748C3834552C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AUTOR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>
              <a:solidFill>
                <a:schemeClr val="tx1"/>
              </a:solidFill>
            </a:rPr>
            <a:t>Mgr. Jarmila Brejchová</a:t>
          </a:r>
          <a:endParaRPr lang="cs-CZ" sz="2000" b="0" dirty="0">
            <a:solidFill>
              <a:schemeClr val="tx1"/>
            </a:solidFill>
          </a:endParaRPr>
        </a:p>
      </dgm:t>
    </dgm:pt>
    <dgm:pt modelId="{1CDD0471-B056-4567-BB1B-C38D4C611172}" type="parTrans" cxnId="{3901ACD1-A028-4E32-BA57-C4DC950E269D}">
      <dgm:prSet/>
      <dgm:spPr/>
      <dgm:t>
        <a:bodyPr/>
        <a:lstStyle/>
        <a:p>
          <a:endParaRPr lang="cs-CZ"/>
        </a:p>
      </dgm:t>
    </dgm:pt>
    <dgm:pt modelId="{20C8744E-8A24-4C9B-85A7-DA2DB058409A}" type="sibTrans" cxnId="{3901ACD1-A028-4E32-BA57-C4DC950E269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5955ED15-90AA-4F08-A8A5-1ED70581E58B}" type="pres">
      <dgm:prSet presAssocID="{CEBA0FA6-500F-48B5-B7A1-B51529BD38F2}" presName="vertSpace6" presStyleLbl="node1" presStyleIdx="4" presStyleCnt="7"/>
      <dgm:spPr/>
      <dgm:t>
        <a:bodyPr/>
        <a:lstStyle/>
        <a:p>
          <a:endParaRPr lang="cs-CZ"/>
        </a:p>
      </dgm:t>
    </dgm:pt>
    <dgm:pt modelId="{26528689-9DF4-4685-8F23-BABDBD774F07}" type="pres">
      <dgm:prSet presAssocID="{CEBA0FA6-500F-48B5-B7A1-B51529BD38F2}" presName="circle6" presStyleLbl="node1" presStyleIdx="5" presStyleCnt="7"/>
      <dgm:spPr/>
      <dgm:t>
        <a:bodyPr/>
        <a:lstStyle/>
        <a:p>
          <a:endParaRPr lang="cs-CZ"/>
        </a:p>
      </dgm:t>
    </dgm:pt>
    <dgm:pt modelId="{CAD3E342-3400-4A52-8AAC-15B5BF88AABE}" type="pres">
      <dgm:prSet presAssocID="{CEBA0FA6-500F-48B5-B7A1-B51529BD38F2}" presName="rect6" presStyleLbl="alignAcc1" presStyleIdx="5" presStyleCnt="7"/>
      <dgm:spPr/>
      <dgm:t>
        <a:bodyPr/>
        <a:lstStyle/>
        <a:p>
          <a:endParaRPr lang="cs-CZ"/>
        </a:p>
      </dgm:t>
    </dgm:pt>
    <dgm:pt modelId="{486F9B35-3F77-4B86-95AC-C956F2B86E44}" type="pres">
      <dgm:prSet presAssocID="{BBE1F95E-D5AA-436D-B4F5-748C3834552C}" presName="vertSpace7" presStyleLbl="node1" presStyleIdx="5" presStyleCnt="7"/>
      <dgm:spPr/>
      <dgm:t>
        <a:bodyPr/>
        <a:lstStyle/>
        <a:p>
          <a:endParaRPr lang="cs-CZ"/>
        </a:p>
      </dgm:t>
    </dgm:pt>
    <dgm:pt modelId="{FE72208B-B9B5-47BF-B463-2DC6D6185814}" type="pres">
      <dgm:prSet presAssocID="{BBE1F95E-D5AA-436D-B4F5-748C3834552C}" presName="circle7" presStyleLbl="node1" presStyleIdx="6" presStyleCnt="7"/>
      <dgm:spPr/>
      <dgm:t>
        <a:bodyPr/>
        <a:lstStyle/>
        <a:p>
          <a:endParaRPr lang="cs-CZ"/>
        </a:p>
      </dgm:t>
    </dgm:pt>
    <dgm:pt modelId="{A5C228C9-6EC4-4821-934B-9E2EFBAB4497}" type="pres">
      <dgm:prSet presAssocID="{BBE1F95E-D5AA-436D-B4F5-748C3834552C}" presName="rect7" presStyleLbl="alignAcc1" presStyleIdx="6" presStyleCnt="7" custLinFactNeighborX="320" custLinFactNeighborY="-6461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176FA0-10E9-44DC-9A54-485A362F109B}" type="pres">
      <dgm:prSet presAssocID="{CEBA0FA6-500F-48B5-B7A1-B51529BD38F2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AA812A-7391-47E3-B3BF-07AB9DC3D00C}" type="pres">
      <dgm:prSet presAssocID="{BBE1F95E-D5AA-436D-B4F5-748C3834552C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8D30F18-A91C-4D10-9991-A3F58E43ED54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944F409-905D-4212-9B61-C8E656F4BFA9}" type="presOf" srcId="{D1B46980-6531-4606-95E6-44980827E919}" destId="{6140AFEC-043D-4C43-A2F9-D0F5331DF3A3}" srcOrd="0" destOrd="0" presId="urn:microsoft.com/office/officeart/2005/8/layout/target3"/>
    <dgm:cxn modelId="{0C2EF65B-234B-471A-9140-07BA99FA9817}" type="presOf" srcId="{CEBA0FA6-500F-48B5-B7A1-B51529BD38F2}" destId="{CAD3E342-3400-4A52-8AAC-15B5BF88AABE}" srcOrd="0" destOrd="0" presId="urn:microsoft.com/office/officeart/2005/8/layout/target3"/>
    <dgm:cxn modelId="{6B4FE3B1-396E-40D4-AC4F-28DE1001AD3F}" type="presOf" srcId="{CEBA0FA6-500F-48B5-B7A1-B51529BD38F2}" destId="{02176FA0-10E9-44DC-9A54-485A362F109B}" srcOrd="1" destOrd="0" presId="urn:microsoft.com/office/officeart/2005/8/layout/target3"/>
    <dgm:cxn modelId="{2236C6A1-13AA-48FF-947D-6769CE3E1E35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DDC32B8-2AB7-4B03-B555-4BCFF2ACF63B}" srcId="{757F3AB3-0718-4624-B441-E567A8F0AB56}" destId="{CEBA0FA6-500F-48B5-B7A1-B51529BD38F2}" srcOrd="5" destOrd="0" parTransId="{B2D1762D-083F-44FA-BFD2-87BA8632149C}" sibTransId="{F2F34559-107E-4D59-84FB-CC8578F10151}"/>
    <dgm:cxn modelId="{A5A96AF0-C53D-4273-94C7-0E77C6CBFCBE}" type="presOf" srcId="{BBE1F95E-D5AA-436D-B4F5-748C3834552C}" destId="{A5C228C9-6EC4-4821-934B-9E2EFBAB4497}" srcOrd="0" destOrd="0" presId="urn:microsoft.com/office/officeart/2005/8/layout/target3"/>
    <dgm:cxn modelId="{6D2F0714-3862-403F-A8FB-E4C170223744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3D5BD47-988E-43C9-BFB7-1085C1BEDFDA}" type="presOf" srcId="{D1B46980-6531-4606-95E6-44980827E919}" destId="{2BE915AB-18AA-4053-B92C-3BFC9ED204BB}" srcOrd="1" destOrd="0" presId="urn:microsoft.com/office/officeart/2005/8/layout/target3"/>
    <dgm:cxn modelId="{D25C9574-DA7D-492E-AAC4-838C324142CA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AA0567E-3539-4897-AA53-49CF71AF6738}" type="presOf" srcId="{4C35D32F-0EAB-4CD7-82EE-45574DC2A586}" destId="{890E4F0B-2866-4A3F-A3C7-2A14B1797930}" srcOrd="1" destOrd="0" presId="urn:microsoft.com/office/officeart/2005/8/layout/target3"/>
    <dgm:cxn modelId="{408B7BE8-F135-4BDD-8F08-E902A458E8DE}" type="presOf" srcId="{4C35D32F-0EAB-4CD7-82EE-45574DC2A586}" destId="{8BEBB6EC-1DAA-4CAC-8A25-BC0FCBD5DBD5}" srcOrd="0" destOrd="0" presId="urn:microsoft.com/office/officeart/2005/8/layout/target3"/>
    <dgm:cxn modelId="{989EE412-A556-45C1-90A8-641E09274049}" type="presOf" srcId="{D8197B8C-B260-4A16-BDF4-0947B075E274}" destId="{5A5FFA88-C948-4069-8E93-59FA12366E83}" srcOrd="1" destOrd="0" presId="urn:microsoft.com/office/officeart/2005/8/layout/target3"/>
    <dgm:cxn modelId="{3901ACD1-A028-4E32-BA57-C4DC950E269D}" srcId="{757F3AB3-0718-4624-B441-E567A8F0AB56}" destId="{BBE1F95E-D5AA-436D-B4F5-748C3834552C}" srcOrd="6" destOrd="0" parTransId="{1CDD0471-B056-4567-BB1B-C38D4C611172}" sibTransId="{20C8744E-8A24-4C9B-85A7-DA2DB058409A}"/>
    <dgm:cxn modelId="{A336635F-5099-4B67-9FC9-E868A263E9D7}" type="presOf" srcId="{D1D4F407-5343-4D3F-B5B9-D407B03CAEB4}" destId="{D005CE8C-CC26-4C3E-AC11-E15060ECD759}" srcOrd="0" destOrd="0" presId="urn:microsoft.com/office/officeart/2005/8/layout/target3"/>
    <dgm:cxn modelId="{7ADAE949-4086-4486-8289-D1DB7DFED100}" type="presOf" srcId="{BBE1F95E-D5AA-436D-B4F5-748C3834552C}" destId="{B5AA812A-7391-47E3-B3BF-07AB9DC3D00C}" srcOrd="1" destOrd="0" presId="urn:microsoft.com/office/officeart/2005/8/layout/target3"/>
    <dgm:cxn modelId="{626EBAF9-2590-4CDD-989E-216304082C46}" type="presOf" srcId="{B651F6E3-6281-48DB-9319-2AEAFDAE7572}" destId="{619D679B-A015-4ECF-8348-D1034C574F40}" srcOrd="0" destOrd="0" presId="urn:microsoft.com/office/officeart/2005/8/layout/target3"/>
    <dgm:cxn modelId="{65CA3D49-D5C1-4276-B158-08CAE5E77E8F}" type="presParOf" srcId="{333A1088-737F-45CB-B68E-254E46348037}" destId="{F5ABB229-8D3B-4694-996A-96F23CF14429}" srcOrd="0" destOrd="0" presId="urn:microsoft.com/office/officeart/2005/8/layout/target3"/>
    <dgm:cxn modelId="{7BCC1C20-BDDD-4550-A659-9B3FA37D0969}" type="presParOf" srcId="{333A1088-737F-45CB-B68E-254E46348037}" destId="{F41139FD-01EE-4571-8B17-4FB00FC51163}" srcOrd="1" destOrd="0" presId="urn:microsoft.com/office/officeart/2005/8/layout/target3"/>
    <dgm:cxn modelId="{92A05907-8F24-486E-9417-5294F1AEA7BF}" type="presParOf" srcId="{333A1088-737F-45CB-B68E-254E46348037}" destId="{D005CE8C-CC26-4C3E-AC11-E15060ECD759}" srcOrd="2" destOrd="0" presId="urn:microsoft.com/office/officeart/2005/8/layout/target3"/>
    <dgm:cxn modelId="{D32B1B26-E6E6-44E6-8522-6C6C78EB0F50}" type="presParOf" srcId="{333A1088-737F-45CB-B68E-254E46348037}" destId="{2C702D82-9B77-49B7-9568-BB8EB47C3372}" srcOrd="3" destOrd="0" presId="urn:microsoft.com/office/officeart/2005/8/layout/target3"/>
    <dgm:cxn modelId="{9740029E-7C6F-4BA1-8572-F9CC12EDD84E}" type="presParOf" srcId="{333A1088-737F-45CB-B68E-254E46348037}" destId="{A52A0455-90FF-4808-ABD0-F02540D31D5A}" srcOrd="4" destOrd="0" presId="urn:microsoft.com/office/officeart/2005/8/layout/target3"/>
    <dgm:cxn modelId="{EED79D51-B648-4AED-B34C-3D2F299EE02E}" type="presParOf" srcId="{333A1088-737F-45CB-B68E-254E46348037}" destId="{6140AFEC-043D-4C43-A2F9-D0F5331DF3A3}" srcOrd="5" destOrd="0" presId="urn:microsoft.com/office/officeart/2005/8/layout/target3"/>
    <dgm:cxn modelId="{E37A5750-6626-419C-8946-D4078048D900}" type="presParOf" srcId="{333A1088-737F-45CB-B68E-254E46348037}" destId="{9358AC05-5D7D-4327-9F80-1AD486AEA664}" srcOrd="6" destOrd="0" presId="urn:microsoft.com/office/officeart/2005/8/layout/target3"/>
    <dgm:cxn modelId="{A9ACC84C-EBAF-4F42-9A92-08B04DEE67B1}" type="presParOf" srcId="{333A1088-737F-45CB-B68E-254E46348037}" destId="{313FC574-E1CD-4FB4-B054-0B805CE0447D}" srcOrd="7" destOrd="0" presId="urn:microsoft.com/office/officeart/2005/8/layout/target3"/>
    <dgm:cxn modelId="{61B5F4F8-8EF3-488A-8630-44420509983B}" type="presParOf" srcId="{333A1088-737F-45CB-B68E-254E46348037}" destId="{619D679B-A015-4ECF-8348-D1034C574F40}" srcOrd="8" destOrd="0" presId="urn:microsoft.com/office/officeart/2005/8/layout/target3"/>
    <dgm:cxn modelId="{DA788838-10CE-4420-B37E-0BF90F4EBD91}" type="presParOf" srcId="{333A1088-737F-45CB-B68E-254E46348037}" destId="{322283A8-4A27-4CDA-BAE3-F381106A9174}" srcOrd="9" destOrd="0" presId="urn:microsoft.com/office/officeart/2005/8/layout/target3"/>
    <dgm:cxn modelId="{E1E46253-11D4-45BE-BE59-234E86D0E85A}" type="presParOf" srcId="{333A1088-737F-45CB-B68E-254E46348037}" destId="{FFC9F71D-1B4F-4AD9-A4A6-86ADEFC8AF5C}" srcOrd="10" destOrd="0" presId="urn:microsoft.com/office/officeart/2005/8/layout/target3"/>
    <dgm:cxn modelId="{DAE9F004-0FA1-4176-83E3-38C70837A31B}" type="presParOf" srcId="{333A1088-737F-45CB-B68E-254E46348037}" destId="{25B08C86-7E15-44DC-BE7F-FFB55DD49D12}" srcOrd="11" destOrd="0" presId="urn:microsoft.com/office/officeart/2005/8/layout/target3"/>
    <dgm:cxn modelId="{A32D51E2-CD3A-4B96-8C28-FE6125D8DAEC}" type="presParOf" srcId="{333A1088-737F-45CB-B68E-254E46348037}" destId="{76644BE8-9D7C-4C09-B250-3D10AF48CBB7}" srcOrd="12" destOrd="0" presId="urn:microsoft.com/office/officeart/2005/8/layout/target3"/>
    <dgm:cxn modelId="{6B7BD72A-83F8-45A5-8743-D36B0E96CB6A}" type="presParOf" srcId="{333A1088-737F-45CB-B68E-254E46348037}" destId="{EE85B701-7295-41C0-BA7A-34D3756A2AE6}" srcOrd="13" destOrd="0" presId="urn:microsoft.com/office/officeart/2005/8/layout/target3"/>
    <dgm:cxn modelId="{0C3E2285-B444-4547-8DF9-06E78F1C9A52}" type="presParOf" srcId="{333A1088-737F-45CB-B68E-254E46348037}" destId="{8BEBB6EC-1DAA-4CAC-8A25-BC0FCBD5DBD5}" srcOrd="14" destOrd="0" presId="urn:microsoft.com/office/officeart/2005/8/layout/target3"/>
    <dgm:cxn modelId="{1A3AEDFE-BCEB-4CB5-B60F-AA04653AB166}" type="presParOf" srcId="{333A1088-737F-45CB-B68E-254E46348037}" destId="{5955ED15-90AA-4F08-A8A5-1ED70581E58B}" srcOrd="15" destOrd="0" presId="urn:microsoft.com/office/officeart/2005/8/layout/target3"/>
    <dgm:cxn modelId="{7721ADA7-FBBD-4C4E-972D-746333A92252}" type="presParOf" srcId="{333A1088-737F-45CB-B68E-254E46348037}" destId="{26528689-9DF4-4685-8F23-BABDBD774F07}" srcOrd="16" destOrd="0" presId="urn:microsoft.com/office/officeart/2005/8/layout/target3"/>
    <dgm:cxn modelId="{DD333056-36F4-4B26-97E4-2365B9FB412E}" type="presParOf" srcId="{333A1088-737F-45CB-B68E-254E46348037}" destId="{CAD3E342-3400-4A52-8AAC-15B5BF88AABE}" srcOrd="17" destOrd="0" presId="urn:microsoft.com/office/officeart/2005/8/layout/target3"/>
    <dgm:cxn modelId="{64CB9CEC-8907-4E53-B842-98E1D350DD3D}" type="presParOf" srcId="{333A1088-737F-45CB-B68E-254E46348037}" destId="{486F9B35-3F77-4B86-95AC-C956F2B86E44}" srcOrd="18" destOrd="0" presId="urn:microsoft.com/office/officeart/2005/8/layout/target3"/>
    <dgm:cxn modelId="{8D200479-E444-4791-B031-C35D17752C21}" type="presParOf" srcId="{333A1088-737F-45CB-B68E-254E46348037}" destId="{FE72208B-B9B5-47BF-B463-2DC6D6185814}" srcOrd="19" destOrd="0" presId="urn:microsoft.com/office/officeart/2005/8/layout/target3"/>
    <dgm:cxn modelId="{A3252150-9BE2-49A5-96BD-F3F7912A8A71}" type="presParOf" srcId="{333A1088-737F-45CB-B68E-254E46348037}" destId="{A5C228C9-6EC4-4821-934B-9E2EFBAB4497}" srcOrd="20" destOrd="0" presId="urn:microsoft.com/office/officeart/2005/8/layout/target3"/>
    <dgm:cxn modelId="{47CCFA8E-07D9-44BA-A2A4-EEE082C799B4}" type="presParOf" srcId="{333A1088-737F-45CB-B68E-254E46348037}" destId="{AED2198E-93D5-4001-81B4-73124B309672}" srcOrd="21" destOrd="0" presId="urn:microsoft.com/office/officeart/2005/8/layout/target3"/>
    <dgm:cxn modelId="{00A41D05-4DCB-4D5C-B64E-6CA852C43C59}" type="presParOf" srcId="{333A1088-737F-45CB-B68E-254E46348037}" destId="{2BE915AB-18AA-4053-B92C-3BFC9ED204BB}" srcOrd="22" destOrd="0" presId="urn:microsoft.com/office/officeart/2005/8/layout/target3"/>
    <dgm:cxn modelId="{5AB33F60-B6F5-40FA-B12D-E92644C9B4FF}" type="presParOf" srcId="{333A1088-737F-45CB-B68E-254E46348037}" destId="{6BB5E863-4638-4E1D-BFDE-399D028AC4ED}" srcOrd="23" destOrd="0" presId="urn:microsoft.com/office/officeart/2005/8/layout/target3"/>
    <dgm:cxn modelId="{4CCB21E9-03F8-45E2-BD95-59B75A8EE41C}" type="presParOf" srcId="{333A1088-737F-45CB-B68E-254E46348037}" destId="{5A5FFA88-C948-4069-8E93-59FA12366E83}" srcOrd="24" destOrd="0" presId="urn:microsoft.com/office/officeart/2005/8/layout/target3"/>
    <dgm:cxn modelId="{B974D7E5-CD30-46BA-9393-7922720FB7B3}" type="presParOf" srcId="{333A1088-737F-45CB-B68E-254E46348037}" destId="{890E4F0B-2866-4A3F-A3C7-2A14B1797930}" srcOrd="25" destOrd="0" presId="urn:microsoft.com/office/officeart/2005/8/layout/target3"/>
    <dgm:cxn modelId="{569F83D4-42C6-401A-BD0C-06CC06E66C19}" type="presParOf" srcId="{333A1088-737F-45CB-B68E-254E46348037}" destId="{02176FA0-10E9-44DC-9A54-485A362F109B}" srcOrd="26" destOrd="0" presId="urn:microsoft.com/office/officeart/2005/8/layout/target3"/>
    <dgm:cxn modelId="{C50B06FC-21FA-469C-9BF6-68BF4F67ABA3}" type="presParOf" srcId="{333A1088-737F-45CB-B68E-254E46348037}" destId="{B5AA812A-7391-47E3-B3BF-07AB9DC3D00C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3" cy="25477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4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4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4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4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841" y="0"/>
          <a:ext cx="6973433" cy="25477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NÁZEV ŠKOLY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kern="1200" dirty="0" smtClean="0"/>
            <a:t>Gymnázium Lovosice, Sady pionýrů 600/6</a:t>
          </a:r>
          <a:endParaRPr lang="cs-CZ" sz="2000" b="0" kern="1200" dirty="0"/>
        </a:p>
      </dsp:txBody>
      <dsp:txXfrm>
        <a:off x="1256841" y="0"/>
        <a:ext cx="6973433" cy="254771"/>
      </dsp:txXfrm>
    </dsp:sp>
    <dsp:sp modelId="{A52A0455-90FF-4808-ABD0-F02540D31D5A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535056"/>
                <a:satOff val="6615"/>
                <a:lumOff val="-2157"/>
                <a:alphaOff val="0"/>
                <a:tint val="92000"/>
                <a:satMod val="170000"/>
              </a:schemeClr>
            </a:gs>
            <a:gs pos="15000">
              <a:schemeClr val="accent4">
                <a:hueOff val="-535056"/>
                <a:satOff val="6615"/>
                <a:lumOff val="-2157"/>
                <a:alphaOff val="0"/>
                <a:tint val="92000"/>
                <a:shade val="99000"/>
                <a:satMod val="170000"/>
              </a:schemeClr>
            </a:gs>
            <a:gs pos="62000">
              <a:schemeClr val="accent4">
                <a:hueOff val="-535056"/>
                <a:satOff val="6615"/>
                <a:lumOff val="-2157"/>
                <a:alphaOff val="0"/>
                <a:tint val="96000"/>
                <a:shade val="80000"/>
                <a:satMod val="170000"/>
              </a:schemeClr>
            </a:gs>
            <a:gs pos="97000">
              <a:schemeClr val="accent4">
                <a:hueOff val="-535056"/>
                <a:satOff val="6615"/>
                <a:lumOff val="-2157"/>
                <a:alphaOff val="0"/>
                <a:tint val="98000"/>
                <a:shade val="63000"/>
                <a:satMod val="170000"/>
              </a:schemeClr>
            </a:gs>
            <a:gs pos="100000">
              <a:schemeClr val="accent4">
                <a:hueOff val="-535056"/>
                <a:satOff val="6615"/>
                <a:lumOff val="-2157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4">
              <a:hueOff val="-535056"/>
              <a:satOff val="6615"/>
              <a:lumOff val="-2157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6" y="254771"/>
          <a:ext cx="6973433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535056"/>
              <a:satOff val="6615"/>
              <a:lumOff val="-2157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ČÍSLO PROJEKTU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kern="1200" dirty="0" smtClean="0"/>
            <a:t>CZ.1.07/1.5.00/34.1073</a:t>
          </a:r>
          <a:endParaRPr lang="cs-CZ" sz="2000" b="0" kern="1200" dirty="0"/>
        </a:p>
      </dsp:txBody>
      <dsp:txXfrm>
        <a:off x="1273856" y="254771"/>
        <a:ext cx="6973433" cy="254771"/>
      </dsp:txXfrm>
    </dsp:sp>
    <dsp:sp modelId="{313FC574-E1CD-4FB4-B054-0B805CE0447D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1070112"/>
                <a:satOff val="13230"/>
                <a:lumOff val="-4313"/>
                <a:alphaOff val="0"/>
                <a:tint val="92000"/>
                <a:satMod val="170000"/>
              </a:schemeClr>
            </a:gs>
            <a:gs pos="15000">
              <a:schemeClr val="accent4">
                <a:hueOff val="-1070112"/>
                <a:satOff val="13230"/>
                <a:lumOff val="-4313"/>
                <a:alphaOff val="0"/>
                <a:tint val="92000"/>
                <a:shade val="99000"/>
                <a:satMod val="170000"/>
              </a:schemeClr>
            </a:gs>
            <a:gs pos="62000">
              <a:schemeClr val="accent4">
                <a:hueOff val="-1070112"/>
                <a:satOff val="13230"/>
                <a:lumOff val="-4313"/>
                <a:alphaOff val="0"/>
                <a:tint val="96000"/>
                <a:shade val="80000"/>
                <a:satMod val="170000"/>
              </a:schemeClr>
            </a:gs>
            <a:gs pos="97000">
              <a:schemeClr val="accent4">
                <a:hueOff val="-1070112"/>
                <a:satOff val="13230"/>
                <a:lumOff val="-4313"/>
                <a:alphaOff val="0"/>
                <a:tint val="98000"/>
                <a:shade val="63000"/>
                <a:satMod val="170000"/>
              </a:schemeClr>
            </a:gs>
            <a:gs pos="100000">
              <a:schemeClr val="accent4">
                <a:hueOff val="-1070112"/>
                <a:satOff val="13230"/>
                <a:lumOff val="-4313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4">
              <a:hueOff val="-1070112"/>
              <a:satOff val="13230"/>
              <a:lumOff val="-4313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6" y="509542"/>
          <a:ext cx="6973433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1070112"/>
              <a:satOff val="13230"/>
              <a:lumOff val="-4313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NÁZEV MATERIÁLU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</a:t>
          </a:r>
          <a:r>
            <a:rPr lang="cs-CZ" sz="2000" kern="1200" baseline="0" dirty="0" smtClean="0">
              <a:solidFill>
                <a:schemeClr val="accent1">
                  <a:lumMod val="75000"/>
                </a:schemeClr>
              </a:solidFill>
            </a:rPr>
            <a:t>  </a:t>
          </a:r>
          <a:r>
            <a:rPr lang="cs-CZ" sz="1800" kern="1200" baseline="0" dirty="0" smtClean="0">
              <a:solidFill>
                <a:schemeClr val="tx1"/>
              </a:solidFill>
            </a:rPr>
            <a:t>VY_32_INOVACE_3C_11_Baroko v českých zemích </a:t>
          </a:r>
          <a:r>
            <a:rPr lang="cs-CZ" sz="2000" kern="1200" baseline="0" dirty="0" smtClean="0">
              <a:solidFill>
                <a:schemeClr val="tx1"/>
              </a:solidFill>
            </a:rPr>
            <a:t>        </a:t>
          </a:r>
          <a:endParaRPr lang="cs-CZ" sz="2000" b="0" kern="1200" dirty="0">
            <a:solidFill>
              <a:schemeClr val="tx1"/>
            </a:solidFill>
          </a:endParaRPr>
        </a:p>
      </dsp:txBody>
      <dsp:txXfrm>
        <a:off x="1273856" y="509542"/>
        <a:ext cx="6973433" cy="254771"/>
      </dsp:txXfrm>
    </dsp:sp>
    <dsp:sp modelId="{FFC9F71D-1B4F-4AD9-A4A6-86ADEFC8AF5C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1605168"/>
                <a:satOff val="19845"/>
                <a:lumOff val="-6470"/>
                <a:alphaOff val="0"/>
                <a:tint val="92000"/>
                <a:satMod val="170000"/>
              </a:schemeClr>
            </a:gs>
            <a:gs pos="15000">
              <a:schemeClr val="accent4">
                <a:hueOff val="-1605168"/>
                <a:satOff val="19845"/>
                <a:lumOff val="-6470"/>
                <a:alphaOff val="0"/>
                <a:tint val="92000"/>
                <a:shade val="99000"/>
                <a:satMod val="170000"/>
              </a:schemeClr>
            </a:gs>
            <a:gs pos="62000">
              <a:schemeClr val="accent4">
                <a:hueOff val="-1605168"/>
                <a:satOff val="19845"/>
                <a:lumOff val="-6470"/>
                <a:alphaOff val="0"/>
                <a:tint val="96000"/>
                <a:shade val="80000"/>
                <a:satMod val="170000"/>
              </a:schemeClr>
            </a:gs>
            <a:gs pos="97000">
              <a:schemeClr val="accent4">
                <a:hueOff val="-1605168"/>
                <a:satOff val="19845"/>
                <a:lumOff val="-647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4">
                <a:hueOff val="-1605168"/>
                <a:satOff val="19845"/>
                <a:lumOff val="-647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4">
              <a:hueOff val="-1605168"/>
              <a:satOff val="19845"/>
              <a:lumOff val="-647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6" y="764313"/>
          <a:ext cx="6973433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1605168"/>
              <a:satOff val="19845"/>
              <a:lumOff val="-647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TÉMA SADY</a:t>
          </a:r>
          <a:r>
            <a:rPr lang="cs-CZ" sz="2000" kern="1200" dirty="0" smtClean="0">
              <a:solidFill>
                <a:schemeClr val="tx1"/>
              </a:solidFill>
            </a:rPr>
            <a:t>: Hudební nauka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6" y="764313"/>
        <a:ext cx="6973433" cy="254773"/>
      </dsp:txXfrm>
    </dsp:sp>
    <dsp:sp modelId="{EE85B701-7295-41C0-BA7A-34D3756A2AE6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2140224"/>
                <a:satOff val="26460"/>
                <a:lumOff val="-8626"/>
                <a:alphaOff val="0"/>
                <a:tint val="92000"/>
                <a:satMod val="170000"/>
              </a:schemeClr>
            </a:gs>
            <a:gs pos="15000">
              <a:schemeClr val="accent4">
                <a:hueOff val="-2140224"/>
                <a:satOff val="26460"/>
                <a:lumOff val="-8626"/>
                <a:alphaOff val="0"/>
                <a:tint val="92000"/>
                <a:shade val="99000"/>
                <a:satMod val="170000"/>
              </a:schemeClr>
            </a:gs>
            <a:gs pos="62000">
              <a:schemeClr val="accent4">
                <a:hueOff val="-2140224"/>
                <a:satOff val="26460"/>
                <a:lumOff val="-8626"/>
                <a:alphaOff val="0"/>
                <a:tint val="96000"/>
                <a:shade val="80000"/>
                <a:satMod val="170000"/>
              </a:schemeClr>
            </a:gs>
            <a:gs pos="97000">
              <a:schemeClr val="accent4">
                <a:hueOff val="-2140224"/>
                <a:satOff val="26460"/>
                <a:lumOff val="-8626"/>
                <a:alphaOff val="0"/>
                <a:tint val="98000"/>
                <a:shade val="63000"/>
                <a:satMod val="170000"/>
              </a:schemeClr>
            </a:gs>
            <a:gs pos="100000">
              <a:schemeClr val="accent4">
                <a:hueOff val="-2140224"/>
                <a:satOff val="26460"/>
                <a:lumOff val="-8626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4">
              <a:hueOff val="-2140224"/>
              <a:satOff val="26460"/>
              <a:lumOff val="-8626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6" y="1019086"/>
          <a:ext cx="6973433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2140224"/>
              <a:satOff val="26460"/>
              <a:lumOff val="-8626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ROČNÍK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 </a:t>
          </a:r>
          <a:r>
            <a:rPr lang="cs-CZ" sz="2000" kern="1200" dirty="0" smtClean="0">
              <a:solidFill>
                <a:schemeClr val="tx1"/>
              </a:solidFill>
            </a:rPr>
            <a:t> kvarta, kvinta, I. ročník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6" y="1019086"/>
        <a:ext cx="6973433" cy="254771"/>
      </dsp:txXfrm>
    </dsp:sp>
    <dsp:sp modelId="{26528689-9DF4-4685-8F23-BABDBD774F07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2675280"/>
                <a:satOff val="33075"/>
                <a:lumOff val="-10782"/>
                <a:alphaOff val="0"/>
                <a:tint val="92000"/>
                <a:satMod val="170000"/>
              </a:schemeClr>
            </a:gs>
            <a:gs pos="15000">
              <a:schemeClr val="accent4">
                <a:hueOff val="-2675280"/>
                <a:satOff val="33075"/>
                <a:lumOff val="-10782"/>
                <a:alphaOff val="0"/>
                <a:tint val="92000"/>
                <a:shade val="99000"/>
                <a:satMod val="170000"/>
              </a:schemeClr>
            </a:gs>
            <a:gs pos="62000">
              <a:schemeClr val="accent4">
                <a:hueOff val="-2675280"/>
                <a:satOff val="33075"/>
                <a:lumOff val="-10782"/>
                <a:alphaOff val="0"/>
                <a:tint val="96000"/>
                <a:shade val="80000"/>
                <a:satMod val="170000"/>
              </a:schemeClr>
            </a:gs>
            <a:gs pos="97000">
              <a:schemeClr val="accent4">
                <a:hueOff val="-2675280"/>
                <a:satOff val="33075"/>
                <a:lumOff val="-10782"/>
                <a:alphaOff val="0"/>
                <a:tint val="98000"/>
                <a:shade val="63000"/>
                <a:satMod val="170000"/>
              </a:schemeClr>
            </a:gs>
            <a:gs pos="100000">
              <a:schemeClr val="accent4">
                <a:hueOff val="-2675280"/>
                <a:satOff val="33075"/>
                <a:lumOff val="-10782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4">
              <a:hueOff val="-2675280"/>
              <a:satOff val="33075"/>
              <a:lumOff val="-10782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AD3E342-3400-4A52-8AAC-15B5BF88AABE}">
      <dsp:nvSpPr>
        <dsp:cNvPr id="0" name=""/>
        <dsp:cNvSpPr/>
      </dsp:nvSpPr>
      <dsp:spPr>
        <a:xfrm>
          <a:off x="1273856" y="1273857"/>
          <a:ext cx="6973433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2675280"/>
              <a:satOff val="33075"/>
              <a:lumOff val="-10782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DATUM VZNIKU</a:t>
          </a:r>
          <a:r>
            <a:rPr lang="cs-CZ" sz="2000" kern="1200" dirty="0" smtClean="0">
              <a:solidFill>
                <a:schemeClr val="tx1"/>
              </a:solidFill>
            </a:rPr>
            <a:t>:  březen 2014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6" y="1273857"/>
        <a:ext cx="6973433" cy="254771"/>
      </dsp:txXfrm>
    </dsp:sp>
    <dsp:sp modelId="{FE72208B-B9B5-47BF-B463-2DC6D6185814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3210336"/>
                <a:satOff val="39690"/>
                <a:lumOff val="-12939"/>
                <a:alphaOff val="0"/>
                <a:tint val="92000"/>
                <a:satMod val="170000"/>
              </a:schemeClr>
            </a:gs>
            <a:gs pos="15000">
              <a:schemeClr val="accent4">
                <a:hueOff val="-3210336"/>
                <a:satOff val="39690"/>
                <a:lumOff val="-12939"/>
                <a:alphaOff val="0"/>
                <a:tint val="92000"/>
                <a:shade val="99000"/>
                <a:satMod val="170000"/>
              </a:schemeClr>
            </a:gs>
            <a:gs pos="62000">
              <a:schemeClr val="accent4">
                <a:hueOff val="-3210336"/>
                <a:satOff val="39690"/>
                <a:lumOff val="-12939"/>
                <a:alphaOff val="0"/>
                <a:tint val="96000"/>
                <a:shade val="80000"/>
                <a:satMod val="170000"/>
              </a:schemeClr>
            </a:gs>
            <a:gs pos="97000">
              <a:schemeClr val="accent4">
                <a:hueOff val="-3210336"/>
                <a:satOff val="39690"/>
                <a:lumOff val="-12939"/>
                <a:alphaOff val="0"/>
                <a:tint val="98000"/>
                <a:shade val="63000"/>
                <a:satMod val="170000"/>
              </a:schemeClr>
            </a:gs>
            <a:gs pos="100000">
              <a:schemeClr val="accent4">
                <a:hueOff val="-3210336"/>
                <a:satOff val="39690"/>
                <a:lumOff val="-12939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4">
              <a:hueOff val="-3210336"/>
              <a:satOff val="39690"/>
              <a:lumOff val="-12939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5C228C9-6EC4-4821-934B-9E2EFBAB4497}">
      <dsp:nvSpPr>
        <dsp:cNvPr id="0" name=""/>
        <dsp:cNvSpPr/>
      </dsp:nvSpPr>
      <dsp:spPr>
        <a:xfrm>
          <a:off x="1273856" y="1512168"/>
          <a:ext cx="6973433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3210336"/>
              <a:satOff val="39690"/>
              <a:lumOff val="-12939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AUTOR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kern="1200" dirty="0" smtClean="0">
              <a:solidFill>
                <a:schemeClr val="tx1"/>
              </a:solidFill>
            </a:rPr>
            <a:t>Mgr. Jarmila Brejchová</a:t>
          </a:r>
          <a:endParaRPr lang="cs-CZ" sz="2000" b="0" kern="1200" dirty="0">
            <a:solidFill>
              <a:schemeClr val="tx1"/>
            </a:solidFill>
          </a:endParaRPr>
        </a:p>
      </dsp:txBody>
      <dsp:txXfrm>
        <a:off x="1273856" y="1512168"/>
        <a:ext cx="6973433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B9D310-1A13-48B2-84E1-998FA577B004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B050C0-9124-4161-88F1-1F4B4232D95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921EF7C-2318-4EBA-B67C-3DB2050C837D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FF7131-9D97-480A-B15A-5F63F3D38A92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B050C0-9124-4161-88F1-1F4B4232D957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B050C0-9124-4161-88F1-1F4B4232D957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B050C0-9124-4161-88F1-1F4B4232D957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B050C0-9124-4161-88F1-1F4B4232D957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B050C0-9124-4161-88F1-1F4B4232D957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B050C0-9124-4161-88F1-1F4B4232D957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B050C0-9124-4161-88F1-1F4B4232D957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B050C0-9124-4161-88F1-1F4B4232D957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B050C0-9124-4161-88F1-1F4B4232D957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B050C0-9124-4161-88F1-1F4B4232D957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B050C0-9124-4161-88F1-1F4B4232D957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B050C0-9124-4161-88F1-1F4B4232D957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B050C0-9124-4161-88F1-1F4B4232D957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AA6432-A3F4-4B7F-B2E0-B1D36FCB267C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E3987C-D84F-4F06-AE57-82999920F51F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BD9D11-37AA-488D-8A97-171ED24A55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E3987C-D84F-4F06-AE57-82999920F51F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BD9D11-37AA-488D-8A97-171ED24A55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E3987C-D84F-4F06-AE57-82999920F51F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BD9D11-37AA-488D-8A97-171ED24A55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E3987C-D84F-4F06-AE57-82999920F51F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BD9D11-37AA-488D-8A97-171ED24A55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E3987C-D84F-4F06-AE57-82999920F51F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BD9D11-37AA-488D-8A97-171ED24A55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E3987C-D84F-4F06-AE57-82999920F51F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BD9D11-37AA-488D-8A97-171ED24A55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E3987C-D84F-4F06-AE57-82999920F51F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BD9D11-37AA-488D-8A97-171ED24A55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E3987C-D84F-4F06-AE57-82999920F51F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BD9D11-37AA-488D-8A97-171ED24A55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E3987C-D84F-4F06-AE57-82999920F51F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BD9D11-37AA-488D-8A97-171ED24A55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E3987C-D84F-4F06-AE57-82999920F51F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BD9D11-37AA-488D-8A97-171ED24A55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E3987C-D84F-4F06-AE57-82999920F51F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BD9D11-37AA-488D-8A97-171ED24A55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E0E3987C-D84F-4F06-AE57-82999920F51F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BBD9D11-37AA-488D-8A97-171ED24A55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hyperlink" Target="http://www.youtube.com/watch?v=2Sh7pS0QLGw" TargetMode="External"/><Relationship Id="rId4" Type="http://schemas.openxmlformats.org/officeDocument/2006/relationships/hyperlink" Target="http://www.youtube.com/watch?v=fFVAjRiTQA0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wmf"/><Relationship Id="rId4" Type="http://schemas.openxmlformats.org/officeDocument/2006/relationships/hyperlink" Target="http://www.youtube.com/watch?v=7_wi63f3jxE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openxmlformats.org/officeDocument/2006/relationships/slide" Target="slide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QzFP3bRyktQ" TargetMode="External"/><Relationship Id="rId5" Type="http://schemas.openxmlformats.org/officeDocument/2006/relationships/slide" Target="slide13.xml"/><Relationship Id="rId4" Type="http://schemas.openxmlformats.org/officeDocument/2006/relationships/slide" Target="slide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slide" Target="slide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4" Type="http://schemas.openxmlformats.org/officeDocument/2006/relationships/slide" Target="slide1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0JbdKndjeBA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Relationship Id="rId5" Type="http://schemas.openxmlformats.org/officeDocument/2006/relationships/slide" Target="slide11.xml"/><Relationship Id="rId4" Type="http://schemas.openxmlformats.org/officeDocument/2006/relationships/image" Target="../media/image12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0JbdKndjeBA" TargetMode="External"/><Relationship Id="rId3" Type="http://schemas.openxmlformats.org/officeDocument/2006/relationships/hyperlink" Target="http://upload.wikimedia.org/wikipedia/commons/c/c6/Zelenka_violon.jpg?uselang=cs" TargetMode="External"/><Relationship Id="rId7" Type="http://schemas.openxmlformats.org/officeDocument/2006/relationships/hyperlink" Target="http://www.youtube.com/watch?v=QzFP3bRyktQ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youtube.com/watch?v=7_wi63f3jxE" TargetMode="External"/><Relationship Id="rId5" Type="http://schemas.openxmlformats.org/officeDocument/2006/relationships/hyperlink" Target="http://www.youtube.com/watch?v=2Sh7pS0QLGw" TargetMode="External"/><Relationship Id="rId4" Type="http://schemas.openxmlformats.org/officeDocument/2006/relationships/hyperlink" Target="http://www.youtube.com/watch?v=fFVAjRiTQA0" TargetMode="External"/><Relationship Id="rId9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824729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5" descr="GYMLOVO_logo BRV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356100" y="115888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Materiál seznamuje žáky s hudbou doby baroka v českých zemích </a:t>
            </a:r>
          </a:p>
          <a:p>
            <a:r>
              <a:rPr lang="cs-CZ" sz="2000" dirty="0" smtClean="0"/>
              <a:t>Je určen pro interaktivní tabuli</a:t>
            </a:r>
          </a:p>
          <a:p>
            <a:r>
              <a:rPr lang="cs-CZ" sz="2000" dirty="0" smtClean="0"/>
              <a:t>Mezi snímky se lze pohybovat prostřednictvím hypertextových odkazů a tlačítek akcí</a:t>
            </a:r>
          </a:p>
          <a:p>
            <a:r>
              <a:rPr lang="cs-CZ" sz="2000" dirty="0" smtClean="0"/>
              <a:t>Otázky jsou zbarveny červeně, po klepnutí se objeví správná odpověď</a:t>
            </a:r>
          </a:p>
          <a:p>
            <a:r>
              <a:rPr lang="cs-CZ" sz="2000" dirty="0" smtClean="0"/>
              <a:t>Materiál je možno využít pro výklad, opakování i pro zápisky žáka.</a:t>
            </a:r>
          </a:p>
          <a:p>
            <a:r>
              <a:rPr lang="cs-CZ" sz="2000" dirty="0" smtClean="0"/>
              <a:t>Je určen pro kvartu, </a:t>
            </a:r>
            <a:r>
              <a:rPr lang="cs-CZ" sz="2000" smtClean="0"/>
              <a:t>kvintu </a:t>
            </a:r>
            <a:r>
              <a:rPr lang="cs-CZ" sz="2000" smtClean="0"/>
              <a:t>a 1</a:t>
            </a:r>
            <a:r>
              <a:rPr lang="cs-CZ" sz="2000" dirty="0" smtClean="0"/>
              <a:t>. ročník, lze jej využít i v sekundě a tercii </a:t>
            </a:r>
          </a:p>
          <a:p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Baroko v českých zemích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43042" y="4643446"/>
            <a:ext cx="339799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Poznáš, co je na obrázku?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VARHANY</a:t>
            </a:r>
          </a:p>
          <a:p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(kostel sv. Mořice Olomouc)</a:t>
            </a:r>
            <a:endParaRPr lang="cs-CZ" dirty="0"/>
          </a:p>
        </p:txBody>
      </p:sp>
      <p:pic>
        <p:nvPicPr>
          <p:cNvPr id="10" name="Zástupný symbol pro obsah 9" descr="Kostel_svateho_Morice_varhany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4000497" y="1214422"/>
            <a:ext cx="4572033" cy="3429024"/>
          </a:xfrm>
        </p:spPr>
      </p:pic>
      <p:sp>
        <p:nvSpPr>
          <p:cNvPr id="11" name="TextovéPole 10"/>
          <p:cNvSpPr txBox="1"/>
          <p:nvPr/>
        </p:nvSpPr>
        <p:spPr>
          <a:xfrm>
            <a:off x="8215338" y="500063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Baroko (155O-1750)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Umělecký sloh, projevil se ve stavitelství, sochařství, malířství, v uměleckých řemeslech, hudbě i literatuře</a:t>
            </a:r>
          </a:p>
          <a:p>
            <a:r>
              <a:rPr lang="cs-CZ" dirty="0" smtClean="0"/>
              <a:t>Zdůrazňoval  cit, majestátnost, vznešenost, náboženské zanícení</a:t>
            </a:r>
          </a:p>
          <a:p>
            <a:r>
              <a:rPr lang="cs-CZ" dirty="0" smtClean="0"/>
              <a:t>Umění mělo člověka ohromit,  vzbudit pokoru</a:t>
            </a:r>
          </a:p>
          <a:p>
            <a:r>
              <a:rPr lang="cs-CZ" dirty="0" smtClean="0"/>
              <a:t>V českých zemích se baroko projevilo koncem 16. století a přetrvávalo o trochu déle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Situace v českých zemích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Období po Bílé hoře, protireformace, panovníci cizinci</a:t>
            </a:r>
          </a:p>
          <a:p>
            <a:r>
              <a:rPr lang="cs-CZ" dirty="0" smtClean="0"/>
              <a:t>Vzhledem ke společenským poměrům hudební umění procházelo jednodušším vývojem</a:t>
            </a:r>
          </a:p>
          <a:p>
            <a:r>
              <a:rPr lang="cs-CZ" dirty="0" smtClean="0"/>
              <a:t>Uplatnila se zpěvnost, </a:t>
            </a:r>
            <a:r>
              <a:rPr lang="cs-CZ" dirty="0" smtClean="0">
                <a:hlinkClick r:id="rId3" action="ppaction://hlinksldjump"/>
              </a:rPr>
              <a:t>homofonní princip </a:t>
            </a:r>
            <a:r>
              <a:rPr lang="cs-CZ" dirty="0" smtClean="0"/>
              <a:t>předznamenal hudební klasicismus</a:t>
            </a:r>
          </a:p>
          <a:p>
            <a:r>
              <a:rPr lang="cs-CZ" dirty="0" smtClean="0"/>
              <a:t>Vývoj lze rozdělit do tří etap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homofonie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Hlavní melodii přednáší první hlas, ostatní hlasy dotvářejí harmonii (akordy)</a:t>
            </a:r>
          </a:p>
          <a:p>
            <a:endParaRPr lang="cs-CZ" dirty="0"/>
          </a:p>
        </p:txBody>
      </p:sp>
      <p:sp>
        <p:nvSpPr>
          <p:cNvPr id="4" name="Tlačítko akce: Domů 3">
            <a:hlinkClick r:id="rId3" action="ppaction://hlinksldjump" highlightClick="1"/>
          </p:cNvPr>
          <p:cNvSpPr/>
          <p:nvPr/>
        </p:nvSpPr>
        <p:spPr>
          <a:xfrm>
            <a:off x="7215206" y="5715016"/>
            <a:ext cx="828102" cy="82810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9" name="Picture 5" descr="C:\Users\Lovosice Home\AppData\Local\Microsoft\Windows\Temporary Internet Files\Content.IE5\8APK3NHO\MP90044866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71636" y="2714621"/>
            <a:ext cx="5250693" cy="3500462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4714877" y="3071810"/>
            <a:ext cx="41434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Je kánon homofonie nebo polyfonie?</a:t>
            </a:r>
          </a:p>
          <a:p>
            <a:endParaRPr lang="cs-CZ" sz="2400" b="1" dirty="0" smtClean="0">
              <a:solidFill>
                <a:srgbClr val="FF0000"/>
              </a:solidFill>
            </a:endParaRPr>
          </a:p>
          <a:p>
            <a:r>
              <a:rPr lang="cs-CZ" sz="2400" b="1" dirty="0" smtClean="0">
                <a:solidFill>
                  <a:srgbClr val="FF0000"/>
                </a:solidFill>
              </a:rPr>
              <a:t>POLYFONIE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První etapa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Lidový zpěv doprovázel církevní obřady</a:t>
            </a:r>
          </a:p>
          <a:p>
            <a:r>
              <a:rPr lang="cs-CZ" dirty="0" smtClean="0"/>
              <a:t>Důležitou roli hráli kantoři a trubači</a:t>
            </a:r>
          </a:p>
          <a:p>
            <a:r>
              <a:rPr lang="cs-CZ" dirty="0" smtClean="0">
                <a:hlinkClick r:id="rId3" action="ppaction://hlinksldjump"/>
              </a:rPr>
              <a:t>Adam Michna z </a:t>
            </a:r>
            <a:r>
              <a:rPr lang="cs-CZ" dirty="0" err="1" smtClean="0">
                <a:hlinkClick r:id="rId3" action="ppaction://hlinksldjump"/>
              </a:rPr>
              <a:t>Otradovic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>
              <a:hlinkClick r:id="rId4"/>
            </a:endParaRPr>
          </a:p>
          <a:p>
            <a:r>
              <a:rPr lang="cs-CZ" dirty="0" smtClean="0">
                <a:hlinkClick r:id="rId4"/>
              </a:rPr>
              <a:t>Loutna česká 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Česká mariánská muzika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 descr="C:\Users\Lovosice Home\AppData\Local\Microsoft\Windows\Temporary Internet Files\Content.IE5\V37IZ9LW\MC90035499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86314" y="3571876"/>
            <a:ext cx="1950415" cy="94000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Adam Michna z </a:t>
            </a:r>
            <a:r>
              <a:rPr lang="cs-CZ" dirty="0" err="1" smtClean="0"/>
              <a:t>Otradovic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1600-1676</a:t>
            </a:r>
          </a:p>
          <a:p>
            <a:r>
              <a:rPr lang="cs-CZ" dirty="0" smtClean="0"/>
              <a:t>Varhaník, skladatel a básník v Jindřichově Hradci</a:t>
            </a:r>
          </a:p>
          <a:p>
            <a:r>
              <a:rPr lang="cs-CZ" dirty="0" smtClean="0"/>
              <a:t>Zpěvná, výrazná melodika, poměrně jednoduchá interpretace</a:t>
            </a:r>
          </a:p>
          <a:p>
            <a:r>
              <a:rPr lang="cs-CZ" dirty="0" smtClean="0"/>
              <a:t>Česká mariánská muzika, </a:t>
            </a:r>
            <a:r>
              <a:rPr lang="cs-CZ" dirty="0" err="1" smtClean="0"/>
              <a:t>Svatoroční</a:t>
            </a:r>
            <a:r>
              <a:rPr lang="cs-CZ" dirty="0" smtClean="0"/>
              <a:t> muzika, Loutna česká (soubory duchovních písní)</a:t>
            </a:r>
          </a:p>
          <a:p>
            <a:r>
              <a:rPr lang="cs-CZ" dirty="0" smtClean="0"/>
              <a:t>Svatováclavská mše</a:t>
            </a:r>
          </a:p>
          <a:p>
            <a:endParaRPr lang="cs-CZ" dirty="0"/>
          </a:p>
        </p:txBody>
      </p:sp>
      <p:sp>
        <p:nvSpPr>
          <p:cNvPr id="6" name="Tlačítko akce: Domů 5">
            <a:hlinkClick r:id="rId3" action="ppaction://hlinksldjump" highlightClick="1"/>
          </p:cNvPr>
          <p:cNvSpPr/>
          <p:nvPr/>
        </p:nvSpPr>
        <p:spPr>
          <a:xfrm>
            <a:off x="8215338" y="5857892"/>
            <a:ext cx="785818" cy="785818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Zástupný symbol pro obsah 7" descr="Czech_Lute_-_front_cover.jpg"/>
          <p:cNvPicPr>
            <a:picLocks noGrp="1" noChangeAspect="1"/>
          </p:cNvPicPr>
          <p:nvPr>
            <p:ph sz="half" idx="1"/>
          </p:nvPr>
        </p:nvPicPr>
        <p:blipFill>
          <a:blip r:embed="rId4" cstate="print"/>
          <a:stretch>
            <a:fillRect/>
          </a:stretch>
        </p:blipFill>
        <p:spPr>
          <a:xfrm>
            <a:off x="1714480" y="1214422"/>
            <a:ext cx="3195507" cy="4643469"/>
          </a:xfrm>
        </p:spPr>
      </p:pic>
      <p:sp>
        <p:nvSpPr>
          <p:cNvPr id="9" name="TextovéPole 8"/>
          <p:cNvSpPr txBox="1"/>
          <p:nvPr/>
        </p:nvSpPr>
        <p:spPr>
          <a:xfrm>
            <a:off x="1500166" y="600076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Druhá etapa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Rozvoj instrumentální hudby chrámové a světské</a:t>
            </a:r>
          </a:p>
          <a:p>
            <a:r>
              <a:rPr lang="cs-CZ" dirty="0" smtClean="0"/>
              <a:t>Kapela v Kroměříži, v chrámu sv. Víta</a:t>
            </a:r>
          </a:p>
          <a:p>
            <a:r>
              <a:rPr lang="cs-CZ" dirty="0" smtClean="0">
                <a:hlinkClick r:id="rId3" action="ppaction://hlinksldjump"/>
              </a:rPr>
              <a:t>Pavel Josef </a:t>
            </a:r>
            <a:r>
              <a:rPr lang="cs-CZ" dirty="0" err="1" smtClean="0">
                <a:hlinkClick r:id="rId3" action="ppaction://hlinksldjump"/>
              </a:rPr>
              <a:t>Vejvanovský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err="1" smtClean="0">
                <a:hlinkClick r:id="rId4"/>
              </a:rPr>
              <a:t>Sonata</a:t>
            </a:r>
            <a:r>
              <a:rPr lang="cs-CZ" dirty="0" smtClean="0">
                <a:hlinkClick r:id="rId4"/>
              </a:rPr>
              <a:t> </a:t>
            </a:r>
            <a:r>
              <a:rPr lang="cs-CZ" dirty="0" err="1" smtClean="0">
                <a:hlinkClick r:id="rId4"/>
              </a:rPr>
              <a:t>Vespertina</a:t>
            </a:r>
            <a:r>
              <a:rPr lang="cs-CZ" dirty="0" smtClean="0">
                <a:hlinkClick r:id="rId4"/>
              </a:rPr>
              <a:t> </a:t>
            </a:r>
            <a:endParaRPr lang="cs-CZ" dirty="0"/>
          </a:p>
        </p:txBody>
      </p:sp>
      <p:pic>
        <p:nvPicPr>
          <p:cNvPr id="3075" name="Picture 3" descr="C:\Users\Lovosice Home\AppData\Local\Microsoft\Windows\Temporary Internet Files\Content.IE5\JUNP7B5R\MC900305299[2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7811610">
            <a:off x="6040409" y="3952876"/>
            <a:ext cx="1826971" cy="5779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Pavel Josef </a:t>
            </a:r>
            <a:r>
              <a:rPr lang="cs-CZ" dirty="0" err="1" smtClean="0"/>
              <a:t>Vejvanovský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1640-1693</a:t>
            </a:r>
          </a:p>
          <a:p>
            <a:r>
              <a:rPr lang="cs-CZ" dirty="0" smtClean="0"/>
              <a:t>Kapelník a trubač v kroměřížské biskupské kapele</a:t>
            </a:r>
          </a:p>
          <a:p>
            <a:r>
              <a:rPr lang="cs-CZ" dirty="0" smtClean="0"/>
              <a:t>V jeho hudbě vynikají dechové nástroje, především </a:t>
            </a:r>
            <a:r>
              <a:rPr lang="cs-CZ" dirty="0" err="1" smtClean="0"/>
              <a:t>klariny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6" name="Zástupný symbol pro obsah 5" descr="barokní trubka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 rot="16200000">
            <a:off x="5070447" y="3163840"/>
            <a:ext cx="4508580" cy="1352574"/>
          </a:xfrm>
        </p:spPr>
      </p:pic>
      <p:sp>
        <p:nvSpPr>
          <p:cNvPr id="5" name="Tlačítko akce: Domů 4">
            <a:hlinkClick r:id="rId4" action="ppaction://hlinksldjump" highlightClick="1"/>
          </p:cNvPr>
          <p:cNvSpPr/>
          <p:nvPr/>
        </p:nvSpPr>
        <p:spPr>
          <a:xfrm>
            <a:off x="3571868" y="5572140"/>
            <a:ext cx="857256" cy="785818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Třetí etapa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Počátkem 18. století zdomácněl neapolský styl (velké chrámové skladby)</a:t>
            </a:r>
          </a:p>
          <a:p>
            <a:r>
              <a:rPr lang="cs-CZ" dirty="0" smtClean="0">
                <a:hlinkClick r:id="rId3" action="ppaction://hlinksldjump"/>
              </a:rPr>
              <a:t>Jan </a:t>
            </a:r>
            <a:r>
              <a:rPr lang="cs-CZ" dirty="0" err="1" smtClean="0">
                <a:hlinkClick r:id="rId3" action="ppaction://hlinksldjump"/>
              </a:rPr>
              <a:t>Dismas</a:t>
            </a:r>
            <a:r>
              <a:rPr lang="cs-CZ" dirty="0" smtClean="0">
                <a:hlinkClick r:id="rId3" action="ppaction://hlinksldjump"/>
              </a:rPr>
              <a:t> Zelenka</a:t>
            </a:r>
            <a:endParaRPr lang="cs-CZ" dirty="0" smtClean="0"/>
          </a:p>
          <a:p>
            <a:r>
              <a:rPr lang="cs-CZ" dirty="0" smtClean="0">
                <a:hlinkClick r:id="rId4" action="ppaction://hlinksldjump"/>
              </a:rPr>
              <a:t>Bohuslav Matěj Černohorský</a:t>
            </a:r>
            <a:endParaRPr lang="cs-CZ" dirty="0" smtClean="0"/>
          </a:p>
          <a:p>
            <a:r>
              <a:rPr lang="cs-CZ" dirty="0" smtClean="0">
                <a:hlinkClick r:id="rId5" action="ppaction://hlinksldjump"/>
              </a:rPr>
              <a:t>František Václav </a:t>
            </a:r>
            <a:r>
              <a:rPr lang="cs-CZ" dirty="0" err="1" smtClean="0">
                <a:hlinkClick r:id="rId5" action="ppaction://hlinksldjump"/>
              </a:rPr>
              <a:t>Míča</a:t>
            </a:r>
            <a:endParaRPr lang="cs-CZ" dirty="0" smtClean="0"/>
          </a:p>
          <a:p>
            <a:endParaRPr lang="cs-CZ" dirty="0" smtClean="0">
              <a:hlinkClick r:id="rId6"/>
            </a:endParaRPr>
          </a:p>
          <a:p>
            <a:r>
              <a:rPr lang="cs-CZ" dirty="0" smtClean="0">
                <a:hlinkClick r:id="rId6"/>
              </a:rPr>
              <a:t>Černohorský- </a:t>
            </a:r>
            <a:r>
              <a:rPr lang="cs-CZ" dirty="0" err="1" smtClean="0">
                <a:hlinkClick r:id="rId6"/>
              </a:rPr>
              <a:t>Laudetur</a:t>
            </a:r>
            <a:r>
              <a:rPr lang="cs-CZ" dirty="0" smtClean="0">
                <a:hlinkClick r:id="rId6"/>
              </a:rPr>
              <a:t> </a:t>
            </a:r>
            <a:r>
              <a:rPr lang="cs-CZ" dirty="0" err="1" smtClean="0">
                <a:hlinkClick r:id="rId6"/>
              </a:rPr>
              <a:t>Jesus</a:t>
            </a:r>
            <a:r>
              <a:rPr lang="cs-CZ" dirty="0" smtClean="0">
                <a:hlinkClick r:id="rId6"/>
              </a:rPr>
              <a:t> </a:t>
            </a:r>
            <a:r>
              <a:rPr lang="cs-CZ" dirty="0" err="1" smtClean="0">
                <a:hlinkClick r:id="rId6"/>
              </a:rPr>
              <a:t>Christus</a:t>
            </a:r>
            <a:r>
              <a:rPr lang="cs-CZ" dirty="0" smtClean="0">
                <a:hlinkClick r:id="rId6"/>
              </a:rPr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Bohuslav Matěj Černohorský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1684-1742</a:t>
            </a:r>
          </a:p>
          <a:p>
            <a:r>
              <a:rPr lang="cs-CZ" dirty="0" smtClean="0"/>
              <a:t>Studium hudby v Praze a italské Padově</a:t>
            </a:r>
          </a:p>
          <a:p>
            <a:r>
              <a:rPr lang="cs-CZ" dirty="0" smtClean="0"/>
              <a:t>Autor prvních známých českých varhanních skladeb</a:t>
            </a:r>
          </a:p>
          <a:p>
            <a:r>
              <a:rPr lang="cs-CZ" dirty="0" smtClean="0"/>
              <a:t>Moteto </a:t>
            </a:r>
            <a:r>
              <a:rPr lang="cs-CZ" dirty="0" err="1" smtClean="0"/>
              <a:t>Laudetur</a:t>
            </a:r>
            <a:r>
              <a:rPr lang="cs-CZ" dirty="0" smtClean="0"/>
              <a:t> Jezus </a:t>
            </a:r>
            <a:r>
              <a:rPr lang="cs-CZ" dirty="0" err="1" smtClean="0"/>
              <a:t>Christus</a:t>
            </a:r>
            <a:endParaRPr lang="cs-CZ" dirty="0" smtClean="0"/>
          </a:p>
          <a:p>
            <a:r>
              <a:rPr lang="cs-CZ" dirty="0" smtClean="0"/>
              <a:t>Kantáta Regina </a:t>
            </a:r>
            <a:r>
              <a:rPr lang="cs-CZ" dirty="0" err="1" smtClean="0"/>
              <a:t>coeli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7" name="Picture 3" descr="C:\Users\Lovosice Home\AppData\Local\Microsoft\Windows\Temporary Internet Files\Content.IE5\VNBYKD7A\MC90001508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00760" y="4429132"/>
            <a:ext cx="1214446" cy="1214446"/>
          </a:xfrm>
          <a:prstGeom prst="rect">
            <a:avLst/>
          </a:prstGeom>
          <a:noFill/>
        </p:spPr>
      </p:pic>
      <p:sp>
        <p:nvSpPr>
          <p:cNvPr id="8" name="Tlačítko akce: Domů 7">
            <a:hlinkClick r:id="rId4" action="ppaction://hlinksldjump" highlightClick="1"/>
          </p:cNvPr>
          <p:cNvSpPr/>
          <p:nvPr/>
        </p:nvSpPr>
        <p:spPr>
          <a:xfrm>
            <a:off x="8215338" y="5929330"/>
            <a:ext cx="500066" cy="428628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František Václav </a:t>
            </a:r>
            <a:r>
              <a:rPr lang="cs-CZ" dirty="0" err="1" smtClean="0"/>
              <a:t>Míča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1694-1744</a:t>
            </a:r>
          </a:p>
          <a:p>
            <a:r>
              <a:rPr lang="cs-CZ" dirty="0" smtClean="0"/>
              <a:t>Vzdělání získal u otce varhaníka</a:t>
            </a:r>
          </a:p>
          <a:p>
            <a:r>
              <a:rPr lang="cs-CZ" dirty="0" smtClean="0"/>
              <a:t>Kapelník a zpěvák v Jaroměřicích nad </a:t>
            </a:r>
            <a:r>
              <a:rPr lang="cs-CZ" dirty="0" err="1" smtClean="0"/>
              <a:t>Rokytnou</a:t>
            </a:r>
            <a:endParaRPr lang="cs-CZ" dirty="0" smtClean="0"/>
          </a:p>
          <a:p>
            <a:r>
              <a:rPr lang="cs-CZ" dirty="0" smtClean="0"/>
              <a:t>Autor první české opery O původu Jaroměřic</a:t>
            </a:r>
            <a:endParaRPr lang="cs-CZ" dirty="0"/>
          </a:p>
        </p:txBody>
      </p:sp>
      <p:pic>
        <p:nvPicPr>
          <p:cNvPr id="7" name="Zástupný symbol pro obsah 6" descr="Jaroměřice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064079" y="2500306"/>
            <a:ext cx="3667171" cy="2435231"/>
          </a:xfrm>
        </p:spPr>
      </p:pic>
      <p:sp>
        <p:nvSpPr>
          <p:cNvPr id="8" name="Tlačítko akce: Domů 7">
            <a:hlinkClick r:id="rId4" action="ppaction://hlinksldjump" highlightClick="1"/>
          </p:cNvPr>
          <p:cNvSpPr/>
          <p:nvPr/>
        </p:nvSpPr>
        <p:spPr>
          <a:xfrm>
            <a:off x="8143900" y="5929330"/>
            <a:ext cx="571504" cy="428628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Jan </a:t>
            </a:r>
            <a:r>
              <a:rPr lang="cs-CZ" dirty="0" err="1" smtClean="0"/>
              <a:t>Dismas</a:t>
            </a:r>
            <a:r>
              <a:rPr lang="cs-CZ" dirty="0" smtClean="0"/>
              <a:t> Zelenka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1679-1745</a:t>
            </a:r>
          </a:p>
          <a:p>
            <a:r>
              <a:rPr lang="cs-CZ" dirty="0" smtClean="0"/>
              <a:t>Studia u jezuitů v Praze</a:t>
            </a:r>
          </a:p>
          <a:p>
            <a:r>
              <a:rPr lang="cs-CZ" dirty="0" smtClean="0"/>
              <a:t>Kontrabasista u saského dvora</a:t>
            </a:r>
          </a:p>
          <a:p>
            <a:r>
              <a:rPr lang="cs-CZ" dirty="0" smtClean="0"/>
              <a:t>Označován za „českého Bacha“</a:t>
            </a:r>
          </a:p>
          <a:p>
            <a:r>
              <a:rPr lang="cs-CZ" dirty="0" smtClean="0"/>
              <a:t>Melodram </a:t>
            </a:r>
            <a:r>
              <a:rPr lang="cs-CZ" dirty="0" smtClean="0">
                <a:hlinkClick r:id="rId3"/>
              </a:rPr>
              <a:t>Sub Olea </a:t>
            </a:r>
            <a:r>
              <a:rPr lang="cs-CZ" dirty="0" err="1" smtClean="0">
                <a:hlinkClick r:id="rId3"/>
              </a:rPr>
              <a:t>Pacis</a:t>
            </a:r>
            <a:r>
              <a:rPr lang="cs-CZ" dirty="0" smtClean="0">
                <a:hlinkClick r:id="rId3"/>
              </a:rPr>
              <a:t> </a:t>
            </a:r>
            <a:r>
              <a:rPr lang="cs-CZ" dirty="0" err="1" smtClean="0">
                <a:hlinkClick r:id="rId3"/>
              </a:rPr>
              <a:t>et</a:t>
            </a:r>
            <a:r>
              <a:rPr lang="cs-CZ" dirty="0" smtClean="0">
                <a:hlinkClick r:id="rId3"/>
              </a:rPr>
              <a:t> palma </a:t>
            </a:r>
            <a:r>
              <a:rPr lang="cs-CZ" dirty="0" err="1" smtClean="0">
                <a:hlinkClick r:id="rId3"/>
              </a:rPr>
              <a:t>virtutis</a:t>
            </a:r>
            <a:r>
              <a:rPr lang="cs-CZ" dirty="0" smtClean="0">
                <a:hlinkClick r:id="rId3"/>
              </a:rPr>
              <a:t> 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7" name="Zástupný symbol pro obsah 6" descr="Zelenka_violon.jpg"/>
          <p:cNvPicPr>
            <a:picLocks noGrp="1" noChangeAspect="1"/>
          </p:cNvPicPr>
          <p:nvPr>
            <p:ph sz="half" idx="2"/>
          </p:nvPr>
        </p:nvPicPr>
        <p:blipFill>
          <a:blip r:embed="rId4" cstate="print"/>
          <a:stretch>
            <a:fillRect/>
          </a:stretch>
        </p:blipFill>
        <p:spPr>
          <a:xfrm>
            <a:off x="4998043" y="1643050"/>
            <a:ext cx="3536357" cy="3713175"/>
          </a:xfrm>
        </p:spPr>
      </p:pic>
      <p:sp>
        <p:nvSpPr>
          <p:cNvPr id="8" name="Tlačítko akce: Domů 7">
            <a:hlinkClick r:id="rId5" action="ppaction://hlinksldjump" highlightClick="1"/>
          </p:cNvPr>
          <p:cNvSpPr/>
          <p:nvPr/>
        </p:nvSpPr>
        <p:spPr>
          <a:xfrm>
            <a:off x="8358214" y="5929330"/>
            <a:ext cx="428628" cy="357190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Kdo je autorem písně Chtíc, aby spal? </a:t>
            </a:r>
          </a:p>
          <a:p>
            <a:r>
              <a:rPr lang="cs-CZ" dirty="0" smtClean="0"/>
              <a:t>Který skladatel je označován za „českého Bacha“?</a:t>
            </a:r>
          </a:p>
          <a:p>
            <a:r>
              <a:rPr lang="cs-CZ" dirty="0" smtClean="0"/>
              <a:t>Kterému nástroji se věnoval Bohuslav Matěj Černohorský nejvíce?</a:t>
            </a:r>
          </a:p>
          <a:p>
            <a:r>
              <a:rPr lang="cs-CZ" dirty="0" smtClean="0"/>
              <a:t>Kdo složil první českou operu?</a:t>
            </a:r>
          </a:p>
          <a:p>
            <a:r>
              <a:rPr lang="cs-CZ" dirty="0" smtClean="0"/>
              <a:t>Který nástroj vyniká ve skladbách Pavla Josefa </a:t>
            </a:r>
            <a:r>
              <a:rPr lang="cs-CZ" dirty="0" err="1" smtClean="0"/>
              <a:t>Vejvanovského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Adam Michna z </a:t>
            </a:r>
            <a:r>
              <a:rPr lang="cs-CZ" dirty="0" err="1" smtClean="0">
                <a:solidFill>
                  <a:srgbClr val="FF0000"/>
                </a:solidFill>
              </a:rPr>
              <a:t>Otradovic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Jan </a:t>
            </a:r>
            <a:r>
              <a:rPr lang="cs-CZ" dirty="0" err="1" smtClean="0">
                <a:solidFill>
                  <a:srgbClr val="FF0000"/>
                </a:solidFill>
              </a:rPr>
              <a:t>Dismas</a:t>
            </a:r>
            <a:r>
              <a:rPr lang="cs-CZ" dirty="0" smtClean="0">
                <a:solidFill>
                  <a:srgbClr val="FF0000"/>
                </a:solidFill>
              </a:rPr>
              <a:t> Zelenka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Varhanám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František Václav </a:t>
            </a:r>
            <a:r>
              <a:rPr lang="cs-CZ" dirty="0" err="1" smtClean="0">
                <a:solidFill>
                  <a:srgbClr val="FF0000"/>
                </a:solidFill>
              </a:rPr>
              <a:t>Míča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err="1" smtClean="0">
                <a:solidFill>
                  <a:srgbClr val="FF0000"/>
                </a:solidFill>
              </a:rPr>
              <a:t>Klarina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57224" y="785794"/>
            <a:ext cx="7215238" cy="59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Použitá literatura a zdroje:</a:t>
            </a:r>
          </a:p>
          <a:p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; PILKA, Jiří; CÍSAŘ, Zbyněk. </a:t>
            </a:r>
            <a:r>
              <a:rPr lang="cs-CZ" sz="1200" i="1" dirty="0" smtClean="0"/>
              <a:t>Hudební výchova pro 9. ročník základní školy</a:t>
            </a:r>
            <a:r>
              <a:rPr lang="cs-CZ" sz="1200" dirty="0" smtClean="0"/>
              <a:t>. Praha: SPN, 2002, ISBN 80-7235-012-9. </a:t>
            </a:r>
          </a:p>
          <a:p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; CÍSAŘ, Zbyněk; HURNÍK, Lukáš. </a:t>
            </a:r>
            <a:r>
              <a:rPr lang="cs-CZ" sz="1200" i="1" dirty="0" smtClean="0"/>
              <a:t>Hudební výchova 1 pro gymnázia</a:t>
            </a:r>
            <a:r>
              <a:rPr lang="cs-CZ" sz="1200" dirty="0" smtClean="0"/>
              <a:t>. Praha: SPN, 2003, ISBN 80-7235-211-3. </a:t>
            </a:r>
          </a:p>
          <a:p>
            <a:endParaRPr lang="cs-CZ" sz="1200" dirty="0" smtClean="0"/>
          </a:p>
          <a:p>
            <a:pPr marL="342900" indent="-342900">
              <a:buAutoNum type="arabicPlain"/>
            </a:pPr>
            <a:r>
              <a:rPr lang="cs-CZ" sz="1200" dirty="0" smtClean="0"/>
              <a:t>MAŇAS, Michal.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12.4.2014]. Dostupný na WWW: http://commons.wikimedia.org/wiki/File%3AKostel_svateho_Morice_varhany.jpg </a:t>
            </a:r>
          </a:p>
          <a:p>
            <a:pPr marL="342900" indent="-342900">
              <a:buAutoNum type="arabicPlain"/>
            </a:pPr>
            <a:r>
              <a:rPr lang="cs-CZ" sz="1200" dirty="0" smtClean="0"/>
              <a:t>MICHNA Z OTRADOVIC, Adam.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12.4.2014]. Dostupný na WWW: http://commons.wikimedia.org/wiki/File%3ACzech_Lute_-_front_cover.jpg </a:t>
            </a:r>
          </a:p>
          <a:p>
            <a:pPr marL="342900" indent="-342900">
              <a:buAutoNum type="arabicPlain"/>
            </a:pPr>
            <a:r>
              <a:rPr lang="cs-CZ" sz="1200" dirty="0" smtClean="0"/>
              <a:t>OD FRANCISCO PÉREZ [INFORMACE O LICENCI JSOU UVEDENY NA STRÁNCE], PROSTŘEDNICTVÍM WIKIMEDIA COMMONS.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12.4.2014]. Dostupný na WWW: http://commons.wikimedia.org/wiki/File%3AEheiii.jpg </a:t>
            </a:r>
          </a:p>
          <a:p>
            <a:pPr marL="342900" indent="-342900">
              <a:buAutoNum type="arabicPlain"/>
            </a:pPr>
            <a:r>
              <a:rPr lang="cs-CZ" sz="1200" dirty="0" smtClean="0"/>
              <a:t>OD PTRANTINA (VLASTNÍ DÍLO) [CC-BY-SA-3.0 (HTTP://CREATIVECOMMONS.ORG/LICENSES/BY-SA/3.0)], PROSTŘEDNICTVÍM WIKIMEDIA COMMONS.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12.4.2014]. Dostupný na WWW: http://commons.wikimedia.org/wiki/File%3AJarom%C4%9B%C5%99ice_-_z%C3%A1mek_02.JPG </a:t>
            </a:r>
          </a:p>
          <a:p>
            <a:pPr marL="342900" indent="-342900">
              <a:buAutoNum type="arabicPlain"/>
            </a:pPr>
            <a:r>
              <a:rPr lang="en-US" sz="1200" dirty="0" smtClean="0"/>
              <a:t>AUTOR NEUVEDEN. </a:t>
            </a:r>
            <a:r>
              <a:rPr lang="en-US" sz="1200" i="1" dirty="0" smtClean="0"/>
              <a:t>commons.wikimedia.org</a:t>
            </a:r>
            <a:r>
              <a:rPr lang="en-US" sz="1200" dirty="0" smtClean="0"/>
              <a:t> [online]. [cit. 12.4.2014]. </a:t>
            </a:r>
            <a:r>
              <a:rPr lang="en-US" sz="1200" dirty="0" err="1" smtClean="0"/>
              <a:t>Dostupný</a:t>
            </a:r>
            <a:r>
              <a:rPr lang="en-US" sz="1200" dirty="0" smtClean="0"/>
              <a:t> </a:t>
            </a:r>
            <a:r>
              <a:rPr lang="en-US" sz="1200" dirty="0" err="1" smtClean="0"/>
              <a:t>na</a:t>
            </a:r>
            <a:r>
              <a:rPr lang="en-US" sz="1200" dirty="0" smtClean="0"/>
              <a:t> WWW: </a:t>
            </a:r>
            <a:r>
              <a:rPr lang="en-US" sz="1200" dirty="0" smtClean="0">
                <a:hlinkClick r:id="rId3"/>
              </a:rPr>
              <a:t>http://upload.wikimedia.org/wikipedia/commons/c/c6/Zelenka_violon.jpg?uselang=cs</a:t>
            </a:r>
            <a:endParaRPr lang="cs-CZ" sz="1200" dirty="0" smtClean="0"/>
          </a:p>
          <a:p>
            <a:pPr marL="342900" indent="-342900">
              <a:buAutoNum type="arabicPlain"/>
            </a:pPr>
            <a:endParaRPr lang="cs-CZ" sz="1200" dirty="0" smtClean="0"/>
          </a:p>
          <a:p>
            <a:r>
              <a:rPr lang="cs-CZ" sz="1200" dirty="0" smtClean="0"/>
              <a:t>Použité hypertextové odkazy jsou platné ke dni vytvoření této prezentace:</a:t>
            </a:r>
          </a:p>
          <a:p>
            <a:r>
              <a:rPr lang="cs-CZ" sz="1200" dirty="0" smtClean="0"/>
              <a:t>Loutna česká   </a:t>
            </a:r>
            <a:r>
              <a:rPr lang="cs-CZ" sz="1200" dirty="0" smtClean="0">
                <a:hlinkClick r:id="rId4"/>
              </a:rPr>
              <a:t>http://www.</a:t>
            </a:r>
            <a:r>
              <a:rPr lang="cs-CZ" sz="1200" dirty="0" err="1" smtClean="0">
                <a:hlinkClick r:id="rId4"/>
              </a:rPr>
              <a:t>youtube.com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watch</a:t>
            </a:r>
            <a:r>
              <a:rPr lang="cs-CZ" sz="1200" dirty="0" smtClean="0">
                <a:hlinkClick r:id="rId4"/>
              </a:rPr>
              <a:t>?v=fFVAjRiTQA0</a:t>
            </a:r>
            <a:endParaRPr lang="cs-CZ" sz="1200" dirty="0" smtClean="0"/>
          </a:p>
          <a:p>
            <a:r>
              <a:rPr lang="cs-CZ" sz="1200" dirty="0" smtClean="0"/>
              <a:t>Česká mariánská muzika      </a:t>
            </a:r>
            <a:r>
              <a:rPr lang="cs-CZ" sz="1200" dirty="0" smtClean="0">
                <a:hlinkClick r:id="rId5"/>
              </a:rPr>
              <a:t>http://www.</a:t>
            </a:r>
            <a:r>
              <a:rPr lang="cs-CZ" sz="1200" dirty="0" err="1" smtClean="0">
                <a:hlinkClick r:id="rId5"/>
              </a:rPr>
              <a:t>youtube.com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watch</a:t>
            </a:r>
            <a:r>
              <a:rPr lang="cs-CZ" sz="1200" dirty="0" smtClean="0">
                <a:hlinkClick r:id="rId5"/>
              </a:rPr>
              <a:t>?v=2Sh7pS0QLGw</a:t>
            </a:r>
            <a:endParaRPr lang="cs-CZ" sz="1200" dirty="0" smtClean="0"/>
          </a:p>
          <a:p>
            <a:r>
              <a:rPr lang="cs-CZ" sz="1200" dirty="0" smtClean="0"/>
              <a:t> </a:t>
            </a:r>
            <a:r>
              <a:rPr lang="cs-CZ" sz="1200" dirty="0" err="1" smtClean="0"/>
              <a:t>Sonata</a:t>
            </a:r>
            <a:r>
              <a:rPr lang="cs-CZ" sz="1200" dirty="0" smtClean="0"/>
              <a:t> </a:t>
            </a:r>
            <a:r>
              <a:rPr lang="cs-CZ" sz="1200" dirty="0" err="1" smtClean="0"/>
              <a:t>vespertina</a:t>
            </a:r>
            <a:r>
              <a:rPr lang="cs-CZ" sz="1200" dirty="0" smtClean="0"/>
              <a:t>          </a:t>
            </a:r>
            <a:r>
              <a:rPr lang="cs-CZ" sz="1200" dirty="0" smtClean="0">
                <a:hlinkClick r:id="rId6"/>
              </a:rPr>
              <a:t>http://www.</a:t>
            </a:r>
            <a:r>
              <a:rPr lang="cs-CZ" sz="1200" dirty="0" err="1" smtClean="0">
                <a:hlinkClick r:id="rId6"/>
              </a:rPr>
              <a:t>youtube.com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watch</a:t>
            </a:r>
            <a:r>
              <a:rPr lang="cs-CZ" sz="1200" dirty="0" smtClean="0">
                <a:hlinkClick r:id="rId6"/>
              </a:rPr>
              <a:t>?v=7_wi63f3jxE</a:t>
            </a:r>
            <a:endParaRPr lang="cs-CZ" sz="1200" dirty="0" smtClean="0"/>
          </a:p>
          <a:p>
            <a:r>
              <a:rPr lang="cs-CZ" sz="1200" dirty="0" smtClean="0"/>
              <a:t> </a:t>
            </a:r>
            <a:r>
              <a:rPr lang="cs-CZ" sz="1200" dirty="0" err="1" smtClean="0"/>
              <a:t>Laudetur</a:t>
            </a:r>
            <a:r>
              <a:rPr lang="cs-CZ" sz="1200" dirty="0" smtClean="0"/>
              <a:t> J. CH.            </a:t>
            </a:r>
            <a:r>
              <a:rPr lang="cs-CZ" sz="1200" dirty="0" smtClean="0">
                <a:hlinkClick r:id="rId7"/>
              </a:rPr>
              <a:t>http://www.</a:t>
            </a:r>
            <a:r>
              <a:rPr lang="cs-CZ" sz="1200" dirty="0" err="1" smtClean="0">
                <a:hlinkClick r:id="rId7"/>
              </a:rPr>
              <a:t>youtube.com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watch</a:t>
            </a:r>
            <a:r>
              <a:rPr lang="cs-CZ" sz="1200" dirty="0" smtClean="0">
                <a:hlinkClick r:id="rId7"/>
              </a:rPr>
              <a:t>?v=QzFP3bRyktQ</a:t>
            </a:r>
            <a:endParaRPr lang="cs-CZ" sz="1200" dirty="0" smtClean="0"/>
          </a:p>
          <a:p>
            <a:r>
              <a:rPr lang="cs-CZ" sz="1200" dirty="0" smtClean="0"/>
              <a:t>Sub olea </a:t>
            </a:r>
            <a:r>
              <a:rPr lang="cs-CZ" sz="1200" dirty="0" err="1" smtClean="0"/>
              <a:t>pacis</a:t>
            </a:r>
            <a:r>
              <a:rPr lang="cs-CZ" sz="1200" dirty="0" smtClean="0"/>
              <a:t>     </a:t>
            </a:r>
            <a:r>
              <a:rPr lang="cs-CZ" sz="1200" dirty="0" smtClean="0">
                <a:hlinkClick r:id="rId8"/>
              </a:rPr>
              <a:t>http://www.</a:t>
            </a:r>
            <a:r>
              <a:rPr lang="cs-CZ" sz="1200" dirty="0" err="1" smtClean="0">
                <a:hlinkClick r:id="rId8"/>
              </a:rPr>
              <a:t>youtube.com</a:t>
            </a:r>
            <a:r>
              <a:rPr lang="cs-CZ" sz="1200" dirty="0" smtClean="0">
                <a:hlinkClick r:id="rId8"/>
              </a:rPr>
              <a:t>/</a:t>
            </a:r>
            <a:r>
              <a:rPr lang="cs-CZ" sz="1200" dirty="0" err="1" smtClean="0">
                <a:hlinkClick r:id="rId8"/>
              </a:rPr>
              <a:t>watch</a:t>
            </a:r>
            <a:r>
              <a:rPr lang="cs-CZ" sz="1200" dirty="0" smtClean="0">
                <a:hlinkClick r:id="rId8"/>
              </a:rPr>
              <a:t>?v=0JbdKndjeBA</a:t>
            </a:r>
            <a:endParaRPr lang="cs-CZ" sz="1200" dirty="0" smtClean="0"/>
          </a:p>
          <a:p>
            <a:r>
              <a:rPr lang="cs-CZ" sz="1200" dirty="0" smtClean="0"/>
              <a:t> </a:t>
            </a:r>
          </a:p>
          <a:p>
            <a:r>
              <a:rPr lang="cs-CZ" sz="1200" dirty="0" smtClean="0"/>
              <a:t>Klipart obrázky jsou součástí galerie Microsoft Office volně dostupné na adrese </a:t>
            </a:r>
            <a:r>
              <a:rPr lang="cs-CZ" sz="1200" u="sng" dirty="0" smtClean="0">
                <a:hlinkClick r:id="rId9"/>
              </a:rPr>
              <a:t>www.office.</a:t>
            </a:r>
            <a:r>
              <a:rPr lang="cs-CZ" sz="1200" u="sng" dirty="0" err="1" smtClean="0">
                <a:hlinkClick r:id="rId9"/>
              </a:rPr>
              <a:t>microsoft.com</a:t>
            </a:r>
            <a:endParaRPr lang="cs-CZ" sz="1200" u="sng" dirty="0" smtClean="0"/>
          </a:p>
          <a:p>
            <a:endParaRPr lang="cs-CZ" sz="1200" u="sng" dirty="0" smtClean="0"/>
          </a:p>
          <a:p>
            <a:endParaRPr lang="cs-CZ" sz="1400" dirty="0" smtClean="0"/>
          </a:p>
          <a:p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613</TotalTime>
  <Words>768</Words>
  <Application>Microsoft Office PowerPoint</Application>
  <PresentationFormat>Předvádění na obrazovce (4:3)</PresentationFormat>
  <Paragraphs>138</Paragraphs>
  <Slides>16</Slides>
  <Notes>16</Notes>
  <HiddenSlides>6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Slunovrat</vt:lpstr>
      <vt:lpstr>Snímek 1</vt:lpstr>
      <vt:lpstr>Anotace:</vt:lpstr>
      <vt:lpstr>Baroko v českých zemích</vt:lpstr>
      <vt:lpstr>Baroko (155O-1750)</vt:lpstr>
      <vt:lpstr>Situace v českých zemích</vt:lpstr>
      <vt:lpstr>homofonie</vt:lpstr>
      <vt:lpstr>První etapa</vt:lpstr>
      <vt:lpstr>Adam Michna z Otradovic </vt:lpstr>
      <vt:lpstr>Druhá etapa</vt:lpstr>
      <vt:lpstr>Pavel Josef Vejvanovský</vt:lpstr>
      <vt:lpstr>Třetí etapa</vt:lpstr>
      <vt:lpstr>Bohuslav Matěj Černohorský </vt:lpstr>
      <vt:lpstr>František Václav Míča </vt:lpstr>
      <vt:lpstr>Jan Dismas Zelenka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Windows User</dc:creator>
  <cp:lastModifiedBy>Dum</cp:lastModifiedBy>
  <cp:revision>77</cp:revision>
  <dcterms:created xsi:type="dcterms:W3CDTF">2014-02-27T12:46:34Z</dcterms:created>
  <dcterms:modified xsi:type="dcterms:W3CDTF">2014-04-12T17:07:51Z</dcterms:modified>
</cp:coreProperties>
</file>