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82" r:id="rId3"/>
    <p:sldId id="283" r:id="rId4"/>
    <p:sldId id="289" r:id="rId5"/>
    <p:sldId id="292" r:id="rId6"/>
    <p:sldId id="293" r:id="rId7"/>
    <p:sldId id="290" r:id="rId8"/>
    <p:sldId id="291" r:id="rId9"/>
    <p:sldId id="296" r:id="rId10"/>
    <p:sldId id="284" r:id="rId11"/>
    <p:sldId id="295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44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AD1C24-89FA-448D-B967-AED95EBE396A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D6F0-841F-4158-BE8F-4854D16D3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38A8E69-34A3-41D4-9D10-4389474DC4DE}" type="slidenum">
              <a:rPr lang="cs-CZ"/>
              <a:pPr/>
              <a:t>2</a:t>
            </a:fld>
            <a:endParaRPr lang="cs-CZ"/>
          </a:p>
        </p:txBody>
      </p:sp>
      <p:sp>
        <p:nvSpPr>
          <p:cNvPr id="2969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69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2084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98CC077-205B-4405-A93E-E9DC864A98CA}" type="slidenum">
              <a:rPr lang="cs-CZ"/>
              <a:pPr/>
              <a:t>3</a:t>
            </a:fld>
            <a:endParaRPr lang="cs-CZ"/>
          </a:p>
        </p:txBody>
      </p:sp>
      <p:sp>
        <p:nvSpPr>
          <p:cNvPr id="3072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2084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98CC077-205B-4405-A93E-E9DC864A98CA}" type="slidenum">
              <a:rPr lang="cs-CZ"/>
              <a:pPr/>
              <a:t>4</a:t>
            </a:fld>
            <a:endParaRPr lang="cs-CZ"/>
          </a:p>
        </p:txBody>
      </p:sp>
      <p:sp>
        <p:nvSpPr>
          <p:cNvPr id="3072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2084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98CC077-205B-4405-A93E-E9DC864A98CA}" type="slidenum">
              <a:rPr lang="cs-CZ"/>
              <a:pPr/>
              <a:t>7</a:t>
            </a:fld>
            <a:endParaRPr lang="cs-CZ"/>
          </a:p>
        </p:txBody>
      </p:sp>
      <p:sp>
        <p:nvSpPr>
          <p:cNvPr id="3072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2084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98CC077-205B-4405-A93E-E9DC864A98CA}" type="slidenum">
              <a:rPr lang="cs-CZ"/>
              <a:pPr/>
              <a:t>8</a:t>
            </a:fld>
            <a:endParaRPr lang="cs-CZ"/>
          </a:p>
        </p:txBody>
      </p:sp>
      <p:sp>
        <p:nvSpPr>
          <p:cNvPr id="3072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2084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E311574-95CC-4FDC-8A41-9F120B3C3909}" type="slidenum">
              <a:rPr lang="cs-CZ"/>
              <a:pPr/>
              <a:t>10</a:t>
            </a:fld>
            <a:endParaRPr lang="cs-CZ"/>
          </a:p>
        </p:txBody>
      </p:sp>
      <p:sp>
        <p:nvSpPr>
          <p:cNvPr id="3174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74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6400" cy="42084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1195D-5DF5-416D-ABDF-498C29E5D5F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1195D-5DF5-416D-ABDF-498C29E5D5F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6613" y="3938588"/>
            <a:ext cx="4038600" cy="21859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201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401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2013" cy="474663"/>
          </a:xfrm>
        </p:spPr>
        <p:txBody>
          <a:bodyPr/>
          <a:lstStyle>
            <a:lvl1pPr>
              <a:defRPr/>
            </a:lvl1pPr>
          </a:lstStyle>
          <a:p>
            <a:fld id="{7772AAE3-D001-4567-BECA-49CBB13400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16E32-EEB6-4FAD-8A15-6E84B4455EE6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5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e/Sweden_from_cia.png/275px-Sweden_from_cia.png" TargetMode="External"/><Relationship Id="rId13" Type="http://schemas.openxmlformats.org/officeDocument/2006/relationships/hyperlink" Target="http://yabbedoo.files.wordpress.com/2011/09/5043096_aeh1r4wz_c.jpg" TargetMode="External"/><Relationship Id="rId18" Type="http://schemas.openxmlformats.org/officeDocument/2006/relationships/hyperlink" Target="http://upload.wikimedia.org/wikipedia/commons/5/56/G%C3%B6teborg_in_moon_light.jpg" TargetMode="External"/><Relationship Id="rId3" Type="http://schemas.openxmlformats.org/officeDocument/2006/relationships/hyperlink" Target="http://upload.wikimedia.org/wikipedia/commons/thumb/4/4c/Flag_of_Sweden.svg/800px-Flag_of_Sweden.svg.png" TargetMode="External"/><Relationship Id="rId21" Type="http://schemas.openxmlformats.org/officeDocument/2006/relationships/hyperlink" Target="http://upload.wikimedia.org/wikipedia/commons/9/99/Malmo_view2.jpg" TargetMode="External"/><Relationship Id="rId7" Type="http://schemas.openxmlformats.org/officeDocument/2006/relationships/hyperlink" Target="http://upload.wikimedia.org/wikipedia/commons/0/04/Kebnekaise_Panorama.jpg" TargetMode="External"/><Relationship Id="rId12" Type="http://schemas.openxmlformats.org/officeDocument/2006/relationships/hyperlink" Target="http://upload.wikimedia.org/wikipedia/commons/thumb/6/62/Globen_Stockholm_February_2007.jpg/800px-Globen_Stockholm_February_2007.jpg" TargetMode="External"/><Relationship Id="rId17" Type="http://schemas.openxmlformats.org/officeDocument/2006/relationships/hyperlink" Target="http://www.schwedentipps.se/images/weihnachtsstadt_goeteborg_600_01.jpg" TargetMode="External"/><Relationship Id="rId2" Type="http://schemas.openxmlformats.org/officeDocument/2006/relationships/notesSlide" Target="../notesSlides/notesSlide11.xml"/><Relationship Id="rId16" Type="http://schemas.openxmlformats.org/officeDocument/2006/relationships/hyperlink" Target="http://www.slevyjakokrava.cz/text_img/4577ZmF.jpg" TargetMode="External"/><Relationship Id="rId20" Type="http://schemas.openxmlformats.org/officeDocument/2006/relationships/hyperlink" Target="http://upload.wikimedia.org/wikipedia/commons/thumb/2/24/Malm%C3%B6_collage.PNG/517px-Malm%C3%B6_collag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e/King_Carl_XVI_Gustaf_at_National_Day_2009.jpg/220px-King_Carl_XVI_Gustaf_at_National_Day_2009.jpg" TargetMode="External"/><Relationship Id="rId11" Type="http://schemas.openxmlformats.org/officeDocument/2006/relationships/hyperlink" Target="http://www.svedskoweb.cz/wp-content/gallery/stockholm/stockholm-6.jpg" TargetMode="External"/><Relationship Id="rId24" Type="http://schemas.openxmlformats.org/officeDocument/2006/relationships/hyperlink" Target="http://www.dovolena-svedsko.com/images/upload/a/a/800px-ovre-oldsjon1-j.jpg" TargetMode="External"/><Relationship Id="rId5" Type="http://schemas.openxmlformats.org/officeDocument/2006/relationships/hyperlink" Target="http://upload.wikimedia.org/wikipedia/commons/thumb/8/8d/Greater_coat_of_arms_of_Sweden.svg/527px-Greater_coat_of_arms_of_Sweden.svg.png" TargetMode="External"/><Relationship Id="rId15" Type="http://schemas.openxmlformats.org/officeDocument/2006/relationships/hyperlink" Target="http://upload.wikimedia.org/wikipedia/commons/thumb/7/74/Lilla_Bommen_in_Gothenburg.jpg/800px-Lilla_Bommen_in_Gothenburg.jpg" TargetMode="External"/><Relationship Id="rId23" Type="http://schemas.openxmlformats.org/officeDocument/2006/relationships/hyperlink" Target="http://www.kanalcharter.se/karta/karta_stor.gif" TargetMode="External"/><Relationship Id="rId10" Type="http://schemas.openxmlformats.org/officeDocument/2006/relationships/hyperlink" Target="http://gep.we3.nl/wp-content/uploads/2012/08/StockholmVisitorsBoardStockholmRiddarholmenJeppeWikstrom.jpg" TargetMode="External"/><Relationship Id="rId19" Type="http://schemas.openxmlformats.org/officeDocument/2006/relationships/hyperlink" Target="http://www.osvedsku.cz/wp-content/uploads/malmo-stad-03.jpg" TargetMode="External"/><Relationship Id="rId4" Type="http://schemas.openxmlformats.org/officeDocument/2006/relationships/hyperlink" Target="http://upload.wikimedia.org/wikipedia/commons/thumb/0/06/EU_location_SWE.png/800px-EU_location_SWE.png" TargetMode="External"/><Relationship Id="rId9" Type="http://schemas.openxmlformats.org/officeDocument/2006/relationships/hyperlink" Target="http://upload.wikimedia.org/wikipedia/commons/thumb/d/df/Sweden_location_map.svg/275px-Sweden_location_map.svg.png" TargetMode="External"/><Relationship Id="rId14" Type="http://schemas.openxmlformats.org/officeDocument/2006/relationships/hyperlink" Target="http://upload.wikimedia.org/wikipedia/commons/thumb/4/49/Stockholm_lead_image.jpg/514px-Stockholm_lead_image.jpg" TargetMode="External"/><Relationship Id="rId22" Type="http://schemas.openxmlformats.org/officeDocument/2006/relationships/hyperlink" Target="http://upload.wikimedia.org/wikipedia/commons/b/b3/V%C3%A4nern_seen_from_V%C3%A4nersborg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ussiasupplychain.com/wp-content/uploads/2012/12/Scania-R580_Topline_mp281_pic_30245.jpg" TargetMode="External"/><Relationship Id="rId3" Type="http://schemas.openxmlformats.org/officeDocument/2006/relationships/hyperlink" Target="http://upload.wikimedia.org/wikipedia/commons/thumb/e/ef/Sarektj%C3%A5kko-25.jpg/800px-Sarektj%C3%A5kko-25.jpg" TargetMode="External"/><Relationship Id="rId7" Type="http://schemas.openxmlformats.org/officeDocument/2006/relationships/hyperlink" Target="http://www.milujirizeni.cz/galerie/2013/12/2014-Saab-9-3-Aero-2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olvo-club.cz/graphics/gallery/full/686_volvo-xc70-photo.jpg" TargetMode="External"/><Relationship Id="rId5" Type="http://schemas.openxmlformats.org/officeDocument/2006/relationships/hyperlink" Target="http://upload.wikimedia.org/wikipedia/commons/thumb/0/02/Kiruna_Abraumhalden_Erzbahn.jpg/270px-Kiruna_Abraumhalden_Erzbahn.jpg" TargetMode="External"/><Relationship Id="rId4" Type="http://schemas.openxmlformats.org/officeDocument/2006/relationships/hyperlink" Target="http://upload.wikimedia.org/wikipedia/commons/5/5a/Laddjujavvri_Kebnekaise.jpg" TargetMode="External"/><Relationship Id="rId9" Type="http://schemas.openxmlformats.org/officeDocument/2006/relationships/hyperlink" Target="http://www.musicer.net/karaoke/Mamma-Mia-62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558507087"/>
              </p:ext>
            </p:extLst>
          </p:nvPr>
        </p:nvGraphicFramePr>
        <p:xfrm>
          <a:off x="611188" y="1824038"/>
          <a:ext cx="8002587" cy="4208086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VY_32_INOVACE_06.43.10.191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7.ročník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Švédsko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Regionální zeměpis  Evropy, Švédsko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09625" y="80963"/>
            <a:ext cx="3126475" cy="1017844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6000" b="1" dirty="0">
                <a:solidFill>
                  <a:srgbClr val="FFFF00"/>
                </a:solidFill>
                <a:ea typeface="Lucida Sans Unicode" charset="0"/>
                <a:cs typeface="Lucida Sans Unicode" charset="0"/>
              </a:rPr>
              <a:t>ŠVÉDSKO</a:t>
            </a:r>
          </a:p>
        </p:txBody>
      </p:sp>
      <p:pic>
        <p:nvPicPr>
          <p:cNvPr id="22530" name="Picture 2" descr="File:Flag of Sweden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196752"/>
            <a:ext cx="2195736" cy="1372335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752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dirty="0">
                <a:solidFill>
                  <a:srgbClr val="FFC000"/>
                </a:solidFill>
                <a:hlinkClick r:id="" action="ppaction://hlinkfile"/>
              </a:rPr>
              <a:t>ŠVÉDSKO</a:t>
            </a:r>
            <a:r>
              <a:rPr lang="cs-CZ" sz="4000" b="1" dirty="0">
                <a:solidFill>
                  <a:srgbClr val="FFC000"/>
                </a:solidFill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</a:rPr>
              <a:t>– základní údaje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5001419"/>
          </a:xfrm>
          <a:ln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/>
              <a:t>Přímořský (Skandinávský </a:t>
            </a:r>
            <a:r>
              <a:rPr lang="cs-CZ" sz="2800" dirty="0" err="1"/>
              <a:t>pol</a:t>
            </a:r>
            <a:r>
              <a:rPr lang="cs-CZ" sz="2800" dirty="0"/>
              <a:t>.)</a:t>
            </a: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/>
              <a:t>Konstituční monarchie – Švédské království </a:t>
            </a:r>
            <a:endParaRPr lang="cs-CZ" sz="2800" dirty="0"/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/>
              <a:t>Rozloha – 450 tis.km</a:t>
            </a:r>
            <a:r>
              <a:rPr lang="cs-CZ" sz="2800" baseline="30000" dirty="0" smtClean="0"/>
              <a:t>2</a:t>
            </a:r>
            <a:endParaRPr lang="cs-CZ" sz="2800" dirty="0"/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/>
              <a:t>Počet obyvatel – 9 milionů</a:t>
            </a:r>
            <a:endParaRPr lang="cs-CZ" sz="2800" dirty="0"/>
          </a:p>
        </p:txBody>
      </p:sp>
      <p:pic>
        <p:nvPicPr>
          <p:cNvPr id="18434" name="Picture 2" descr="File:Greater coat of arms of Sweden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1995" y="1628800"/>
            <a:ext cx="3312005" cy="3770784"/>
          </a:xfrm>
          <a:prstGeom prst="rect">
            <a:avLst/>
          </a:prstGeom>
          <a:noFill/>
        </p:spPr>
      </p:pic>
      <p:pic>
        <p:nvPicPr>
          <p:cNvPr id="18436" name="Picture 4" descr="http://upload.wikimedia.org/wikipedia/commons/0/04/Kebnekaise_Panora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656684"/>
            <a:ext cx="9144000" cy="1201316"/>
          </a:xfrm>
          <a:prstGeom prst="rect">
            <a:avLst/>
          </a:prstGeom>
          <a:noFill/>
        </p:spPr>
      </p:pic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397724"/>
            <a:ext cx="2304256" cy="1687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20522" y="5147900"/>
            <a:ext cx="2299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Král Karel XVI. Gustav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File:Sweden from ci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95503" y="0"/>
            <a:ext cx="3148497" cy="6858000"/>
          </a:xfrm>
          <a:prstGeom prst="rect">
            <a:avLst/>
          </a:prstGeom>
          <a:noFill/>
        </p:spPr>
      </p:pic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179512" y="0"/>
            <a:ext cx="5256584" cy="1196752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dirty="0">
                <a:solidFill>
                  <a:srgbClr val="FFC000"/>
                </a:solidFill>
                <a:hlinkClick r:id="" action="ppaction://hlinkfile"/>
              </a:rPr>
              <a:t>ŠVÉDSKO</a:t>
            </a:r>
            <a:r>
              <a:rPr lang="cs-CZ" sz="4000" b="1" dirty="0">
                <a:solidFill>
                  <a:srgbClr val="FFC000"/>
                </a:solidFill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</a:rPr>
              <a:t>– města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5001419"/>
          </a:xfrm>
          <a:ln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hlinkClick r:id="rId4" action="ppaction://hlinksldjump"/>
              </a:rPr>
              <a:t>Hlavní město </a:t>
            </a:r>
            <a:r>
              <a:rPr lang="cs-CZ" sz="2800" dirty="0"/>
              <a:t>– Stockholm</a:t>
            </a: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hlinkClick r:id="rId5" action="ppaction://hlinksldjump"/>
              </a:rPr>
              <a:t>Další města</a:t>
            </a:r>
            <a:r>
              <a:rPr lang="cs-CZ" sz="2800" dirty="0" smtClean="0"/>
              <a:t> </a:t>
            </a:r>
            <a:r>
              <a:rPr lang="cs-CZ" sz="2800" dirty="0"/>
              <a:t>– Malmö, </a:t>
            </a:r>
            <a:r>
              <a:rPr lang="cs-CZ" sz="2800" dirty="0" smtClean="0"/>
              <a:t>Göteborg</a:t>
            </a:r>
            <a:endParaRPr lang="cs-CZ" sz="2800" dirty="0"/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00751" y="1"/>
            <a:ext cx="3143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http://gep.we3.nl/wp-content/uploads/2012/08/StockholmVisitorsBoardStockholmRiddarholmenJeppeWikstr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01041"/>
            <a:ext cx="9144000" cy="6156960"/>
          </a:xfrm>
          <a:prstGeom prst="rect">
            <a:avLst/>
          </a:prstGeom>
          <a:noFill/>
        </p:spPr>
      </p:pic>
      <p:pic>
        <p:nvPicPr>
          <p:cNvPr id="40964" name="Picture 4" descr="http://www.svedskoweb.cz/wp-content/gallery/stockholm/stockholm-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2860"/>
            <a:ext cx="9144000" cy="6835140"/>
          </a:xfrm>
          <a:prstGeom prst="rect">
            <a:avLst/>
          </a:prstGeom>
          <a:noFill/>
        </p:spPr>
      </p:pic>
      <p:pic>
        <p:nvPicPr>
          <p:cNvPr id="40968" name="Picture 8" descr="http://yabbedoo.files.wordpress.com/2011/09/5043096_aeh1r4wz_c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67500"/>
            <a:ext cx="9144000" cy="6090500"/>
          </a:xfrm>
          <a:prstGeom prst="rect">
            <a:avLst/>
          </a:prstGeom>
          <a:noFill/>
        </p:spPr>
      </p:pic>
      <p:pic>
        <p:nvPicPr>
          <p:cNvPr id="40972" name="Picture 1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9264499" cy="6867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74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9324528" cy="700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lačítko akce: Zpět nebo Předchozí 16">
            <a:hlinkClick r:id="rId8" action="ppaction://hlinksldjump" highlightClick="1"/>
          </p:cNvPr>
          <p:cNvSpPr/>
          <p:nvPr/>
        </p:nvSpPr>
        <p:spPr>
          <a:xfrm>
            <a:off x="7956376" y="6237312"/>
            <a:ext cx="1187624" cy="620688"/>
          </a:xfrm>
          <a:prstGeom prst="actionButtonBackPrevious">
            <a:avLst/>
          </a:prstGeom>
          <a:solidFill>
            <a:schemeClr val="bg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0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-27384"/>
            <a:ext cx="9128533" cy="6093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8" name="Picture 4" descr="4577Zm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41990" name="Picture 6" descr="http://www.schwedentipps.se/images/weihnachtsstadt_goeteborg_600_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64704"/>
            <a:ext cx="9185873" cy="6093296"/>
          </a:xfrm>
          <a:prstGeom prst="rect">
            <a:avLst/>
          </a:prstGeom>
          <a:noFill/>
        </p:spPr>
      </p:pic>
      <p:pic>
        <p:nvPicPr>
          <p:cNvPr id="41992" name="Picture 8" descr="http://upload.wikimedia.org/wikipedia/commons/5/56/G%C3%B6teborg_in_moon_ligh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</p:spPr>
      </p:pic>
      <p:pic>
        <p:nvPicPr>
          <p:cNvPr id="4199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1" y="0"/>
            <a:ext cx="924339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8" name="Picture 1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-62397"/>
            <a:ext cx="9144000" cy="6920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000" name="Picture 16" descr="File:Malmo view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1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1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2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752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dirty="0">
                <a:solidFill>
                  <a:srgbClr val="FFC000"/>
                </a:solidFill>
                <a:hlinkClick r:id="" action="ppaction://hlinkfile"/>
              </a:rPr>
              <a:t>ŠVÉDSKO</a:t>
            </a:r>
            <a:r>
              <a:rPr lang="cs-CZ" sz="4000" b="1" dirty="0">
                <a:solidFill>
                  <a:srgbClr val="FFC000"/>
                </a:solidFill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</a:rPr>
              <a:t>– přírodní poměry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5001419"/>
          </a:xfrm>
          <a:ln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/>
              <a:t>Pohoří </a:t>
            </a:r>
            <a:r>
              <a:rPr lang="cs-CZ" sz="2800" dirty="0"/>
              <a:t>a plošiny, ledovcová jezera, </a:t>
            </a:r>
            <a:r>
              <a:rPr lang="cs-CZ" sz="2800" dirty="0">
                <a:cs typeface="Arial" charset="0"/>
              </a:rPr>
              <a:t>⅔ rozlohy </a:t>
            </a:r>
            <a:r>
              <a:rPr lang="cs-CZ" sz="2800" dirty="0" smtClean="0">
                <a:cs typeface="Arial" charset="0"/>
              </a:rPr>
              <a:t>tajga</a:t>
            </a:r>
            <a:endParaRPr lang="cs-CZ" sz="2800" dirty="0">
              <a:cs typeface="Arial" charset="0"/>
            </a:endParaRPr>
          </a:p>
        </p:txBody>
      </p:sp>
      <p:pic>
        <p:nvPicPr>
          <p:cNvPr id="4" name="Picture 4" descr="http://upload.wikimedia.org/wikipedia/commons/0/04/Kebnekaise_Panora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656684"/>
            <a:ext cx="9144000" cy="1201316"/>
          </a:xfrm>
          <a:prstGeom prst="rect">
            <a:avLst/>
          </a:prstGeom>
          <a:noFill/>
        </p:spPr>
      </p:pic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720234"/>
            <a:ext cx="9144000" cy="513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662981"/>
            <a:ext cx="9144000" cy="5195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6" cstate="print"/>
          <a:srcRect b="5027"/>
          <a:stretch>
            <a:fillRect/>
          </a:stretch>
        </p:blipFill>
        <p:spPr bwMode="auto">
          <a:xfrm>
            <a:off x="323528" y="1673104"/>
            <a:ext cx="8350697" cy="5184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5" descr="File:Sarektjåkko-25.jpg"/>
          <p:cNvPicPr>
            <a:picLocks noChangeAspect="1" noChangeArrowheads="1"/>
          </p:cNvPicPr>
          <p:nvPr/>
        </p:nvPicPr>
        <p:blipFill>
          <a:blip r:embed="rId7" cstate="print"/>
          <a:srcRect t="9747"/>
          <a:stretch>
            <a:fillRect/>
          </a:stretch>
        </p:blipFill>
        <p:spPr bwMode="auto">
          <a:xfrm>
            <a:off x="107504" y="1564152"/>
            <a:ext cx="8820472" cy="5293850"/>
          </a:xfrm>
          <a:prstGeom prst="rect">
            <a:avLst/>
          </a:prstGeom>
          <a:noFill/>
        </p:spPr>
      </p:pic>
      <p:pic>
        <p:nvPicPr>
          <p:cNvPr id="10247" name="Picture 7" descr="File:Laddjujavvri Kebnekaise.jpg"/>
          <p:cNvPicPr>
            <a:picLocks noChangeAspect="1" noChangeArrowheads="1"/>
          </p:cNvPicPr>
          <p:nvPr/>
        </p:nvPicPr>
        <p:blipFill>
          <a:blip r:embed="rId8" cstate="print"/>
          <a:srcRect t="9927"/>
          <a:stretch>
            <a:fillRect/>
          </a:stretch>
        </p:blipFill>
        <p:spPr bwMode="auto">
          <a:xfrm>
            <a:off x="0" y="1556792"/>
            <a:ext cx="9144000" cy="5301208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752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dirty="0">
                <a:solidFill>
                  <a:srgbClr val="FFC000"/>
                </a:solidFill>
                <a:hlinkClick r:id="" action="ppaction://hlinkfile"/>
              </a:rPr>
              <a:t>ŠVÉDSKO</a:t>
            </a:r>
            <a:r>
              <a:rPr lang="cs-CZ" sz="4000" b="1" dirty="0">
                <a:solidFill>
                  <a:srgbClr val="FFC000"/>
                </a:solidFill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</a:rPr>
              <a:t>– hospodářství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4320480"/>
          </a:xfrm>
          <a:ln/>
        </p:spPr>
        <p:txBody>
          <a:bodyPr>
            <a:normAutofit/>
          </a:bodyPr>
          <a:lstStyle/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rybolov</a:t>
            </a:r>
            <a:endParaRPr lang="cs-CZ" sz="2800" dirty="0" smtClean="0">
              <a:cs typeface="Arial" charset="0"/>
            </a:endParaRP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jih obilniny </a:t>
            </a: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těžba </a:t>
            </a:r>
            <a:r>
              <a:rPr lang="cs-CZ" sz="2800" dirty="0">
                <a:cs typeface="Arial" charset="0"/>
              </a:rPr>
              <a:t>železné rudy (</a:t>
            </a:r>
            <a:r>
              <a:rPr lang="cs-CZ" sz="2800" dirty="0" err="1">
                <a:cs typeface="Arial" charset="0"/>
              </a:rPr>
              <a:t>Kiruna</a:t>
            </a:r>
            <a:r>
              <a:rPr lang="cs-CZ" sz="2800" dirty="0">
                <a:cs typeface="Arial" charset="0"/>
              </a:rPr>
              <a:t>) </a:t>
            </a:r>
            <a:endParaRPr lang="cs-CZ" sz="2800" dirty="0" smtClean="0">
              <a:cs typeface="Arial" charset="0"/>
            </a:endParaRP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výroba </a:t>
            </a:r>
            <a:r>
              <a:rPr lang="cs-CZ" sz="2800" dirty="0">
                <a:cs typeface="Arial" charset="0"/>
              </a:rPr>
              <a:t>oceli a strojírenství </a:t>
            </a:r>
            <a:endParaRPr lang="cs-CZ" sz="2800" dirty="0" smtClean="0">
              <a:cs typeface="Arial" charset="0"/>
            </a:endParaRP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výroba automobilů : Volvo, </a:t>
            </a:r>
            <a:r>
              <a:rPr lang="cs-CZ" sz="2800" dirty="0" err="1" smtClean="0">
                <a:cs typeface="Arial" charset="0"/>
              </a:rPr>
              <a:t>Saab</a:t>
            </a:r>
            <a:r>
              <a:rPr lang="cs-CZ" sz="2800" dirty="0" smtClean="0">
                <a:cs typeface="Arial" charset="0"/>
              </a:rPr>
              <a:t>, </a:t>
            </a:r>
            <a:r>
              <a:rPr lang="cs-CZ" sz="2800" dirty="0" err="1" smtClean="0">
                <a:cs typeface="Arial" charset="0"/>
              </a:rPr>
              <a:t>Scania</a:t>
            </a:r>
            <a:endParaRPr lang="cs-CZ" sz="2800" dirty="0" smtClean="0">
              <a:cs typeface="Arial" charset="0"/>
            </a:endParaRP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výroba elektroniky : Elektrolux, Ericsson</a:t>
            </a:r>
          </a:p>
          <a:p>
            <a:pPr marL="341313" indent="-341313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>
                <a:cs typeface="Arial" charset="0"/>
              </a:rPr>
              <a:t>obchodní </a:t>
            </a:r>
            <a:r>
              <a:rPr lang="cs-CZ" sz="2800" dirty="0" smtClean="0">
                <a:cs typeface="Arial" charset="0"/>
              </a:rPr>
              <a:t>řetězec : IKEA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88915"/>
            <a:ext cx="9144000" cy="5769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76672"/>
            <a:ext cx="9144000" cy="6021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81907"/>
            <a:ext cx="9144000" cy="6731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/>
        </p:spPr>
        <p:txBody>
          <a:bodyPr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 dirty="0">
                <a:solidFill>
                  <a:srgbClr val="FFC000"/>
                </a:solidFill>
              </a:rPr>
              <a:t>ZAJÍMAVOSTI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600201"/>
            <a:ext cx="9144000" cy="1468760"/>
          </a:xfrm>
          <a:ln/>
        </p:spPr>
        <p:txBody>
          <a:bodyPr/>
          <a:lstStyle/>
          <a:p>
            <a:pPr marL="341313" indent="-341313">
              <a:buClr>
                <a:srgbClr val="FFFFFF"/>
              </a:buClr>
              <a:buFont typeface="Arial" charset="0"/>
              <a:buChar char="-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 smtClean="0"/>
              <a:t>Hudební </a:t>
            </a:r>
            <a:r>
              <a:rPr lang="cs-CZ" dirty="0"/>
              <a:t>skupiny – ABBA, </a:t>
            </a:r>
            <a:r>
              <a:rPr lang="cs-CZ" dirty="0" err="1"/>
              <a:t>Ace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Base</a:t>
            </a:r>
          </a:p>
          <a:p>
            <a:pPr marL="341313" indent="-341313">
              <a:buClrTx/>
              <a:buSz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dirty="0"/>
          </a:p>
          <a:p>
            <a:pPr marL="341313" indent="-341313">
              <a:buClrTx/>
              <a:buSz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dirty="0"/>
          </a:p>
        </p:txBody>
      </p:sp>
      <p:pic>
        <p:nvPicPr>
          <p:cNvPr id="4098" name="Picture 2" descr="http://www.musicer.net/karaoke/Mamma-Mia-62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636912"/>
            <a:ext cx="5724128" cy="3792236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Použité 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0" y="981074"/>
            <a:ext cx="9144000" cy="5876925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3"/>
              </a:rPr>
              <a:t>http://upload.wikimedia.org/wikipedia/commons/thumb/4/4c/Flag_of_Sweden.svg/800px-Flag_of_Sweden.svg.png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http://upload.wikimedia.org/wikipedia/commons/thumb/0/06/EU_location_SWE.png/800px-EU_location_SWE.png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http://upload.wikimedia.org/wikipedia/commons/thumb/8/8d/Greater_coat_of_arms_of_Sweden.svg/527px-Greater_coat_of_arms_of_Sweden.svg.png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http://upload.wikimedia.org/wikipedia/commons/thumb/2/2e/King_Carl_XVI_Gustaf_at_National_Day_2009.jpg/220px-King_Carl_XVI_Gustaf_at_National_Day_2009.jpg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http://upload.wikimedia.org/wikipedia/commons/0/04/Kebnekaise_Panorama.jpg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http://upload.wikimedia.org/wikipedia/commons/thumb/7/7e/Sweden_from_cia.png/275px-Sweden_from_cia.png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http://upload.wikimedia.org/wikipedia/commons/thumb/d/df/Sweden_location_map.svg/275px-Sweden_location_map.svg.png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http://gep.we3.nl/</a:t>
            </a:r>
            <a:r>
              <a:rPr lang="cs-CZ" sz="1200" dirty="0" err="1" smtClean="0">
                <a:hlinkClick r:id="rId10"/>
              </a:rPr>
              <a:t>wp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content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uploads</a:t>
            </a:r>
            <a:r>
              <a:rPr lang="cs-CZ" sz="1200" dirty="0" smtClean="0">
                <a:hlinkClick r:id="rId10"/>
              </a:rPr>
              <a:t>/2012/08/</a:t>
            </a:r>
            <a:r>
              <a:rPr lang="cs-CZ" sz="1200" dirty="0" err="1" smtClean="0">
                <a:hlinkClick r:id="rId10"/>
              </a:rPr>
              <a:t>StockholmVisitorsBoardStockholmRiddarholmenJeppeWikstrom.jpg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svedskoweb.cz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wp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content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gallery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stockholm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stockholm</a:t>
            </a:r>
            <a:r>
              <a:rPr lang="cs-CZ" sz="1200" dirty="0" smtClean="0">
                <a:hlinkClick r:id="rId11"/>
              </a:rPr>
              <a:t>-6.jpg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http://upload.wikimedia.org/wikipedia/commons/thumb/6/62/Globen_Stockholm_February_2007.jpg/800px-Globen_Stockholm_February_2007.jpg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http://yabbedoo.files.wordpress.com/2011/09/5043096_aeh1r4wz_c.jpg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http://upload.wikimedia.org/wikipedia/commons/thumb/4/49/Stockholm_lead_image.jpg/514px-Stockholm_lead_image.jpg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http://upload.wikimedia.org/wikipedia/commons/thumb/7/74/Lilla_Bommen_in_Gothenburg.jpg/800px-Lilla_Bommen_in_Gothenburg.jpg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slevyjakokrava.cz</a:t>
            </a:r>
            <a:r>
              <a:rPr lang="cs-CZ" sz="1200" dirty="0" smtClean="0">
                <a:hlinkClick r:id="rId16"/>
              </a:rPr>
              <a:t>/text_</a:t>
            </a:r>
            <a:r>
              <a:rPr lang="cs-CZ" sz="1200" dirty="0" err="1" smtClean="0">
                <a:hlinkClick r:id="rId16"/>
              </a:rPr>
              <a:t>img</a:t>
            </a:r>
            <a:r>
              <a:rPr lang="cs-CZ" sz="1200" dirty="0" smtClean="0">
                <a:hlinkClick r:id="rId16"/>
              </a:rPr>
              <a:t>/4577ZmF.jpg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http://www.</a:t>
            </a:r>
            <a:r>
              <a:rPr lang="cs-CZ" sz="1200" dirty="0" err="1" smtClean="0">
                <a:hlinkClick r:id="rId17"/>
              </a:rPr>
              <a:t>schwedentipps.se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images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weihnachtsstadt</a:t>
            </a:r>
            <a:r>
              <a:rPr lang="cs-CZ" sz="1200" dirty="0" smtClean="0">
                <a:hlinkClick r:id="rId17"/>
              </a:rPr>
              <a:t>_</a:t>
            </a:r>
            <a:r>
              <a:rPr lang="cs-CZ" sz="1200" dirty="0" err="1" smtClean="0">
                <a:hlinkClick r:id="rId17"/>
              </a:rPr>
              <a:t>goeteborg</a:t>
            </a:r>
            <a:r>
              <a:rPr lang="cs-CZ" sz="1200" dirty="0" smtClean="0">
                <a:hlinkClick r:id="rId17"/>
              </a:rPr>
              <a:t>_600_01.jpg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http://upload.wikimedia.org/wikipedia/commons/5/56/G%C3%B6teborg_in_moon_light.jpg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http://www.</a:t>
            </a:r>
            <a:r>
              <a:rPr lang="cs-CZ" sz="1200" dirty="0" err="1" smtClean="0">
                <a:hlinkClick r:id="rId19"/>
              </a:rPr>
              <a:t>osvedsku.cz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wp</a:t>
            </a:r>
            <a:r>
              <a:rPr lang="cs-CZ" sz="1200" dirty="0" smtClean="0">
                <a:hlinkClick r:id="rId19"/>
              </a:rPr>
              <a:t>-</a:t>
            </a:r>
            <a:r>
              <a:rPr lang="cs-CZ" sz="1200" dirty="0" err="1" smtClean="0">
                <a:hlinkClick r:id="rId19"/>
              </a:rPr>
              <a:t>content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uploads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malmo</a:t>
            </a:r>
            <a:r>
              <a:rPr lang="cs-CZ" sz="1200" dirty="0" smtClean="0">
                <a:hlinkClick r:id="rId19"/>
              </a:rPr>
              <a:t>-</a:t>
            </a:r>
            <a:r>
              <a:rPr lang="cs-CZ" sz="1200" dirty="0" err="1" smtClean="0">
                <a:hlinkClick r:id="rId19"/>
              </a:rPr>
              <a:t>stad</a:t>
            </a:r>
            <a:r>
              <a:rPr lang="cs-CZ" sz="1200" dirty="0" smtClean="0">
                <a:hlinkClick r:id="rId19"/>
              </a:rPr>
              <a:t>-03.jpg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http://upload.wikimedia.org/wikipedia/commons/thumb/2/24/Malm%C3%B6_collage.PNG/517px-Malm%C3%B6_collage.PNG</a:t>
            </a:r>
            <a:endParaRPr lang="cs-CZ" sz="1200" dirty="0" smtClean="0"/>
          </a:p>
          <a:p>
            <a:r>
              <a:rPr lang="cs-CZ" sz="1200" dirty="0" smtClean="0">
                <a:hlinkClick r:id="rId21"/>
              </a:rPr>
              <a:t>http://upload.wikimedia.org/wikipedia/commons/9/99/Malmo_view2.jpg</a:t>
            </a:r>
            <a:endParaRPr lang="cs-CZ" sz="1200" dirty="0" smtClean="0"/>
          </a:p>
          <a:p>
            <a:r>
              <a:rPr lang="cs-CZ" sz="1200" dirty="0" smtClean="0">
                <a:hlinkClick r:id="rId22"/>
              </a:rPr>
              <a:t>http://upload.wikimedia.org/wikipedia/commons/b/b3/V%C3%A4nern_seen_from_V%C3%A4nersborg.JPG</a:t>
            </a:r>
            <a:endParaRPr lang="cs-CZ" sz="1200" dirty="0" smtClean="0"/>
          </a:p>
          <a:p>
            <a:r>
              <a:rPr lang="cs-CZ" sz="1200" dirty="0" smtClean="0">
                <a:hlinkClick r:id="rId23"/>
              </a:rPr>
              <a:t>http://www.</a:t>
            </a:r>
            <a:r>
              <a:rPr lang="cs-CZ" sz="1200" dirty="0" err="1" smtClean="0">
                <a:hlinkClick r:id="rId23"/>
              </a:rPr>
              <a:t>kanalcharter.se</a:t>
            </a:r>
            <a:r>
              <a:rPr lang="cs-CZ" sz="1200" dirty="0" smtClean="0">
                <a:hlinkClick r:id="rId23"/>
              </a:rPr>
              <a:t>/karta/karta_</a:t>
            </a:r>
            <a:r>
              <a:rPr lang="cs-CZ" sz="1200" dirty="0" err="1" smtClean="0">
                <a:hlinkClick r:id="rId23"/>
              </a:rPr>
              <a:t>stor.gif</a:t>
            </a:r>
            <a:endParaRPr lang="cs-CZ" sz="1200" dirty="0" smtClean="0"/>
          </a:p>
          <a:p>
            <a:r>
              <a:rPr lang="cs-CZ" sz="1200" dirty="0" smtClean="0">
                <a:hlinkClick r:id="rId24"/>
              </a:rPr>
              <a:t>http://</a:t>
            </a:r>
            <a:r>
              <a:rPr lang="cs-CZ" sz="1200" dirty="0" smtClean="0">
                <a:hlinkClick r:id="rId24"/>
              </a:rPr>
              <a:t>www.dovolena-</a:t>
            </a:r>
            <a:r>
              <a:rPr lang="cs-CZ" sz="1200" dirty="0" err="1" smtClean="0">
                <a:hlinkClick r:id="rId24"/>
              </a:rPr>
              <a:t>svedsko.com</a:t>
            </a:r>
            <a:r>
              <a:rPr lang="cs-CZ" sz="1200" dirty="0" smtClean="0">
                <a:hlinkClick r:id="rId24"/>
              </a:rPr>
              <a:t>/</a:t>
            </a:r>
            <a:r>
              <a:rPr lang="cs-CZ" sz="1200" dirty="0" err="1" smtClean="0">
                <a:hlinkClick r:id="rId24"/>
              </a:rPr>
              <a:t>images</a:t>
            </a:r>
            <a:r>
              <a:rPr lang="cs-CZ" sz="1200" dirty="0" smtClean="0">
                <a:hlinkClick r:id="rId24"/>
              </a:rPr>
              <a:t>/</a:t>
            </a:r>
            <a:r>
              <a:rPr lang="cs-CZ" sz="1200" dirty="0" err="1" smtClean="0">
                <a:hlinkClick r:id="rId24"/>
              </a:rPr>
              <a:t>upload</a:t>
            </a:r>
            <a:r>
              <a:rPr lang="cs-CZ" sz="1200" dirty="0" smtClean="0">
                <a:hlinkClick r:id="rId24"/>
              </a:rPr>
              <a:t>/a/a/800px-</a:t>
            </a:r>
            <a:r>
              <a:rPr lang="cs-CZ" sz="1200" dirty="0" err="1" smtClean="0">
                <a:hlinkClick r:id="rId24"/>
              </a:rPr>
              <a:t>ovre</a:t>
            </a:r>
            <a:r>
              <a:rPr lang="cs-CZ" sz="1200" dirty="0" smtClean="0">
                <a:hlinkClick r:id="rId24"/>
              </a:rPr>
              <a:t>-oldsjon1-</a:t>
            </a:r>
            <a:r>
              <a:rPr lang="cs-CZ" sz="1200" dirty="0" err="1" smtClean="0">
                <a:hlinkClick r:id="rId24"/>
              </a:rPr>
              <a:t>j.jpg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Použité 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0" y="981074"/>
            <a:ext cx="9144000" cy="5876925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upload.wikimedia.org/wikipedia/commons/thumb/e/ef/Sarektj%C3%A5kko-25.jpg/800px-Sarektj%C3%A5kko-25.jpg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upload.wikimedia.org/wikipedia/commons/5/5a/Laddjujavvri_Kebnekaise.jpg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upload.wikimedia.org/wikipedia/commons/thumb/0/02/Kiruna_Abraumhalden_Erzbahn.jpg/270px-Kiruna_Abraumhalden_Erzbahn.jpg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</a:t>
            </a:r>
            <a:r>
              <a:rPr lang="cs-CZ" sz="1200" dirty="0" err="1" smtClean="0">
                <a:hlinkClick r:id="rId6"/>
              </a:rPr>
              <a:t>volvo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club.cz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graphics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gallery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full</a:t>
            </a:r>
            <a:r>
              <a:rPr lang="cs-CZ" sz="1200" dirty="0" smtClean="0">
                <a:hlinkClick r:id="rId6"/>
              </a:rPr>
              <a:t>/686_</a:t>
            </a:r>
            <a:r>
              <a:rPr lang="cs-CZ" sz="1200" dirty="0" err="1" smtClean="0">
                <a:hlinkClick r:id="rId6"/>
              </a:rPr>
              <a:t>volvo</a:t>
            </a:r>
            <a:r>
              <a:rPr lang="cs-CZ" sz="1200" dirty="0" smtClean="0">
                <a:hlinkClick r:id="rId6"/>
              </a:rPr>
              <a:t>-xc70-</a:t>
            </a:r>
            <a:r>
              <a:rPr lang="cs-CZ" sz="1200" dirty="0" err="1" smtClean="0">
                <a:hlinkClick r:id="rId6"/>
              </a:rPr>
              <a:t>photo.jpg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</a:t>
            </a:r>
            <a:r>
              <a:rPr lang="cs-CZ" sz="1200" dirty="0" err="1" smtClean="0">
                <a:hlinkClick r:id="rId7"/>
              </a:rPr>
              <a:t>milujirizeni.cz</a:t>
            </a:r>
            <a:r>
              <a:rPr lang="cs-CZ" sz="1200" dirty="0" smtClean="0">
                <a:hlinkClick r:id="rId7"/>
              </a:rPr>
              <a:t>/galerie/2013/12/2014-</a:t>
            </a:r>
            <a:r>
              <a:rPr lang="cs-CZ" sz="1200" dirty="0" err="1" smtClean="0">
                <a:hlinkClick r:id="rId7"/>
              </a:rPr>
              <a:t>Saab</a:t>
            </a:r>
            <a:r>
              <a:rPr lang="cs-CZ" sz="1200" dirty="0" smtClean="0">
                <a:hlinkClick r:id="rId7"/>
              </a:rPr>
              <a:t>-9-3-Aero-2.jpg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</a:t>
            </a:r>
            <a:r>
              <a:rPr lang="cs-CZ" sz="1200" dirty="0" err="1" smtClean="0">
                <a:hlinkClick r:id="rId8"/>
              </a:rPr>
              <a:t>russiasupplychain.com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wp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content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uploads</a:t>
            </a:r>
            <a:r>
              <a:rPr lang="cs-CZ" sz="1200" dirty="0" smtClean="0">
                <a:hlinkClick r:id="rId8"/>
              </a:rPr>
              <a:t>/2012/12/</a:t>
            </a:r>
            <a:r>
              <a:rPr lang="cs-CZ" sz="1200" dirty="0" err="1" smtClean="0">
                <a:hlinkClick r:id="rId8"/>
              </a:rPr>
              <a:t>Scania</a:t>
            </a:r>
            <a:r>
              <a:rPr lang="cs-CZ" sz="1200" dirty="0" smtClean="0">
                <a:hlinkClick r:id="rId8"/>
              </a:rPr>
              <a:t>-R580_</a:t>
            </a:r>
            <a:r>
              <a:rPr lang="cs-CZ" sz="1200" dirty="0" err="1" smtClean="0">
                <a:hlinkClick r:id="rId8"/>
              </a:rPr>
              <a:t>Topline</a:t>
            </a:r>
            <a:r>
              <a:rPr lang="cs-CZ" sz="1200" dirty="0" smtClean="0">
                <a:hlinkClick r:id="rId8"/>
              </a:rPr>
              <a:t>_mp281_pic_30245.jpg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</a:t>
            </a:r>
            <a:r>
              <a:rPr lang="cs-CZ" sz="1200" dirty="0" err="1" smtClean="0">
                <a:hlinkClick r:id="rId9"/>
              </a:rPr>
              <a:t>musicer.net</a:t>
            </a:r>
            <a:r>
              <a:rPr lang="cs-CZ" sz="1200" dirty="0" smtClean="0">
                <a:hlinkClick r:id="rId9"/>
              </a:rPr>
              <a:t>/karaoke/</a:t>
            </a:r>
            <a:r>
              <a:rPr lang="cs-CZ" sz="1200" dirty="0" err="1" smtClean="0">
                <a:hlinkClick r:id="rId9"/>
              </a:rPr>
              <a:t>Mamma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Mia</a:t>
            </a:r>
            <a:r>
              <a:rPr lang="cs-CZ" sz="1200" dirty="0" smtClean="0">
                <a:hlinkClick r:id="rId9"/>
              </a:rPr>
              <a:t>-623.jpg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240</Words>
  <Application>Microsoft Office PowerPoint</Application>
  <PresentationFormat>Předvádění na obrazovce (4:3)</PresentationFormat>
  <Paragraphs>81</Paragraphs>
  <Slides>12</Slides>
  <Notes>12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ŠVÉDSKO – základní údaje</vt:lpstr>
      <vt:lpstr>ŠVÉDSKO – města</vt:lpstr>
      <vt:lpstr>Snímek 5</vt:lpstr>
      <vt:lpstr>Snímek 6</vt:lpstr>
      <vt:lpstr>ŠVÉDSKO – přírodní poměry</vt:lpstr>
      <vt:lpstr>ŠVÉDSKO – hospodářství</vt:lpstr>
      <vt:lpstr>Snímek 9</vt:lpstr>
      <vt:lpstr>ZAJÍMAVOSTI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72</cp:revision>
  <dcterms:created xsi:type="dcterms:W3CDTF">2014-03-26T20:12:16Z</dcterms:created>
  <dcterms:modified xsi:type="dcterms:W3CDTF">2014-04-12T19:34:54Z</dcterms:modified>
</cp:coreProperties>
</file>