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0D67894-C6C3-4B25-BA3B-F36AF3E69024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687D5A-0CB3-4702-9F4D-0161E8E2AB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Advice</a:t>
            </a:r>
            <a:endParaRPr lang="cs-CZ" dirty="0" smtClean="0"/>
          </a:p>
          <a:p>
            <a:r>
              <a:rPr lang="cs-CZ" dirty="0" err="1" smtClean="0"/>
              <a:t>Obligation</a:t>
            </a:r>
            <a:endParaRPr lang="cs-CZ" dirty="0" smtClean="0"/>
          </a:p>
          <a:p>
            <a:r>
              <a:rPr lang="cs-CZ" dirty="0" err="1" smtClean="0"/>
              <a:t>Prohibition</a:t>
            </a:r>
            <a:endParaRPr lang="cs-CZ" dirty="0" smtClean="0"/>
          </a:p>
          <a:p>
            <a:r>
              <a:rPr lang="cs-CZ" dirty="0" err="1" smtClean="0"/>
              <a:t>Speculating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Modal</a:t>
            </a:r>
            <a:r>
              <a:rPr lang="cs-CZ" dirty="0" smtClean="0"/>
              <a:t> </a:t>
            </a:r>
            <a:r>
              <a:rPr lang="cs-CZ" dirty="0" err="1" smtClean="0"/>
              <a:t>verbs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YMLOVO_logo BR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714356"/>
            <a:ext cx="941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9325332"/>
              </p:ext>
            </p:extLst>
          </p:nvPr>
        </p:nvGraphicFramePr>
        <p:xfrm>
          <a:off x="357158" y="2000240"/>
          <a:ext cx="8474075" cy="2740024"/>
        </p:xfrm>
        <a:graphic>
          <a:graphicData uri="http://schemas.openxmlformats.org/drawingml/2006/table">
            <a:tbl>
              <a:tblPr bandRow="1">
                <a:tableStyleId>{125E5076-3810-47DD-B79F-674D7AD40C01}</a:tableStyleId>
              </a:tblPr>
              <a:tblGrid>
                <a:gridCol w="8474075"/>
              </a:tblGrid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</a:t>
                      </a:r>
                      <a:r>
                        <a:rPr lang="cs-CZ" sz="1800" baseline="0" dirty="0" smtClean="0"/>
                        <a:t> ŠKOLY: Gymnázium Lovosice, Sady p</a:t>
                      </a:r>
                      <a:r>
                        <a:rPr lang="en-US" sz="1800" baseline="0" dirty="0" err="1" smtClean="0"/>
                        <a:t>i</a:t>
                      </a:r>
                      <a:r>
                        <a:rPr lang="cs-CZ" sz="1800" baseline="0" dirty="0" err="1" smtClean="0"/>
                        <a:t>onýrů</a:t>
                      </a:r>
                      <a:r>
                        <a:rPr lang="cs-CZ" sz="1800" baseline="0" dirty="0" smtClean="0"/>
                        <a:t> 600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cs-CZ" sz="1800" baseline="0" dirty="0" smtClean="0"/>
                        <a:t>6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CZ.1.07</a:t>
                      </a:r>
                      <a:r>
                        <a:rPr lang="en-US" sz="1800" dirty="0" smtClean="0"/>
                        <a:t>/</a:t>
                      </a:r>
                      <a:r>
                        <a:rPr lang="cs-CZ" sz="1800" dirty="0" smtClean="0"/>
                        <a:t>1.5.00</a:t>
                      </a:r>
                      <a:r>
                        <a:rPr lang="en-US" sz="1800" dirty="0" smtClean="0"/>
                        <a:t>/</a:t>
                      </a:r>
                      <a:r>
                        <a:rPr lang="cs-CZ" sz="1800" dirty="0" smtClean="0"/>
                        <a:t>34.1073</a:t>
                      </a:r>
                      <a:endParaRPr lang="cs-CZ" sz="18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 MATERIÁLU: </a:t>
                      </a:r>
                      <a:r>
                        <a:rPr lang="cs-CZ" sz="1800" dirty="0" smtClean="0"/>
                        <a:t>VY_32_INOVACE_4B_11_Modal.verbs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 SADY: Gramatická cvičení z angličtiny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ROČNÍK: oktáva/4.A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VZNIKU: říjen 2013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  <a:tr h="3914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Mgr. Lucie Kučerová</a:t>
                      </a:r>
                      <a:endParaRPr lang="cs-CZ" sz="18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91437" marR="91437" marT="45722" marB="45722"/>
                </a:tc>
              </a:tr>
            </a:tbl>
          </a:graphicData>
        </a:graphic>
      </p:graphicFrame>
      <p:pic>
        <p:nvPicPr>
          <p:cNvPr id="6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5214950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cs-CZ" sz="2600" dirty="0" smtClean="0"/>
              <a:t>tento učební materiál je určen k prezentaci a procvičení pokročilých struktur anglických modálních sloves na interaktivní tabuli</a:t>
            </a:r>
          </a:p>
          <a:p>
            <a:pPr>
              <a:defRPr/>
            </a:pPr>
            <a:r>
              <a:rPr lang="cs-CZ" sz="2600" dirty="0" smtClean="0"/>
              <a:t>všechny snímky prezentace jsou opatřeny animacemi tak, aby poskytovali studentům dostatečný prostor k interakci a komunikaci v angličtině</a:t>
            </a:r>
          </a:p>
          <a:p>
            <a:pPr lvl="1">
              <a:defRPr/>
            </a:pPr>
            <a:r>
              <a:rPr lang="cs-CZ" dirty="0" smtClean="0"/>
              <a:t>nejprve se po kliknutí objeví příklady, až poté teoretický výklad problému, tudíž mohou studenti dedukovat a analyzovat daný problém nejprve sami a následně si vše ověřit teoretickým výkladem</a:t>
            </a:r>
          </a:p>
          <a:p>
            <a:pPr>
              <a:defRPr/>
            </a:pPr>
            <a:r>
              <a:rPr lang="cs-CZ" sz="2600" dirty="0" smtClean="0"/>
              <a:t>snímky číslo čtyři, pět a šest se zabývají používáním standardních struktur modálních sloves v angličtině pro vyjádření rady, povinnosti a nutnosti</a:t>
            </a:r>
          </a:p>
          <a:p>
            <a:pPr>
              <a:defRPr/>
            </a:pPr>
            <a:r>
              <a:rPr lang="cs-CZ" sz="2600" dirty="0" smtClean="0"/>
              <a:t>snímky číslo osm a devět slouží k výkladu pokročilejších struktur modálních sloves sloužících ke spekulaci v přítomném i minulém čase</a:t>
            </a:r>
          </a:p>
          <a:p>
            <a:pPr>
              <a:defRPr/>
            </a:pPr>
            <a:r>
              <a:rPr lang="cs-CZ" sz="2600" dirty="0" smtClean="0"/>
              <a:t>snímky číslo deset a jedenáct jsou určeny k procvičení dané gramatiky</a:t>
            </a:r>
          </a:p>
          <a:p>
            <a:pPr lvl="1">
              <a:defRPr/>
            </a:pPr>
            <a:r>
              <a:rPr lang="cs-CZ" sz="2100" dirty="0" smtClean="0"/>
              <a:t>první cvičení je řešeno formou doplňování patřičných tvarů modálních sloves do vět; správná odpověď se objeví po kliknutí na rámeček, jež následkem toho zmizí</a:t>
            </a:r>
          </a:p>
          <a:p>
            <a:pPr lvl="1">
              <a:defRPr/>
            </a:pPr>
            <a:r>
              <a:rPr lang="cs-CZ" sz="2100" dirty="0" smtClean="0"/>
              <a:t>druhé cvičení je zaměřeno na komunikaci ve skupinách; studenti mají za úkol vyřešit kriminální případy a při diskuzi použít co nejvíce modálních sloves pro spekulaci; správné řešení se objeví po kliknutí</a:t>
            </a:r>
          </a:p>
          <a:p>
            <a:pPr>
              <a:defRPr/>
            </a:pPr>
            <a:r>
              <a:rPr lang="cs-CZ" sz="2600" dirty="0" smtClean="0"/>
              <a:t>výukový materiál je vytvořen tak, aby podpořil samostatné myšlení a co nejvyšší interakci studentů v hodině angličtiny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844700"/>
          </a:xfrm>
        </p:spPr>
        <p:txBody>
          <a:bodyPr>
            <a:normAutofit/>
          </a:bodyPr>
          <a:lstStyle/>
          <a:p>
            <a:r>
              <a:rPr lang="cs-CZ" dirty="0" err="1" smtClean="0"/>
              <a:t>Advice</a:t>
            </a:r>
            <a:r>
              <a:rPr lang="cs-CZ" dirty="0" smtClean="0"/>
              <a:t>: </a:t>
            </a:r>
            <a:r>
              <a:rPr lang="cs-CZ" dirty="0" err="1" smtClean="0"/>
              <a:t>should</a:t>
            </a:r>
            <a:r>
              <a:rPr lang="cs-CZ" dirty="0" smtClean="0"/>
              <a:t>/</a:t>
            </a:r>
            <a:r>
              <a:rPr lang="cs-CZ" dirty="0" err="1" smtClean="0"/>
              <a:t>ought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i="1" dirty="0" smtClean="0"/>
              <a:t>should</a:t>
            </a:r>
            <a:r>
              <a:rPr lang="en-US" dirty="0" smtClean="0"/>
              <a:t> or </a:t>
            </a:r>
            <a:r>
              <a:rPr lang="en-US" b="1" i="1" dirty="0" smtClean="0"/>
              <a:t>ought to </a:t>
            </a:r>
            <a:r>
              <a:rPr lang="en-US" dirty="0" smtClean="0"/>
              <a:t>is used to give advice</a:t>
            </a:r>
          </a:p>
          <a:p>
            <a:pPr lvl="1"/>
            <a:r>
              <a:rPr lang="en-US" dirty="0" smtClean="0"/>
              <a:t>the negative forms are </a:t>
            </a:r>
            <a:r>
              <a:rPr lang="en-US" b="1" i="1" dirty="0" smtClean="0"/>
              <a:t>shouldn‘t</a:t>
            </a:r>
            <a:r>
              <a:rPr lang="en-US" dirty="0" smtClean="0"/>
              <a:t> and </a:t>
            </a:r>
            <a:r>
              <a:rPr lang="en-US" b="1" i="1" dirty="0" smtClean="0"/>
              <a:t>ought not to</a:t>
            </a:r>
          </a:p>
          <a:p>
            <a:pPr lvl="1"/>
            <a:r>
              <a:rPr lang="en-US" b="1" i="1" dirty="0" smtClean="0"/>
              <a:t>should </a:t>
            </a:r>
            <a:r>
              <a:rPr lang="en-US" dirty="0" smtClean="0"/>
              <a:t>is used more often</a:t>
            </a:r>
          </a:p>
          <a:p>
            <a:pPr lvl="1"/>
            <a:r>
              <a:rPr lang="en-US" b="1" i="1" dirty="0" smtClean="0"/>
              <a:t>ought to </a:t>
            </a:r>
            <a:r>
              <a:rPr lang="en-US" dirty="0" smtClean="0"/>
              <a:t>has a bit formal connotation</a:t>
            </a:r>
          </a:p>
          <a:p>
            <a:pPr lvl="1"/>
            <a:endParaRPr lang="en-US" dirty="0" smtClean="0"/>
          </a:p>
          <a:p>
            <a:pPr lvl="2"/>
            <a:r>
              <a:rPr lang="en-US" i="1" dirty="0" smtClean="0"/>
              <a:t>We should talk in English.</a:t>
            </a:r>
          </a:p>
          <a:p>
            <a:pPr lvl="2"/>
            <a:r>
              <a:rPr lang="en-US" i="1" dirty="0" smtClean="0"/>
              <a:t>You ought to do more </a:t>
            </a:r>
            <a:r>
              <a:rPr lang="en-US" i="1" dirty="0" err="1" smtClean="0"/>
              <a:t>excercise</a:t>
            </a:r>
            <a:r>
              <a:rPr lang="en-US" i="1" dirty="0" smtClean="0"/>
              <a:t>.</a:t>
            </a:r>
          </a:p>
          <a:p>
            <a:pPr lvl="2"/>
            <a:r>
              <a:rPr lang="en-US" i="1" dirty="0" smtClean="0"/>
              <a:t>We shouldn‘t speak too loudly.</a:t>
            </a:r>
            <a:endParaRPr lang="cs-CZ" i="1" dirty="0" smtClean="0"/>
          </a:p>
          <a:p>
            <a:pPr lvl="1"/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often</a:t>
            </a:r>
            <a:r>
              <a:rPr lang="cs-CZ" dirty="0" smtClean="0"/>
              <a:t> use </a:t>
            </a:r>
            <a:r>
              <a:rPr lang="cs-CZ" b="1" i="1" dirty="0" smtClean="0"/>
              <a:t>I </a:t>
            </a:r>
            <a:r>
              <a:rPr lang="cs-CZ" b="1" i="1" dirty="0" err="1" smtClean="0"/>
              <a:t>think</a:t>
            </a:r>
            <a:r>
              <a:rPr lang="cs-CZ" b="1" i="1" dirty="0" smtClean="0"/>
              <a:t> + </a:t>
            </a:r>
            <a:r>
              <a:rPr lang="cs-CZ" b="1" i="1" dirty="0" err="1" smtClean="0"/>
              <a:t>should</a:t>
            </a:r>
            <a:r>
              <a:rPr lang="cs-CZ" b="1" i="1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b="1" i="1" dirty="0" smtClean="0"/>
              <a:t>I don‘t </a:t>
            </a:r>
            <a:r>
              <a:rPr lang="cs-CZ" b="1" i="1" dirty="0" err="1" smtClean="0"/>
              <a:t>think</a:t>
            </a:r>
            <a:r>
              <a:rPr lang="cs-CZ" b="1" i="1" dirty="0" smtClean="0"/>
              <a:t> + </a:t>
            </a:r>
            <a:r>
              <a:rPr lang="cs-CZ" b="1" i="1" dirty="0" err="1" smtClean="0"/>
              <a:t>should</a:t>
            </a:r>
            <a:endParaRPr lang="cs-CZ" b="1" i="1" dirty="0" smtClean="0"/>
          </a:p>
          <a:p>
            <a:pPr lvl="1"/>
            <a:r>
              <a:rPr lang="cs-CZ" b="1" i="1" dirty="0" smtClean="0"/>
              <a:t>I </a:t>
            </a:r>
            <a:r>
              <a:rPr lang="cs-CZ" b="1" i="1" dirty="0" err="1" smtClean="0"/>
              <a:t>think</a:t>
            </a:r>
            <a:r>
              <a:rPr lang="cs-CZ" b="1" i="1" dirty="0" smtClean="0"/>
              <a:t> + </a:t>
            </a:r>
            <a:r>
              <a:rPr lang="cs-CZ" b="1" i="1" dirty="0" err="1" smtClean="0"/>
              <a:t>shouldn</a:t>
            </a:r>
            <a:r>
              <a:rPr lang="cs-CZ" b="1" i="1" dirty="0" smtClean="0"/>
              <a:t>‘t </a:t>
            </a:r>
            <a:r>
              <a:rPr lang="cs-CZ" dirty="0" err="1" smtClean="0"/>
              <a:t>is</a:t>
            </a:r>
            <a:r>
              <a:rPr lang="cs-CZ" dirty="0" smtClean="0"/>
              <a:t> not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endParaRPr lang="cs-CZ" dirty="0" smtClean="0"/>
          </a:p>
          <a:p>
            <a:pPr lvl="1"/>
            <a:endParaRPr lang="cs-CZ" dirty="0" smtClean="0"/>
          </a:p>
          <a:p>
            <a:pPr lvl="2"/>
            <a:r>
              <a:rPr lang="cs-CZ" i="1" dirty="0" smtClean="0"/>
              <a:t>I </a:t>
            </a:r>
            <a:r>
              <a:rPr lang="cs-CZ" i="1" dirty="0" err="1" smtClean="0"/>
              <a:t>think</a:t>
            </a:r>
            <a:r>
              <a:rPr lang="cs-CZ" i="1" dirty="0" smtClean="0"/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should</a:t>
            </a:r>
            <a:r>
              <a:rPr lang="cs-CZ" i="1" dirty="0" smtClean="0"/>
              <a:t> </a:t>
            </a:r>
            <a:r>
              <a:rPr lang="cs-CZ" i="1" dirty="0" err="1" smtClean="0"/>
              <a:t>learn</a:t>
            </a:r>
            <a:r>
              <a:rPr lang="cs-CZ" i="1" dirty="0" smtClean="0"/>
              <a:t> more.</a:t>
            </a:r>
          </a:p>
          <a:p>
            <a:pPr lvl="2"/>
            <a:r>
              <a:rPr lang="cs-CZ" i="1" dirty="0" smtClean="0"/>
              <a:t>I don‘t </a:t>
            </a:r>
            <a:r>
              <a:rPr lang="cs-CZ" i="1" dirty="0" err="1" smtClean="0"/>
              <a:t>think</a:t>
            </a:r>
            <a:r>
              <a:rPr lang="cs-CZ" i="1" dirty="0" smtClean="0"/>
              <a:t> </a:t>
            </a:r>
            <a:r>
              <a:rPr lang="cs-CZ" i="1" dirty="0" err="1" smtClean="0"/>
              <a:t>we</a:t>
            </a:r>
            <a:r>
              <a:rPr lang="cs-CZ" i="1" dirty="0" smtClean="0"/>
              <a:t> </a:t>
            </a:r>
            <a:r>
              <a:rPr lang="cs-CZ" i="1" dirty="0" err="1" smtClean="0"/>
              <a:t>should</a:t>
            </a:r>
            <a:r>
              <a:rPr lang="cs-CZ" i="1" dirty="0" smtClean="0"/>
              <a:t> go to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cinema</a:t>
            </a:r>
            <a:r>
              <a:rPr lang="cs-CZ" i="1" dirty="0" smtClean="0"/>
              <a:t> </a:t>
            </a:r>
            <a:r>
              <a:rPr lang="cs-CZ" i="1" dirty="0" err="1" smtClean="0"/>
              <a:t>today</a:t>
            </a:r>
            <a:r>
              <a:rPr lang="cs-CZ" i="1" dirty="0" smtClean="0"/>
              <a:t>.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Advice</a:t>
            </a:r>
            <a:r>
              <a:rPr lang="cs-CZ" dirty="0" smtClean="0"/>
              <a:t>: </a:t>
            </a:r>
            <a:r>
              <a:rPr lang="cs-CZ" dirty="0" err="1" smtClean="0"/>
              <a:t>must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to give strong </a:t>
            </a:r>
            <a:r>
              <a:rPr lang="en-US" u="sng" dirty="0" smtClean="0"/>
              <a:t>advice to ourselves </a:t>
            </a:r>
            <a:r>
              <a:rPr lang="en-US" dirty="0" smtClean="0"/>
              <a:t>supported </a:t>
            </a:r>
            <a:r>
              <a:rPr lang="cs-CZ" dirty="0" smtClean="0"/>
              <a:t>by</a:t>
            </a:r>
            <a:r>
              <a:rPr lang="en-US" dirty="0" smtClean="0"/>
              <a:t> some emotions, not rules or obligations</a:t>
            </a:r>
          </a:p>
          <a:p>
            <a:endParaRPr lang="en-US" dirty="0" smtClean="0"/>
          </a:p>
          <a:p>
            <a:pPr lvl="1"/>
            <a:r>
              <a:rPr lang="en-US" i="1" dirty="0" smtClean="0"/>
              <a:t>I really must start studying harder.</a:t>
            </a:r>
          </a:p>
          <a:p>
            <a:pPr lvl="1"/>
            <a:r>
              <a:rPr lang="en-US" i="1" dirty="0" smtClean="0"/>
              <a:t>It‘s getting dark. I must go home.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to make strong </a:t>
            </a:r>
            <a:r>
              <a:rPr lang="en-US" u="sng" dirty="0" smtClean="0"/>
              <a:t>recommendations</a:t>
            </a:r>
            <a:r>
              <a:rPr lang="en-US" dirty="0" smtClean="0"/>
              <a:t> to others, based on the speaker‘s own opinion</a:t>
            </a:r>
          </a:p>
          <a:p>
            <a:endParaRPr lang="en-US" dirty="0" smtClean="0"/>
          </a:p>
          <a:p>
            <a:pPr lvl="1"/>
            <a:r>
              <a:rPr lang="en-US" i="1" dirty="0" smtClean="0"/>
              <a:t>You must try the </a:t>
            </a:r>
            <a:r>
              <a:rPr lang="en-US" i="1" dirty="0" err="1" smtClean="0"/>
              <a:t>appe</a:t>
            </a:r>
            <a:r>
              <a:rPr lang="en-US" i="1" dirty="0" smtClean="0"/>
              <a:t> pie. It‘s delicious!</a:t>
            </a:r>
          </a:p>
          <a:p>
            <a:pPr lvl="1"/>
            <a:r>
              <a:rPr lang="en-US" i="1" dirty="0" smtClean="0"/>
              <a:t>You must tidy your room. It‘s incredibly messy!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 both cases must has similar meaning to should, however expresses stronger emotion as well</a:t>
            </a:r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Obligation</a:t>
            </a:r>
            <a:r>
              <a:rPr lang="cs-CZ" dirty="0" smtClean="0"/>
              <a:t>: </a:t>
            </a:r>
            <a:r>
              <a:rPr lang="cs-CZ" dirty="0" err="1" smtClean="0"/>
              <a:t>have</a:t>
            </a:r>
            <a:r>
              <a:rPr lang="cs-CZ" dirty="0" smtClean="0"/>
              <a:t> to/</a:t>
            </a:r>
            <a:r>
              <a:rPr lang="cs-CZ" dirty="0" err="1" smtClean="0"/>
              <a:t>mustn</a:t>
            </a:r>
            <a:r>
              <a:rPr lang="cs-CZ" dirty="0" smtClean="0"/>
              <a:t>‘t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to talk about duties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I have to wash up every day. (My mum said so.)</a:t>
            </a:r>
          </a:p>
          <a:p>
            <a:pPr lvl="1"/>
            <a:r>
              <a:rPr lang="en-US" dirty="0" smtClean="0"/>
              <a:t>We have to study two languages. (It‘s compulsory.)</a:t>
            </a:r>
          </a:p>
          <a:p>
            <a:pPr lvl="1"/>
            <a:endParaRPr lang="en-US" dirty="0" smtClean="0"/>
          </a:p>
          <a:p>
            <a:r>
              <a:rPr lang="en-US" b="1" i="1" dirty="0" smtClean="0"/>
              <a:t>don‘t have to/doesn‘t have </a:t>
            </a:r>
            <a:r>
              <a:rPr lang="en-US" dirty="0" smtClean="0"/>
              <a:t>to and </a:t>
            </a:r>
            <a:r>
              <a:rPr lang="en-US" b="1" i="1" dirty="0" smtClean="0"/>
              <a:t>needn‘t</a:t>
            </a:r>
            <a:r>
              <a:rPr lang="en-US" dirty="0" smtClean="0"/>
              <a:t> expresses the lack of obligation, not prohibition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You don‘t have to write the test today. We will write it tomorrow</a:t>
            </a:r>
          </a:p>
          <a:p>
            <a:pPr lvl="1"/>
            <a:r>
              <a:rPr lang="en-US" dirty="0" smtClean="0"/>
              <a:t>Mark doesn‘t have to tidy his room, his mum does it.</a:t>
            </a:r>
          </a:p>
          <a:p>
            <a:pPr lvl="1"/>
            <a:r>
              <a:rPr lang="en-US" dirty="0" smtClean="0"/>
              <a:t>We needn‘t go to school tomorrow. It‘s holiday!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mustn‘t</a:t>
            </a:r>
            <a:r>
              <a:rPr lang="en-US" dirty="0" smtClean="0"/>
              <a:t> is used for prohibition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In a gallery, you usually mustn‘t touch the displays.</a:t>
            </a:r>
          </a:p>
          <a:p>
            <a:pPr lvl="1"/>
            <a:r>
              <a:rPr lang="en-US" dirty="0" smtClean="0"/>
              <a:t>We mustn‘t come late to school.</a:t>
            </a:r>
          </a:p>
          <a:p>
            <a:pPr lvl="1"/>
            <a:endParaRPr lang="cs-CZ" dirty="0" smtClean="0"/>
          </a:p>
          <a:p>
            <a:endParaRPr lang="cs-CZ" dirty="0" smtClean="0"/>
          </a:p>
        </p:txBody>
      </p:sp>
      <p:pic>
        <p:nvPicPr>
          <p:cNvPr id="4098" name="Picture 2" descr="C:\Users\kuceroval\AppData\Local\Microsoft\Windows\Temporary Internet Files\Content.IE5\KOGCQS0N\MC90021744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4786322"/>
            <a:ext cx="1050907" cy="1311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Necessity</a:t>
            </a:r>
            <a:r>
              <a:rPr lang="cs-CZ" dirty="0" smtClean="0"/>
              <a:t>: </a:t>
            </a:r>
            <a:r>
              <a:rPr lang="cs-CZ" dirty="0" err="1" smtClean="0"/>
              <a:t>need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to express </a:t>
            </a:r>
            <a:r>
              <a:rPr lang="en-US" dirty="0" err="1" smtClean="0"/>
              <a:t>necess</a:t>
            </a:r>
            <a:r>
              <a:rPr lang="cs-CZ" dirty="0" smtClean="0"/>
              <a:t>ary </a:t>
            </a:r>
            <a:r>
              <a:rPr lang="cs-CZ" dirty="0" err="1" smtClean="0"/>
              <a:t>behaviour</a:t>
            </a:r>
            <a:r>
              <a:rPr lang="cs-CZ" dirty="0" smtClean="0"/>
              <a:t> to </a:t>
            </a:r>
            <a:r>
              <a:rPr lang="cs-CZ" dirty="0" err="1" smtClean="0"/>
              <a:t>obtain</a:t>
            </a:r>
            <a:r>
              <a:rPr lang="cs-CZ" dirty="0" smtClean="0"/>
              <a:t> a </a:t>
            </a:r>
            <a:r>
              <a:rPr lang="cs-CZ" dirty="0" err="1" smtClean="0"/>
              <a:t>certain</a:t>
            </a:r>
            <a:r>
              <a:rPr lang="cs-CZ" dirty="0" smtClean="0"/>
              <a:t> </a:t>
            </a:r>
            <a:r>
              <a:rPr lang="cs-CZ" dirty="0" err="1" smtClean="0"/>
              <a:t>goal</a:t>
            </a:r>
            <a:endParaRPr lang="cs-CZ" dirty="0" smtClean="0"/>
          </a:p>
          <a:p>
            <a:endParaRPr lang="cs-CZ" dirty="0"/>
          </a:p>
          <a:p>
            <a:pPr lvl="1"/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to </a:t>
            </a:r>
            <a:r>
              <a:rPr lang="cs-CZ" dirty="0" err="1" smtClean="0"/>
              <a:t>dial</a:t>
            </a:r>
            <a:r>
              <a:rPr lang="cs-CZ" dirty="0" smtClean="0"/>
              <a:t> </a:t>
            </a:r>
            <a:r>
              <a:rPr lang="cs-CZ" dirty="0" err="1" smtClean="0"/>
              <a:t>zero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calling</a:t>
            </a:r>
            <a:r>
              <a:rPr lang="cs-CZ" dirty="0" smtClean="0"/>
              <a:t> </a:t>
            </a:r>
            <a:r>
              <a:rPr lang="cs-CZ" dirty="0" err="1" smtClean="0"/>
              <a:t>outside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pPr lvl="1"/>
            <a:endParaRPr lang="cs-CZ" dirty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lack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necessity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expressed</a:t>
            </a:r>
            <a:r>
              <a:rPr lang="cs-CZ" dirty="0" smtClean="0"/>
              <a:t> by </a:t>
            </a:r>
            <a:r>
              <a:rPr lang="cs-CZ" dirty="0" err="1" smtClean="0"/>
              <a:t>needn‘t</a:t>
            </a:r>
            <a:r>
              <a:rPr lang="cs-CZ" dirty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don‘t</a:t>
            </a:r>
            <a:r>
              <a:rPr lang="cs-CZ" dirty="0" smtClean="0"/>
              <a:t>/</a:t>
            </a:r>
            <a:r>
              <a:rPr lang="cs-CZ" dirty="0" err="1" smtClean="0"/>
              <a:t>doesn‘t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to</a:t>
            </a:r>
          </a:p>
          <a:p>
            <a:endParaRPr lang="cs-CZ" dirty="0"/>
          </a:p>
          <a:p>
            <a:pPr lvl="1"/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needn‘t</a:t>
            </a:r>
            <a:r>
              <a:rPr lang="cs-CZ" dirty="0" smtClean="0"/>
              <a:t> </a:t>
            </a:r>
            <a:r>
              <a:rPr lang="cs-CZ" dirty="0" err="1" smtClean="0"/>
              <a:t>bring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food./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don‘t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to </a:t>
            </a:r>
            <a:r>
              <a:rPr lang="cs-CZ" dirty="0" err="1" smtClean="0"/>
              <a:t>bring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food.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lots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party.</a:t>
            </a:r>
          </a:p>
          <a:p>
            <a:pPr lvl="2"/>
            <a:endParaRPr lang="cs-CZ" dirty="0"/>
          </a:p>
          <a:p>
            <a:pPr lvl="2"/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tend</a:t>
            </a:r>
            <a:r>
              <a:rPr lang="cs-CZ" dirty="0" smtClean="0"/>
              <a:t> to use don‘t </a:t>
            </a:r>
            <a:r>
              <a:rPr lang="cs-CZ" dirty="0" err="1" smtClean="0"/>
              <a:t>need</a:t>
            </a:r>
            <a:r>
              <a:rPr lang="cs-CZ" dirty="0" smtClean="0"/>
              <a:t> to </a:t>
            </a:r>
            <a:r>
              <a:rPr lang="cs-CZ" dirty="0" err="1" smtClean="0"/>
              <a:t>rather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needn</a:t>
            </a:r>
            <a:r>
              <a:rPr lang="cs-CZ" dirty="0" smtClean="0"/>
              <a:t>‘t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talking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a </a:t>
            </a:r>
            <a:r>
              <a:rPr lang="cs-CZ" dirty="0" err="1" smtClean="0"/>
              <a:t>general</a:t>
            </a:r>
            <a:r>
              <a:rPr lang="cs-CZ" dirty="0" smtClean="0"/>
              <a:t> </a:t>
            </a:r>
            <a:r>
              <a:rPr lang="cs-CZ" dirty="0" err="1" smtClean="0"/>
              <a:t>fact</a:t>
            </a:r>
            <a:endParaRPr lang="cs-CZ" dirty="0" smtClean="0"/>
          </a:p>
          <a:p>
            <a:pPr lvl="2"/>
            <a:endParaRPr lang="cs-CZ" dirty="0" smtClean="0"/>
          </a:p>
          <a:p>
            <a:pPr lvl="3"/>
            <a:r>
              <a:rPr lang="cs-CZ" dirty="0" err="1" smtClean="0"/>
              <a:t>You</a:t>
            </a:r>
            <a:r>
              <a:rPr lang="cs-CZ" dirty="0" smtClean="0"/>
              <a:t> don‘t </a:t>
            </a:r>
            <a:r>
              <a:rPr lang="cs-CZ" dirty="0" err="1" smtClean="0"/>
              <a:t>need</a:t>
            </a:r>
            <a:r>
              <a:rPr lang="cs-CZ" dirty="0" smtClean="0"/>
              <a:t> to </a:t>
            </a:r>
            <a:r>
              <a:rPr lang="cs-CZ" dirty="0" err="1" smtClean="0"/>
              <a:t>pay</a:t>
            </a:r>
            <a:r>
              <a:rPr lang="cs-CZ" dirty="0" smtClean="0"/>
              <a:t> </a:t>
            </a:r>
            <a:r>
              <a:rPr lang="cs-CZ" dirty="0" err="1" smtClean="0"/>
              <a:t>full</a:t>
            </a:r>
            <a:r>
              <a:rPr lang="cs-CZ" dirty="0" smtClean="0"/>
              <a:t> </a:t>
            </a:r>
            <a:r>
              <a:rPr lang="cs-CZ" dirty="0" err="1" smtClean="0"/>
              <a:t>taxes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a student.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Speculating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Modal verbs are often used to express speculation or deduction</a:t>
            </a:r>
          </a:p>
          <a:p>
            <a:pPr lvl="1"/>
            <a:r>
              <a:rPr lang="en-US" dirty="0" smtClean="0"/>
              <a:t>MUST</a:t>
            </a:r>
          </a:p>
          <a:p>
            <a:pPr lvl="2"/>
            <a:r>
              <a:rPr lang="en-US" dirty="0" smtClean="0"/>
              <a:t>the speaker is sure the thing </a:t>
            </a:r>
            <a:r>
              <a:rPr lang="en-US" u="sng" dirty="0" smtClean="0"/>
              <a:t>is possible</a:t>
            </a:r>
          </a:p>
          <a:p>
            <a:pPr lvl="3"/>
            <a:r>
              <a:rPr lang="en-US" dirty="0" smtClean="0"/>
              <a:t>I haven‘t seen Mary yet. She </a:t>
            </a:r>
            <a:r>
              <a:rPr lang="en-US" b="1" i="1" dirty="0" smtClean="0"/>
              <a:t>must</a:t>
            </a:r>
            <a:r>
              <a:rPr lang="en-US" dirty="0" smtClean="0"/>
              <a:t> be ill then.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CAN‘ T</a:t>
            </a:r>
          </a:p>
          <a:p>
            <a:pPr lvl="2"/>
            <a:r>
              <a:rPr lang="en-US" dirty="0" smtClean="0"/>
              <a:t>the speaker is sure the thing </a:t>
            </a:r>
            <a:r>
              <a:rPr lang="en-US" u="sng" dirty="0" smtClean="0"/>
              <a:t>is impossible</a:t>
            </a:r>
          </a:p>
          <a:p>
            <a:pPr lvl="3"/>
            <a:r>
              <a:rPr lang="en-US" dirty="0" smtClean="0"/>
              <a:t>She </a:t>
            </a:r>
            <a:r>
              <a:rPr lang="en-US" b="1" i="1" dirty="0" smtClean="0"/>
              <a:t>can‘t</a:t>
            </a:r>
            <a:r>
              <a:rPr lang="en-US" dirty="0" smtClean="0"/>
              <a:t> be at home. She went to Paris yesterday.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MAY/MIGHT/COULD</a:t>
            </a:r>
          </a:p>
          <a:p>
            <a:pPr lvl="2"/>
            <a:r>
              <a:rPr lang="en-US" dirty="0" smtClean="0"/>
              <a:t>the speaker </a:t>
            </a:r>
            <a:r>
              <a:rPr lang="en-US" u="sng" dirty="0" smtClean="0"/>
              <a:t>speculates </a:t>
            </a:r>
            <a:r>
              <a:rPr lang="en-US" dirty="0" smtClean="0"/>
              <a:t>if the thing is possible or not and could refer to future as well</a:t>
            </a:r>
          </a:p>
          <a:p>
            <a:pPr lvl="3"/>
            <a:r>
              <a:rPr lang="en-US" dirty="0" smtClean="0"/>
              <a:t>Benjamin </a:t>
            </a:r>
            <a:r>
              <a:rPr lang="en-US" b="1" i="1" dirty="0" smtClean="0"/>
              <a:t>might/may/could</a:t>
            </a:r>
            <a:r>
              <a:rPr lang="en-US" dirty="0" smtClean="0"/>
              <a:t> come, but I am not sure.</a:t>
            </a:r>
          </a:p>
          <a:p>
            <a:pPr lvl="2"/>
            <a:r>
              <a:rPr lang="en-US" dirty="0" smtClean="0"/>
              <a:t>in negative only may not or might not can be used</a:t>
            </a:r>
          </a:p>
          <a:p>
            <a:pPr lvl="3"/>
            <a:r>
              <a:rPr lang="en-US" dirty="0" smtClean="0"/>
              <a:t>He has overslept, so he </a:t>
            </a:r>
            <a:r>
              <a:rPr lang="en-US" b="1" i="1" dirty="0" smtClean="0"/>
              <a:t>may/might not </a:t>
            </a:r>
            <a:r>
              <a:rPr lang="en-US" dirty="0" smtClean="0"/>
              <a:t>catch the bus.</a:t>
            </a:r>
            <a:endParaRPr lang="en-US" dirty="0"/>
          </a:p>
        </p:txBody>
      </p:sp>
      <p:pic>
        <p:nvPicPr>
          <p:cNvPr id="3074" name="Picture 2" descr="C:\Users\kuceroval\AppData\Local\Microsoft\Windows\Temporary Internet Files\Content.IE5\KOGCQS0N\MC90035900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70675" y="2211388"/>
            <a:ext cx="1814513" cy="1262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Speculating</a:t>
            </a:r>
            <a:r>
              <a:rPr lang="cs-CZ" dirty="0" smtClean="0"/>
              <a:t> in past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err="1" smtClean="0"/>
              <a:t>we</a:t>
            </a:r>
            <a:r>
              <a:rPr lang="cs-CZ" dirty="0" smtClean="0"/>
              <a:t> use </a:t>
            </a:r>
            <a:r>
              <a:rPr lang="cs-CZ" b="1" i="1" dirty="0" err="1" smtClean="0"/>
              <a:t>have</a:t>
            </a:r>
            <a:r>
              <a:rPr lang="cs-CZ" b="1" i="1" dirty="0" smtClean="0"/>
              <a:t> + past </a:t>
            </a:r>
            <a:r>
              <a:rPr lang="cs-CZ" b="1" i="1" dirty="0" err="1" smtClean="0"/>
              <a:t>participle</a:t>
            </a:r>
            <a:endParaRPr lang="cs-CZ" b="1" i="1" dirty="0" smtClean="0"/>
          </a:p>
          <a:p>
            <a:endParaRPr lang="cs-CZ" b="1" i="1" dirty="0" smtClean="0"/>
          </a:p>
          <a:p>
            <a:pPr lvl="1"/>
            <a:r>
              <a:rPr lang="cs-CZ" sz="2900" dirty="0" err="1" smtClean="0"/>
              <a:t>Somebody</a:t>
            </a:r>
            <a:r>
              <a:rPr lang="cs-CZ" sz="2900" dirty="0" smtClean="0"/>
              <a:t> </a:t>
            </a:r>
            <a:r>
              <a:rPr lang="cs-CZ" sz="2900" dirty="0" err="1" smtClean="0"/>
              <a:t>was</a:t>
            </a:r>
            <a:r>
              <a:rPr lang="cs-CZ" sz="2900" dirty="0" smtClean="0"/>
              <a:t> </a:t>
            </a:r>
            <a:r>
              <a:rPr lang="cs-CZ" sz="2900" dirty="0" err="1" smtClean="0"/>
              <a:t>at</a:t>
            </a:r>
            <a:r>
              <a:rPr lang="cs-CZ" sz="2900" dirty="0" smtClean="0"/>
              <a:t> </a:t>
            </a:r>
            <a:r>
              <a:rPr lang="cs-CZ" sz="2900" dirty="0" err="1" smtClean="0"/>
              <a:t>the</a:t>
            </a:r>
            <a:r>
              <a:rPr lang="cs-CZ" sz="2900" dirty="0" smtClean="0"/>
              <a:t> </a:t>
            </a:r>
            <a:r>
              <a:rPr lang="cs-CZ" sz="2900" dirty="0" err="1" smtClean="0"/>
              <a:t>door</a:t>
            </a:r>
            <a:r>
              <a:rPr lang="cs-CZ" sz="2900" dirty="0" smtClean="0"/>
              <a:t>. </a:t>
            </a:r>
            <a:r>
              <a:rPr lang="cs-CZ" sz="2900" dirty="0" err="1" smtClean="0"/>
              <a:t>It</a:t>
            </a:r>
            <a:r>
              <a:rPr lang="cs-CZ" sz="2900" dirty="0" smtClean="0"/>
              <a:t> </a:t>
            </a:r>
            <a:r>
              <a:rPr lang="cs-CZ" sz="2900" dirty="0" err="1" smtClean="0"/>
              <a:t>must</a:t>
            </a:r>
            <a:r>
              <a:rPr lang="cs-CZ" sz="2900" dirty="0" smtClean="0"/>
              <a:t> </a:t>
            </a:r>
            <a:r>
              <a:rPr lang="cs-CZ" sz="2900" dirty="0" err="1" smtClean="0"/>
              <a:t>have</a:t>
            </a:r>
            <a:r>
              <a:rPr lang="cs-CZ" sz="2900" dirty="0" smtClean="0"/>
              <a:t> </a:t>
            </a:r>
            <a:r>
              <a:rPr lang="cs-CZ" sz="2900" dirty="0" err="1" smtClean="0"/>
              <a:t>been</a:t>
            </a:r>
            <a:r>
              <a:rPr lang="cs-CZ" sz="2900" dirty="0" smtClean="0"/>
              <a:t> </a:t>
            </a:r>
            <a:r>
              <a:rPr lang="cs-CZ" sz="2900" dirty="0" err="1" smtClean="0"/>
              <a:t>James</a:t>
            </a:r>
            <a:r>
              <a:rPr lang="cs-CZ" sz="2900" dirty="0" smtClean="0"/>
              <a:t>.</a:t>
            </a:r>
          </a:p>
          <a:p>
            <a:pPr lvl="1"/>
            <a:r>
              <a:rPr lang="cs-CZ" sz="2900" dirty="0" smtClean="0"/>
              <a:t>Henry </a:t>
            </a:r>
            <a:r>
              <a:rPr lang="cs-CZ" sz="2900" dirty="0" err="1" smtClean="0"/>
              <a:t>can</a:t>
            </a:r>
            <a:r>
              <a:rPr lang="cs-CZ" sz="2900" dirty="0" smtClean="0"/>
              <a:t>‘t </a:t>
            </a:r>
            <a:r>
              <a:rPr lang="cs-CZ" sz="2900" dirty="0" err="1" smtClean="0"/>
              <a:t>have</a:t>
            </a:r>
            <a:r>
              <a:rPr lang="cs-CZ" sz="2900" dirty="0" smtClean="0"/>
              <a:t> </a:t>
            </a:r>
            <a:r>
              <a:rPr lang="cs-CZ" sz="2900" dirty="0" err="1" smtClean="0"/>
              <a:t>told</a:t>
            </a:r>
            <a:r>
              <a:rPr lang="cs-CZ" sz="2900" dirty="0" smtClean="0"/>
              <a:t> </a:t>
            </a:r>
            <a:r>
              <a:rPr lang="cs-CZ" sz="2900" dirty="0" err="1" smtClean="0"/>
              <a:t>you</a:t>
            </a:r>
            <a:r>
              <a:rPr lang="cs-CZ" sz="2900" dirty="0" smtClean="0"/>
              <a:t> to </a:t>
            </a:r>
            <a:r>
              <a:rPr lang="cs-CZ" sz="2900" dirty="0" err="1" smtClean="0"/>
              <a:t>come</a:t>
            </a:r>
            <a:r>
              <a:rPr lang="cs-CZ" sz="2900" dirty="0" smtClean="0"/>
              <a:t>. </a:t>
            </a:r>
            <a:r>
              <a:rPr lang="cs-CZ" sz="2900" dirty="0" err="1" smtClean="0"/>
              <a:t>She</a:t>
            </a:r>
            <a:r>
              <a:rPr lang="cs-CZ" sz="2900" dirty="0" smtClean="0"/>
              <a:t> </a:t>
            </a:r>
            <a:r>
              <a:rPr lang="cs-CZ" sz="2900" dirty="0" err="1" smtClean="0"/>
              <a:t>didn</a:t>
            </a:r>
            <a:r>
              <a:rPr lang="cs-CZ" sz="2900" dirty="0" smtClean="0"/>
              <a:t>‘t </a:t>
            </a:r>
            <a:r>
              <a:rPr lang="cs-CZ" sz="2900" dirty="0" err="1" smtClean="0"/>
              <a:t>know</a:t>
            </a:r>
            <a:r>
              <a:rPr lang="cs-CZ" sz="2900" dirty="0" smtClean="0"/>
              <a:t> </a:t>
            </a:r>
            <a:r>
              <a:rPr lang="cs-CZ" sz="2900" dirty="0" err="1" smtClean="0"/>
              <a:t>it</a:t>
            </a:r>
            <a:r>
              <a:rPr lang="cs-CZ" sz="2900" dirty="0" smtClean="0"/>
              <a:t>.</a:t>
            </a:r>
          </a:p>
          <a:p>
            <a:pPr lvl="1"/>
            <a:endParaRPr lang="cs-CZ" dirty="0" smtClean="0"/>
          </a:p>
          <a:p>
            <a:r>
              <a:rPr lang="cs-CZ" b="1" i="1" dirty="0" err="1" smtClean="0"/>
              <a:t>have</a:t>
            </a:r>
            <a:r>
              <a:rPr lang="cs-CZ" b="1" i="1" dirty="0" smtClean="0"/>
              <a:t> + past </a:t>
            </a:r>
            <a:r>
              <a:rPr lang="cs-CZ" b="1" i="1" dirty="0" err="1" smtClean="0"/>
              <a:t>participle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also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past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should</a:t>
            </a:r>
            <a:r>
              <a:rPr lang="cs-CZ" dirty="0" smtClean="0"/>
              <a:t>/</a:t>
            </a:r>
            <a:r>
              <a:rPr lang="cs-CZ" dirty="0" err="1" smtClean="0"/>
              <a:t>ought</a:t>
            </a:r>
            <a:r>
              <a:rPr lang="cs-CZ" dirty="0" smtClean="0"/>
              <a:t> to</a:t>
            </a:r>
          </a:p>
          <a:p>
            <a:endParaRPr lang="cs-CZ" dirty="0" smtClean="0"/>
          </a:p>
          <a:p>
            <a:pPr lvl="1"/>
            <a:r>
              <a:rPr lang="cs-CZ" sz="2900" dirty="0" err="1" smtClean="0"/>
              <a:t>You</a:t>
            </a:r>
            <a:r>
              <a:rPr lang="cs-CZ" sz="2900" dirty="0" smtClean="0"/>
              <a:t> </a:t>
            </a:r>
            <a:r>
              <a:rPr lang="cs-CZ" sz="2900" dirty="0" err="1" smtClean="0"/>
              <a:t>should</a:t>
            </a:r>
            <a:r>
              <a:rPr lang="cs-CZ" sz="2900" dirty="0" smtClean="0"/>
              <a:t> </a:t>
            </a:r>
            <a:r>
              <a:rPr lang="cs-CZ" sz="2900" dirty="0" err="1" smtClean="0"/>
              <a:t>have</a:t>
            </a:r>
            <a:r>
              <a:rPr lang="cs-CZ" sz="2900" dirty="0" smtClean="0"/>
              <a:t> </a:t>
            </a:r>
            <a:r>
              <a:rPr lang="cs-CZ" sz="2900" dirty="0" err="1" smtClean="0"/>
              <a:t>told</a:t>
            </a:r>
            <a:r>
              <a:rPr lang="cs-CZ" sz="2900" dirty="0" smtClean="0"/>
              <a:t> </a:t>
            </a:r>
            <a:r>
              <a:rPr lang="cs-CZ" sz="2900" dirty="0" err="1" smtClean="0"/>
              <a:t>me</a:t>
            </a:r>
            <a:r>
              <a:rPr lang="cs-CZ" sz="2900" dirty="0" smtClean="0"/>
              <a:t> </a:t>
            </a:r>
            <a:r>
              <a:rPr lang="cs-CZ" sz="2900" dirty="0" err="1" smtClean="0"/>
              <a:t>before</a:t>
            </a:r>
            <a:r>
              <a:rPr lang="cs-CZ" sz="2900" dirty="0" smtClean="0"/>
              <a:t>. I </a:t>
            </a:r>
            <a:r>
              <a:rPr lang="cs-CZ" sz="2900" dirty="0" err="1" smtClean="0"/>
              <a:t>can</a:t>
            </a:r>
            <a:r>
              <a:rPr lang="cs-CZ" sz="2900" dirty="0" smtClean="0"/>
              <a:t>‘t help </a:t>
            </a:r>
            <a:r>
              <a:rPr lang="cs-CZ" sz="2900" dirty="0" err="1" smtClean="0"/>
              <a:t>you</a:t>
            </a:r>
            <a:r>
              <a:rPr lang="cs-CZ" sz="2900" dirty="0" smtClean="0"/>
              <a:t> </a:t>
            </a:r>
            <a:r>
              <a:rPr lang="cs-CZ" sz="2900" dirty="0" err="1" smtClean="0"/>
              <a:t>now</a:t>
            </a:r>
            <a:r>
              <a:rPr lang="cs-CZ" sz="2900" dirty="0" smtClean="0"/>
              <a:t>.</a:t>
            </a:r>
          </a:p>
          <a:p>
            <a:pPr lvl="1"/>
            <a:endParaRPr lang="cs-CZ" dirty="0" smtClean="0"/>
          </a:p>
          <a:p>
            <a:r>
              <a:rPr lang="cs-CZ" b="1" i="1" dirty="0" err="1" smtClean="0"/>
              <a:t>needn</a:t>
            </a:r>
            <a:r>
              <a:rPr lang="cs-CZ" b="1" i="1" dirty="0" smtClean="0"/>
              <a:t>‘t </a:t>
            </a:r>
            <a:r>
              <a:rPr lang="cs-CZ" b="1" i="1" dirty="0" err="1" smtClean="0"/>
              <a:t>have</a:t>
            </a:r>
            <a:r>
              <a:rPr lang="cs-CZ" b="1" i="1" dirty="0" smtClean="0"/>
              <a:t> + past </a:t>
            </a:r>
            <a:r>
              <a:rPr lang="cs-CZ" b="1" i="1" dirty="0" err="1" smtClean="0"/>
              <a:t>participle</a:t>
            </a:r>
            <a:r>
              <a:rPr lang="cs-CZ" b="1" i="1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to </a:t>
            </a:r>
            <a:r>
              <a:rPr lang="cs-CZ" dirty="0" err="1" smtClean="0"/>
              <a:t>describe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r>
              <a:rPr lang="cs-CZ" dirty="0" smtClean="0"/>
              <a:t>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happened</a:t>
            </a:r>
            <a:r>
              <a:rPr lang="cs-CZ" dirty="0" smtClean="0"/>
              <a:t> </a:t>
            </a:r>
            <a:r>
              <a:rPr lang="cs-CZ" dirty="0" err="1" smtClean="0"/>
              <a:t>but</a:t>
            </a:r>
            <a:r>
              <a:rPr lang="cs-CZ" dirty="0" smtClean="0"/>
              <a:t> </a:t>
            </a:r>
            <a:r>
              <a:rPr lang="cs-CZ" dirty="0" err="1" smtClean="0"/>
              <a:t>weren</a:t>
            </a:r>
            <a:r>
              <a:rPr lang="cs-CZ" dirty="0" smtClean="0"/>
              <a:t>‘t </a:t>
            </a:r>
            <a:r>
              <a:rPr lang="cs-CZ" dirty="0" err="1" smtClean="0"/>
              <a:t>necessary</a:t>
            </a:r>
            <a:endParaRPr lang="cs-CZ" dirty="0" smtClean="0"/>
          </a:p>
          <a:p>
            <a:endParaRPr lang="cs-CZ" sz="2900" dirty="0" smtClean="0"/>
          </a:p>
          <a:p>
            <a:pPr lvl="1"/>
            <a:r>
              <a:rPr lang="cs-CZ" sz="2900" dirty="0" err="1" smtClean="0"/>
              <a:t>The</a:t>
            </a:r>
            <a:r>
              <a:rPr lang="cs-CZ" sz="2900" dirty="0" smtClean="0"/>
              <a:t> bus </a:t>
            </a:r>
            <a:r>
              <a:rPr lang="cs-CZ" sz="2900" dirty="0" err="1" smtClean="0"/>
              <a:t>was</a:t>
            </a:r>
            <a:r>
              <a:rPr lang="cs-CZ" sz="2900" dirty="0" smtClean="0"/>
              <a:t> </a:t>
            </a:r>
            <a:r>
              <a:rPr lang="cs-CZ" sz="2900" dirty="0" err="1" smtClean="0"/>
              <a:t>delayed</a:t>
            </a:r>
            <a:r>
              <a:rPr lang="cs-CZ" sz="2900" dirty="0" smtClean="0"/>
              <a:t> </a:t>
            </a:r>
            <a:r>
              <a:rPr lang="cs-CZ" sz="2900" dirty="0" err="1" smtClean="0"/>
              <a:t>so</a:t>
            </a:r>
            <a:r>
              <a:rPr lang="cs-CZ" sz="2900" dirty="0" smtClean="0"/>
              <a:t> </a:t>
            </a:r>
            <a:r>
              <a:rPr lang="cs-CZ" sz="2900" dirty="0" err="1" smtClean="0"/>
              <a:t>we</a:t>
            </a:r>
            <a:r>
              <a:rPr lang="cs-CZ" sz="2900" dirty="0" smtClean="0"/>
              <a:t> </a:t>
            </a:r>
            <a:r>
              <a:rPr lang="cs-CZ" sz="2900" dirty="0" err="1" smtClean="0"/>
              <a:t>needn</a:t>
            </a:r>
            <a:r>
              <a:rPr lang="cs-CZ" sz="2900" dirty="0" smtClean="0"/>
              <a:t>‘t </a:t>
            </a:r>
            <a:r>
              <a:rPr lang="cs-CZ" sz="2900" dirty="0" err="1" smtClean="0"/>
              <a:t>have</a:t>
            </a:r>
            <a:r>
              <a:rPr lang="cs-CZ" sz="2900" dirty="0" smtClean="0"/>
              <a:t> </a:t>
            </a:r>
            <a:r>
              <a:rPr lang="cs-CZ" sz="2900" dirty="0" err="1" smtClean="0"/>
              <a:t>hurried</a:t>
            </a:r>
            <a:r>
              <a:rPr lang="cs-CZ" sz="2900" dirty="0" smtClean="0"/>
              <a:t> </a:t>
            </a:r>
            <a:r>
              <a:rPr lang="cs-CZ" sz="2900" dirty="0" err="1" smtClean="0"/>
              <a:t>so</a:t>
            </a:r>
            <a:r>
              <a:rPr lang="cs-CZ" sz="2900" dirty="0" smtClean="0"/>
              <a:t> much.</a:t>
            </a:r>
          </a:p>
          <a:p>
            <a:pPr lvl="1"/>
            <a:endParaRPr lang="cs-CZ" dirty="0" smtClean="0"/>
          </a:p>
          <a:p>
            <a:r>
              <a:rPr lang="cs-CZ" b="1" i="1" dirty="0" err="1" smtClean="0"/>
              <a:t>didn</a:t>
            </a:r>
            <a:r>
              <a:rPr lang="cs-CZ" b="1" i="1" dirty="0" smtClean="0"/>
              <a:t>‘t </a:t>
            </a:r>
            <a:r>
              <a:rPr lang="cs-CZ" b="1" i="1" dirty="0" err="1" smtClean="0"/>
              <a:t>need</a:t>
            </a:r>
            <a:r>
              <a:rPr lang="cs-CZ" b="1" i="1" dirty="0" smtClean="0"/>
              <a:t> to + past </a:t>
            </a:r>
            <a:r>
              <a:rPr lang="cs-CZ" b="1" i="1" dirty="0" err="1" smtClean="0"/>
              <a:t>participle</a:t>
            </a:r>
            <a:r>
              <a:rPr lang="cs-CZ" b="1" i="1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to </a:t>
            </a:r>
            <a:r>
              <a:rPr lang="cs-CZ" dirty="0" err="1" smtClean="0"/>
              <a:t>describe</a:t>
            </a:r>
            <a:r>
              <a:rPr lang="cs-CZ" dirty="0" smtClean="0"/>
              <a:t> </a:t>
            </a:r>
            <a:r>
              <a:rPr lang="cs-CZ" dirty="0" err="1" smtClean="0"/>
              <a:t>something</a:t>
            </a:r>
            <a:r>
              <a:rPr lang="cs-CZ" dirty="0" smtClean="0"/>
              <a:t>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didn</a:t>
            </a:r>
            <a:r>
              <a:rPr lang="cs-CZ" dirty="0" smtClean="0"/>
              <a:t>‘t </a:t>
            </a:r>
            <a:r>
              <a:rPr lang="cs-CZ" dirty="0" err="1" smtClean="0"/>
              <a:t>happen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wasn</a:t>
            </a:r>
            <a:r>
              <a:rPr lang="cs-CZ" dirty="0" smtClean="0"/>
              <a:t>‘t </a:t>
            </a:r>
            <a:r>
              <a:rPr lang="cs-CZ" dirty="0" err="1" smtClean="0"/>
              <a:t>necessary</a:t>
            </a:r>
            <a:endParaRPr lang="cs-CZ" dirty="0" smtClean="0"/>
          </a:p>
          <a:p>
            <a:endParaRPr lang="cs-CZ" dirty="0" smtClean="0"/>
          </a:p>
          <a:p>
            <a:pPr lvl="1"/>
            <a:r>
              <a:rPr lang="cs-CZ" sz="2900" dirty="0" err="1" smtClean="0"/>
              <a:t>The</a:t>
            </a:r>
            <a:r>
              <a:rPr lang="cs-CZ" sz="2900" dirty="0" smtClean="0"/>
              <a:t> </a:t>
            </a:r>
            <a:r>
              <a:rPr lang="cs-CZ" sz="2900" dirty="0" err="1" smtClean="0"/>
              <a:t>headache</a:t>
            </a:r>
            <a:r>
              <a:rPr lang="cs-CZ" sz="2900" dirty="0" smtClean="0"/>
              <a:t> </a:t>
            </a:r>
            <a:r>
              <a:rPr lang="cs-CZ" sz="2900" dirty="0" err="1" smtClean="0"/>
              <a:t>wasn</a:t>
            </a:r>
            <a:r>
              <a:rPr lang="cs-CZ" sz="2900" dirty="0" smtClean="0"/>
              <a:t>‘t </a:t>
            </a:r>
            <a:r>
              <a:rPr lang="cs-CZ" sz="2900" dirty="0" err="1" smtClean="0"/>
              <a:t>so</a:t>
            </a:r>
            <a:r>
              <a:rPr lang="cs-CZ" sz="2900" dirty="0" smtClean="0"/>
              <a:t> </a:t>
            </a:r>
            <a:r>
              <a:rPr lang="cs-CZ" sz="2900" dirty="0" err="1" smtClean="0"/>
              <a:t>bad</a:t>
            </a:r>
            <a:r>
              <a:rPr lang="cs-CZ" sz="2900" dirty="0" smtClean="0"/>
              <a:t> </a:t>
            </a:r>
            <a:r>
              <a:rPr lang="cs-CZ" sz="2900" dirty="0" err="1" smtClean="0"/>
              <a:t>so</a:t>
            </a:r>
            <a:r>
              <a:rPr lang="cs-CZ" sz="2900" dirty="0" smtClean="0"/>
              <a:t> I </a:t>
            </a:r>
            <a:r>
              <a:rPr lang="cs-CZ" sz="2900" dirty="0" err="1" smtClean="0"/>
              <a:t>didn</a:t>
            </a:r>
            <a:r>
              <a:rPr lang="cs-CZ" sz="2900" dirty="0" smtClean="0"/>
              <a:t>‘t </a:t>
            </a:r>
            <a:r>
              <a:rPr lang="cs-CZ" sz="2900" dirty="0" err="1" smtClean="0"/>
              <a:t>need</a:t>
            </a:r>
            <a:r>
              <a:rPr lang="cs-CZ" sz="2900" dirty="0" smtClean="0"/>
              <a:t> to </a:t>
            </a:r>
            <a:r>
              <a:rPr lang="cs-CZ" sz="2900" dirty="0" err="1" smtClean="0"/>
              <a:t>have</a:t>
            </a:r>
            <a:r>
              <a:rPr lang="cs-CZ" sz="2900" dirty="0" smtClean="0"/>
              <a:t> </a:t>
            </a:r>
            <a:r>
              <a:rPr lang="cs-CZ" sz="2900" dirty="0" err="1" smtClean="0"/>
              <a:t>taken</a:t>
            </a:r>
            <a:r>
              <a:rPr lang="cs-CZ" sz="2900" dirty="0" smtClean="0"/>
              <a:t> </a:t>
            </a:r>
            <a:r>
              <a:rPr lang="cs-CZ" sz="2900" dirty="0" err="1" smtClean="0"/>
              <a:t>any</a:t>
            </a:r>
            <a:r>
              <a:rPr lang="cs-CZ" sz="2900" dirty="0" smtClean="0"/>
              <a:t> </a:t>
            </a:r>
            <a:r>
              <a:rPr lang="cs-CZ" sz="2900" dirty="0" err="1" smtClean="0"/>
              <a:t>pills</a:t>
            </a:r>
            <a:r>
              <a:rPr lang="cs-CZ" sz="2900" dirty="0" smtClean="0"/>
              <a:t>.</a:t>
            </a:r>
          </a:p>
          <a:p>
            <a:pPr lvl="1"/>
            <a:endParaRPr lang="cs-CZ" dirty="0"/>
          </a:p>
        </p:txBody>
      </p:sp>
      <p:pic>
        <p:nvPicPr>
          <p:cNvPr id="2051" name="Picture 3" descr="C:\Users\kuceroval\AppData\Local\Microsoft\Windows\Temporary Internet Files\Content.IE5\TB37BU0C\MC9004419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2124" y="1533525"/>
            <a:ext cx="1264839" cy="11096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practice</a:t>
            </a:r>
            <a:r>
              <a:rPr lang="cs-CZ" dirty="0" smtClean="0"/>
              <a:t> n°1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a </a:t>
            </a:r>
            <a:r>
              <a:rPr lang="cs-CZ" dirty="0" err="1" smtClean="0"/>
              <a:t>modal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r>
              <a:rPr lang="cs-CZ" dirty="0" smtClean="0"/>
              <a:t> in </a:t>
            </a:r>
            <a:r>
              <a:rPr lang="cs-CZ" dirty="0" err="1" smtClean="0"/>
              <a:t>brackets</a:t>
            </a:r>
            <a:endParaRPr lang="cs-CZ" dirty="0" smtClean="0"/>
          </a:p>
          <a:p>
            <a:endParaRPr lang="cs-CZ" dirty="0" smtClean="0"/>
          </a:p>
          <a:p>
            <a:pPr lvl="1"/>
            <a:r>
              <a:rPr lang="en-US" dirty="0" smtClean="0"/>
              <a:t>You should have told you weren‘t coming. I wouldn‘t have been waiting for so long. (tell)</a:t>
            </a:r>
          </a:p>
          <a:p>
            <a:pPr lvl="1"/>
            <a:r>
              <a:rPr lang="en-US" dirty="0" smtClean="0"/>
              <a:t>Let‘s go to bed. We must get up early. (get up)</a:t>
            </a:r>
          </a:p>
          <a:p>
            <a:pPr lvl="1"/>
            <a:r>
              <a:rPr lang="en-US" dirty="0" smtClean="0"/>
              <a:t>I am not sure where to go tomorrow. We might go to a museum. (go)</a:t>
            </a:r>
          </a:p>
          <a:p>
            <a:pPr lvl="1"/>
            <a:r>
              <a:rPr lang="en-US" dirty="0" smtClean="0"/>
              <a:t>If you are a member of the sports club you don‘t need to pay </a:t>
            </a:r>
            <a:r>
              <a:rPr lang="en-US" dirty="0" err="1" smtClean="0"/>
              <a:t>fo</a:t>
            </a:r>
            <a:r>
              <a:rPr lang="cs-CZ" dirty="0" smtClean="0"/>
              <a:t>r</a:t>
            </a:r>
            <a:r>
              <a:rPr lang="en-US" dirty="0" smtClean="0"/>
              <a:t> the entrance. (pay)</a:t>
            </a:r>
          </a:p>
          <a:p>
            <a:pPr lvl="1"/>
            <a:r>
              <a:rPr lang="en-US" dirty="0" smtClean="0"/>
              <a:t>You needn‘t have bought me such a big present! (buy)</a:t>
            </a:r>
          </a:p>
          <a:p>
            <a:pPr lvl="1"/>
            <a:r>
              <a:rPr lang="en-US" dirty="0" smtClean="0"/>
              <a:t>The phone can‘t have rung. It‘s broken. (ring)</a:t>
            </a:r>
          </a:p>
          <a:p>
            <a:pPr lvl="1"/>
            <a:r>
              <a:rPr lang="en-US" dirty="0" smtClean="0"/>
              <a:t>It‘s a well paid job, but she has to work long hours. (work)</a:t>
            </a:r>
          </a:p>
          <a:p>
            <a:pPr lvl="1"/>
            <a:r>
              <a:rPr lang="en-US" dirty="0" smtClean="0"/>
              <a:t>People are opening their umbrellas. It must have started to rain. (start)</a:t>
            </a:r>
          </a:p>
          <a:p>
            <a:pPr lvl="1"/>
            <a:r>
              <a:rPr lang="en-US" dirty="0" smtClean="0"/>
              <a:t>Your friends are late. The could be lost. (lose)</a:t>
            </a:r>
          </a:p>
          <a:p>
            <a:pPr lvl="1"/>
            <a:r>
              <a:rPr lang="en-US" dirty="0" smtClean="0"/>
              <a:t>That was a dangerous thing to do. You might have been killed. (kill)</a:t>
            </a:r>
            <a:endParaRPr lang="en-US" dirty="0"/>
          </a:p>
        </p:txBody>
      </p:sp>
      <p:sp>
        <p:nvSpPr>
          <p:cNvPr id="4" name="Zaoblený obdélník 3"/>
          <p:cNvSpPr/>
          <p:nvPr/>
        </p:nvSpPr>
        <p:spPr>
          <a:xfrm>
            <a:off x="1428728" y="2500306"/>
            <a:ext cx="1714512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987824" y="3068960"/>
            <a:ext cx="1224136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292080" y="3356992"/>
            <a:ext cx="1008112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5442936" y="3645024"/>
            <a:ext cx="1865368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402266" y="4149080"/>
            <a:ext cx="2197626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130568" y="4437112"/>
            <a:ext cx="1714512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687039" y="4735607"/>
            <a:ext cx="1389017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5076056" y="5016477"/>
            <a:ext cx="1872208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82343" y="5287741"/>
            <a:ext cx="1339070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5076056" y="5629982"/>
            <a:ext cx="2376264" cy="2143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practice</a:t>
            </a:r>
            <a:r>
              <a:rPr lang="cs-CZ" dirty="0" smtClean="0"/>
              <a:t> n°2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b="1" u="sng" dirty="0" err="1" smtClean="0"/>
              <a:t>Three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Mystery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Cases</a:t>
            </a:r>
            <a:endParaRPr lang="cs-CZ" b="1" u="sng" dirty="0" smtClean="0"/>
          </a:p>
          <a:p>
            <a:pPr algn="ctr">
              <a:buNone/>
            </a:pPr>
            <a:endParaRPr lang="en-US" b="1" u="sng" dirty="0" smtClean="0"/>
          </a:p>
          <a:p>
            <a:pPr algn="ctr">
              <a:buNone/>
            </a:pPr>
            <a:r>
              <a:rPr lang="en-US" dirty="0" smtClean="0"/>
              <a:t>What might have happened?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Susan was found dead lying in the middle of a   meadow with a bag on her back. No footprints had been seen there. 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788670" lvl="1" indent="-514350">
              <a:buNone/>
            </a:pPr>
            <a:r>
              <a:rPr lang="en-US" dirty="0" smtClean="0"/>
              <a:t>	Susan was a parachutist and her parachute didn‘t open.	</a:t>
            </a:r>
          </a:p>
          <a:p>
            <a:pPr marL="788670" lvl="1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When Eve heard a well-known melody, she immediately grabbed her gun.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788670" lvl="1" indent="-514350">
              <a:buNone/>
            </a:pPr>
            <a:r>
              <a:rPr lang="en-US" dirty="0" smtClean="0"/>
              <a:t>	Eve could hear the melody of her jewel box so she knew a thief must have opened it.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1027" name="Picture 3" descr="C:\Users\kuceroval\AppData\Local\Microsoft\Windows\Temporary Internet Files\Content.IE5\KOGCQS0N\MC9004417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3643314"/>
            <a:ext cx="1428760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prezentaci byly požity obrázky z galerie Microsoft Office, včetně webu Office.</a:t>
            </a:r>
            <a:r>
              <a:rPr lang="cs-CZ" dirty="0" err="1" smtClean="0"/>
              <a:t>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127</TotalTime>
  <Words>1080</Words>
  <Application>Microsoft Office PowerPoint</Application>
  <PresentationFormat>Předvádění na obrazovce 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Georgia</vt:lpstr>
      <vt:lpstr>Wingdings</vt:lpstr>
      <vt:lpstr>Wingdings 2</vt:lpstr>
      <vt:lpstr>Administrativní</vt:lpstr>
      <vt:lpstr>Modal verbs</vt:lpstr>
      <vt:lpstr>Prezentace aplikace PowerPoint</vt:lpstr>
      <vt:lpstr>Anotace</vt:lpstr>
      <vt:lpstr>Advice: should/ought to</vt:lpstr>
      <vt:lpstr>Advice: must</vt:lpstr>
      <vt:lpstr>Obligation: have to/mustn‘t</vt:lpstr>
      <vt:lpstr>Necessity: need</vt:lpstr>
      <vt:lpstr>Speculating</vt:lpstr>
      <vt:lpstr>Speculating in past</vt:lpstr>
      <vt:lpstr>practice n°1</vt:lpstr>
      <vt:lpstr>practice n°2</vt:lpstr>
      <vt:lpstr>Zdroje obrázků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 verbs</dc:title>
  <dc:creator>kuceroval</dc:creator>
  <cp:lastModifiedBy>kuceroval</cp:lastModifiedBy>
  <cp:revision>16</cp:revision>
  <dcterms:created xsi:type="dcterms:W3CDTF">2014-04-10T08:25:32Z</dcterms:created>
  <dcterms:modified xsi:type="dcterms:W3CDTF">2014-04-22T10:52:31Z</dcterms:modified>
</cp:coreProperties>
</file>