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4" r:id="rId3"/>
    <p:sldId id="265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A3C7C-31AA-4C6D-9EE0-07A7B329D86F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39B093E-756F-4196-9FB4-2E7766C739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A3C7C-31AA-4C6D-9EE0-07A7B329D86F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B093E-756F-4196-9FB4-2E7766C739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A3C7C-31AA-4C6D-9EE0-07A7B329D86F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39B093E-756F-4196-9FB4-2E7766C73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A3C7C-31AA-4C6D-9EE0-07A7B329D86F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B093E-756F-4196-9FB4-2E7766C739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A3C7C-31AA-4C6D-9EE0-07A7B329D86F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B093E-756F-4196-9FB4-2E7766C739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A3C7C-31AA-4C6D-9EE0-07A7B329D86F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B093E-756F-4196-9FB4-2E7766C73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A3C7C-31AA-4C6D-9EE0-07A7B329D86F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B093E-756F-4196-9FB4-2E7766C73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A3C7C-31AA-4C6D-9EE0-07A7B329D86F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B093E-756F-4196-9FB4-2E7766C739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A3C7C-31AA-4C6D-9EE0-07A7B329D86F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39B093E-756F-4196-9FB4-2E7766C739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A3C7C-31AA-4C6D-9EE0-07A7B329D86F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B093E-756F-4196-9FB4-2E7766C73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A3C7C-31AA-4C6D-9EE0-07A7B329D86F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B093E-756F-4196-9FB4-2E7766C73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64A3C7C-31AA-4C6D-9EE0-07A7B329D86F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39B093E-756F-4196-9FB4-2E7766C73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advanced</a:t>
            </a:r>
            <a:r>
              <a:rPr lang="cs-CZ" dirty="0" smtClean="0"/>
              <a:t> </a:t>
            </a:r>
            <a:r>
              <a:rPr lang="cs-CZ" dirty="0" err="1" smtClean="0"/>
              <a:t>structures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Passive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GYMLOVO_logo BRV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1878" y="369580"/>
            <a:ext cx="941388" cy="94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5323528"/>
              </p:ext>
            </p:extLst>
          </p:nvPr>
        </p:nvGraphicFramePr>
        <p:xfrm>
          <a:off x="395535" y="1809443"/>
          <a:ext cx="8474075" cy="2740024"/>
        </p:xfrm>
        <a:graphic>
          <a:graphicData uri="http://schemas.openxmlformats.org/drawingml/2006/table">
            <a:tbl>
              <a:tblPr bandRow="1">
                <a:tableStyleId>{125E5076-3810-47DD-B79F-674D7AD40C01}</a:tableStyleId>
              </a:tblPr>
              <a:tblGrid>
                <a:gridCol w="8474075"/>
              </a:tblGrid>
              <a:tr h="3914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baseline="0" dirty="0" smtClean="0"/>
                        <a:t> ŠKOLY: Gymnázium Lovosice, Sady p</a:t>
                      </a:r>
                      <a:r>
                        <a:rPr lang="en-US" sz="1800" baseline="0" dirty="0" err="1" smtClean="0"/>
                        <a:t>i</a:t>
                      </a:r>
                      <a:r>
                        <a:rPr lang="cs-CZ" sz="1800" baseline="0" dirty="0" err="1" smtClean="0"/>
                        <a:t>onýrů</a:t>
                      </a:r>
                      <a:r>
                        <a:rPr lang="cs-CZ" sz="1800" baseline="0" dirty="0" smtClean="0"/>
                        <a:t> 600</a:t>
                      </a:r>
                      <a:r>
                        <a:rPr lang="en-US" sz="1800" baseline="0" dirty="0" smtClean="0"/>
                        <a:t>/</a:t>
                      </a:r>
                      <a:r>
                        <a:rPr lang="cs-CZ" sz="1800" baseline="0" dirty="0" smtClean="0"/>
                        <a:t>6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37" marR="91437" marT="45722" marB="45722"/>
                </a:tc>
              </a:tr>
              <a:tr h="3914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CZ.1.07</a:t>
                      </a:r>
                      <a:r>
                        <a:rPr lang="en-US" sz="1800" dirty="0" smtClean="0"/>
                        <a:t>/</a:t>
                      </a:r>
                      <a:r>
                        <a:rPr lang="cs-CZ" sz="1800" dirty="0" smtClean="0"/>
                        <a:t>1.5.00</a:t>
                      </a:r>
                      <a:r>
                        <a:rPr lang="en-US" sz="1800" dirty="0" smtClean="0"/>
                        <a:t>/</a:t>
                      </a:r>
                      <a:r>
                        <a:rPr lang="cs-CZ" sz="1800" dirty="0" smtClean="0"/>
                        <a:t>34.1073</a:t>
                      </a:r>
                      <a:endParaRPr lang="cs-CZ" sz="18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37" marR="91437" marT="45722" marB="45722"/>
                </a:tc>
              </a:tr>
              <a:tr h="3914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 MATERIÁLU: </a:t>
                      </a:r>
                      <a:r>
                        <a:rPr lang="cs-CZ" sz="1800" dirty="0" smtClean="0"/>
                        <a:t>VY_32_INOVACE_4B_19_Passive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37" marR="91437" marT="45722" marB="45722"/>
                </a:tc>
              </a:tr>
              <a:tr h="3914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 SADY: Gramatická cvičení z angličtiny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37" marR="91437" marT="45722" marB="45722"/>
                </a:tc>
              </a:tr>
              <a:tr h="3914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ROČNÍK: oktáva/4.A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37" marR="91437" marT="45722" marB="45722"/>
                </a:tc>
              </a:tr>
              <a:tr h="3914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VZNIKU: duben 2013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37" marR="91437" marT="45722" marB="45722"/>
                </a:tc>
              </a:tr>
              <a:tr h="3914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Mgr. Lucie Kučerová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37" marR="91437" marT="45722" marB="45722"/>
                </a:tc>
              </a:tr>
            </a:tbl>
          </a:graphicData>
        </a:graphic>
      </p:graphicFrame>
      <p:pic>
        <p:nvPicPr>
          <p:cNvPr id="6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9060" y="5159068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78963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dirty="0">
                <a:latin typeface="+mj-lt"/>
              </a:rPr>
              <a:t>tento učební materiál je určen k prezentaci a procvičení pokročilých struktur </a:t>
            </a:r>
            <a:r>
              <a:rPr lang="cs-CZ" dirty="0" smtClean="0">
                <a:latin typeface="+mj-lt"/>
              </a:rPr>
              <a:t>trpného rodu v angličtině na </a:t>
            </a:r>
            <a:r>
              <a:rPr lang="cs-CZ" dirty="0">
                <a:latin typeface="+mj-lt"/>
              </a:rPr>
              <a:t>interaktivní tabuli</a:t>
            </a:r>
          </a:p>
          <a:p>
            <a:pPr>
              <a:defRPr/>
            </a:pPr>
            <a:r>
              <a:rPr lang="cs-CZ" dirty="0">
                <a:latin typeface="+mj-lt"/>
              </a:rPr>
              <a:t>všechny snímky prezentace jsou opatřeny animacemi tak, aby poskytovali studentům dostatečný prostor k interakci a komunikaci v angličtině</a:t>
            </a:r>
          </a:p>
          <a:p>
            <a:pPr lvl="1">
              <a:defRPr/>
            </a:pPr>
            <a:r>
              <a:rPr lang="cs-CZ" dirty="0">
                <a:latin typeface="+mj-lt"/>
              </a:rPr>
              <a:t>nejprve se po kliknutí objeví příklady, příp. otázky, až poté teoretický výklad problému,  tudíž mohou studenti dedukovat a analyzovat daný problém nejprve sami</a:t>
            </a:r>
          </a:p>
          <a:p>
            <a:pPr>
              <a:defRPr/>
            </a:pPr>
            <a:r>
              <a:rPr lang="cs-CZ" dirty="0">
                <a:latin typeface="+mj-lt"/>
              </a:rPr>
              <a:t>snímek číslo čtyři je úvodem k tématu</a:t>
            </a:r>
            <a:r>
              <a:rPr lang="cs-CZ" dirty="0" smtClean="0">
                <a:latin typeface="+mj-lt"/>
              </a:rPr>
              <a:t>, snímek číslo pět se zaměřuje na způsob užívání pasivu, </a:t>
            </a:r>
            <a:r>
              <a:rPr lang="cs-CZ" dirty="0">
                <a:latin typeface="+mj-lt"/>
              </a:rPr>
              <a:t>následující snímky poukazují na pokročilejší problematiku</a:t>
            </a:r>
          </a:p>
          <a:p>
            <a:pPr>
              <a:defRPr/>
            </a:pPr>
            <a:r>
              <a:rPr lang="cs-CZ" dirty="0">
                <a:latin typeface="+mj-lt"/>
              </a:rPr>
              <a:t>snímky </a:t>
            </a:r>
            <a:r>
              <a:rPr lang="cs-CZ" dirty="0" smtClean="0">
                <a:latin typeface="+mj-lt"/>
              </a:rPr>
              <a:t>číslo osm, </a:t>
            </a:r>
            <a:r>
              <a:rPr lang="cs-CZ" dirty="0">
                <a:latin typeface="+mj-lt"/>
              </a:rPr>
              <a:t>devět a deset slouží k procvičení gramatiky</a:t>
            </a:r>
          </a:p>
          <a:p>
            <a:pPr lvl="1">
              <a:defRPr/>
            </a:pPr>
            <a:r>
              <a:rPr lang="cs-CZ" dirty="0" smtClean="0">
                <a:latin typeface="+mj-lt"/>
              </a:rPr>
              <a:t>první a druhé cvičení jsou transformačním nápověda u prvního se objeví po kliknutí, druhé je bez nápovědy, jednotlivé věty se objevují po kliknutí</a:t>
            </a:r>
            <a:endParaRPr lang="cs-CZ" dirty="0">
              <a:latin typeface="+mj-lt"/>
            </a:endParaRPr>
          </a:p>
          <a:p>
            <a:pPr lvl="1">
              <a:defRPr/>
            </a:pPr>
            <a:r>
              <a:rPr lang="cs-CZ" dirty="0" smtClean="0">
                <a:latin typeface="+mj-lt"/>
              </a:rPr>
              <a:t>třetí </a:t>
            </a:r>
            <a:r>
              <a:rPr lang="cs-CZ" dirty="0">
                <a:latin typeface="+mj-lt"/>
              </a:rPr>
              <a:t>c</a:t>
            </a:r>
            <a:r>
              <a:rPr lang="cs-CZ" dirty="0" smtClean="0">
                <a:latin typeface="+mj-lt"/>
              </a:rPr>
              <a:t>vičení je komunikační, detaily úkolu se objeví po kliknutí</a:t>
            </a:r>
            <a:endParaRPr lang="cs-CZ" dirty="0">
              <a:latin typeface="+mj-lt"/>
            </a:endParaRPr>
          </a:p>
          <a:p>
            <a:pPr>
              <a:defRPr/>
            </a:pPr>
            <a:r>
              <a:rPr lang="cs-CZ" dirty="0">
                <a:latin typeface="+mj-lt"/>
              </a:rPr>
              <a:t>výukový materiál je vytvořen tak, aby podpořil samostatné myšlení a co nejvyšší interakci studentů v hodině angličtiny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7608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4800" y="1554163"/>
            <a:ext cx="8686800" cy="2803531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verb TO BE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PAST PARTICIPLE </a:t>
            </a:r>
            <a:r>
              <a:rPr lang="cs-CZ" dirty="0" err="1" smtClean="0"/>
              <a:t>form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main</a:t>
            </a:r>
            <a:r>
              <a:rPr lang="cs-CZ" dirty="0" smtClean="0"/>
              <a:t> verb</a:t>
            </a:r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written</a:t>
            </a:r>
            <a:r>
              <a:rPr lang="cs-CZ" dirty="0" smtClean="0"/>
              <a:t> in 2001.</a:t>
            </a:r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Southern</a:t>
            </a:r>
            <a:r>
              <a:rPr lang="cs-CZ" dirty="0" smtClean="0"/>
              <a:t> </a:t>
            </a:r>
            <a:r>
              <a:rPr lang="cs-CZ" dirty="0" err="1" smtClean="0"/>
              <a:t>Cross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seen</a:t>
            </a:r>
            <a:r>
              <a:rPr lang="cs-CZ" dirty="0" smtClean="0"/>
              <a:t> in </a:t>
            </a:r>
            <a:r>
              <a:rPr lang="cs-CZ" dirty="0" err="1" smtClean="0"/>
              <a:t>Australia</a:t>
            </a:r>
            <a:r>
              <a:rPr lang="cs-CZ" dirty="0" smtClean="0"/>
              <a:t>.</a:t>
            </a:r>
          </a:p>
          <a:p>
            <a:pPr lvl="1"/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tense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verb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determined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tense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verb TO BE</a:t>
            </a:r>
          </a:p>
          <a:p>
            <a:pPr lvl="1"/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difference</a:t>
            </a:r>
            <a:r>
              <a:rPr lang="cs-CZ" dirty="0" smtClean="0"/>
              <a:t> in </a:t>
            </a:r>
            <a:r>
              <a:rPr lang="cs-CZ" i="1" dirty="0" err="1" smtClean="0"/>
              <a:t>They</a:t>
            </a:r>
            <a:r>
              <a:rPr lang="cs-CZ" i="1" dirty="0" smtClean="0"/>
              <a:t> </a:t>
            </a:r>
            <a:r>
              <a:rPr lang="cs-CZ" i="1" dirty="0" err="1" smtClean="0"/>
              <a:t>make</a:t>
            </a:r>
            <a:r>
              <a:rPr lang="cs-CZ" i="1" dirty="0" smtClean="0"/>
              <a:t> </a:t>
            </a:r>
            <a:r>
              <a:rPr lang="cs-CZ" i="1" dirty="0" err="1" smtClean="0"/>
              <a:t>wine</a:t>
            </a:r>
            <a:r>
              <a:rPr lang="cs-CZ" i="1" dirty="0" smtClean="0"/>
              <a:t> in France.</a:t>
            </a:r>
          </a:p>
          <a:p>
            <a:pPr lvl="1"/>
            <a:endParaRPr lang="cs-CZ" dirty="0" smtClean="0"/>
          </a:p>
          <a:p>
            <a:pPr lvl="2"/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85786" y="4572008"/>
          <a:ext cx="7620000" cy="14833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333752"/>
                <a:gridCol w="4286248"/>
              </a:tblGrid>
              <a:tr h="37084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Present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simple</a:t>
                      </a:r>
                      <a:r>
                        <a:rPr lang="cs-CZ" dirty="0" smtClean="0"/>
                        <a:t>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Present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continuous</a:t>
                      </a:r>
                      <a:r>
                        <a:rPr lang="cs-CZ" dirty="0" smtClean="0"/>
                        <a:t>: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Wine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/>
                        <a:t>is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made</a:t>
                      </a:r>
                      <a:r>
                        <a:rPr lang="cs-CZ" dirty="0" smtClean="0"/>
                        <a:t> in France.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Wine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/>
                        <a:t>is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being</a:t>
                      </a:r>
                      <a:r>
                        <a:rPr lang="cs-CZ" b="1" dirty="0" smtClean="0"/>
                        <a:t> </a:t>
                      </a:r>
                      <a:r>
                        <a:rPr lang="cs-CZ" dirty="0" err="1" smtClean="0"/>
                        <a:t>made</a:t>
                      </a:r>
                      <a:r>
                        <a:rPr lang="cs-CZ" dirty="0" smtClean="0"/>
                        <a:t> in France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Past </a:t>
                      </a:r>
                      <a:r>
                        <a:rPr lang="cs-CZ" dirty="0" err="1" smtClean="0"/>
                        <a:t>simple</a:t>
                      </a:r>
                      <a:r>
                        <a:rPr lang="cs-CZ" dirty="0" smtClean="0"/>
                        <a:t>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Past </a:t>
                      </a:r>
                      <a:r>
                        <a:rPr lang="cs-CZ" dirty="0" err="1" smtClean="0"/>
                        <a:t>perfect</a:t>
                      </a:r>
                      <a:r>
                        <a:rPr lang="cs-CZ" dirty="0" smtClean="0"/>
                        <a:t>: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Wine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/>
                        <a:t>was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made</a:t>
                      </a:r>
                      <a:r>
                        <a:rPr lang="cs-CZ" dirty="0" smtClean="0"/>
                        <a:t> in France.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Wine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had </a:t>
                      </a:r>
                      <a:r>
                        <a:rPr lang="cs-CZ" b="1" dirty="0" err="1" smtClean="0"/>
                        <a:t>been</a:t>
                      </a:r>
                      <a:r>
                        <a:rPr lang="cs-CZ" b="1" dirty="0" smtClean="0"/>
                        <a:t> </a:t>
                      </a:r>
                      <a:r>
                        <a:rPr lang="cs-CZ" dirty="0" err="1" smtClean="0"/>
                        <a:t>made</a:t>
                      </a:r>
                      <a:r>
                        <a:rPr lang="cs-CZ" dirty="0" smtClean="0"/>
                        <a:t> in France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USAGE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don‘t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don‘t </a:t>
            </a:r>
            <a:r>
              <a:rPr lang="cs-CZ" dirty="0" err="1" smtClean="0"/>
              <a:t>want</a:t>
            </a:r>
            <a:r>
              <a:rPr lang="cs-CZ" dirty="0" smtClean="0"/>
              <a:t> to </a:t>
            </a:r>
            <a:r>
              <a:rPr lang="cs-CZ" dirty="0" err="1" smtClean="0"/>
              <a:t>mention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responsible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action</a:t>
            </a:r>
            <a:endParaRPr lang="cs-CZ" dirty="0" smtClean="0"/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phone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made</a:t>
            </a:r>
            <a:r>
              <a:rPr lang="cs-CZ" dirty="0" smtClean="0"/>
              <a:t> in China.</a:t>
            </a:r>
          </a:p>
          <a:p>
            <a:pPr lvl="1"/>
            <a:r>
              <a:rPr lang="cs-CZ" dirty="0" smtClean="0"/>
              <a:t>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offered</a:t>
            </a:r>
            <a:r>
              <a:rPr lang="cs-CZ" dirty="0" smtClean="0"/>
              <a:t> a </a:t>
            </a:r>
            <a:r>
              <a:rPr lang="cs-CZ" dirty="0" err="1" smtClean="0"/>
              <a:t>job</a:t>
            </a:r>
            <a:r>
              <a:rPr lang="cs-CZ" dirty="0" smtClean="0"/>
              <a:t> in </a:t>
            </a:r>
            <a:r>
              <a:rPr lang="cs-CZ" dirty="0" err="1" smtClean="0"/>
              <a:t>England</a:t>
            </a:r>
            <a:r>
              <a:rPr lang="cs-CZ" dirty="0" smtClean="0"/>
              <a:t>.</a:t>
            </a:r>
          </a:p>
          <a:p>
            <a:pPr lvl="1"/>
            <a:endParaRPr lang="cs-CZ" dirty="0" smtClean="0"/>
          </a:p>
          <a:p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stylistic</a:t>
            </a:r>
            <a:r>
              <a:rPr lang="cs-CZ" dirty="0" smtClean="0"/>
              <a:t> </a:t>
            </a:r>
            <a:r>
              <a:rPr lang="cs-CZ" dirty="0" err="1" smtClean="0"/>
              <a:t>reasons</a:t>
            </a:r>
            <a:r>
              <a:rPr lang="cs-CZ" dirty="0" smtClean="0"/>
              <a:t>, </a:t>
            </a:r>
            <a:r>
              <a:rPr lang="cs-CZ" dirty="0" err="1" smtClean="0"/>
              <a:t>especially</a:t>
            </a:r>
            <a:r>
              <a:rPr lang="cs-CZ" dirty="0" smtClean="0"/>
              <a:t> to </a:t>
            </a:r>
            <a:r>
              <a:rPr lang="cs-CZ" dirty="0" err="1" smtClean="0"/>
              <a:t>focus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object</a:t>
            </a:r>
            <a:r>
              <a:rPr lang="cs-CZ" dirty="0" smtClean="0"/>
              <a:t> in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active</a:t>
            </a:r>
            <a:r>
              <a:rPr lang="cs-CZ" dirty="0" smtClean="0"/>
              <a:t> sentence</a:t>
            </a:r>
          </a:p>
          <a:p>
            <a:r>
              <a:rPr lang="cs-CZ" dirty="0" err="1" smtClean="0"/>
              <a:t>compare</a:t>
            </a:r>
            <a:r>
              <a:rPr lang="cs-CZ" dirty="0" smtClean="0"/>
              <a:t>:</a:t>
            </a:r>
          </a:p>
          <a:p>
            <a:pPr lvl="1"/>
            <a:r>
              <a:rPr lang="cs-CZ" dirty="0" err="1" smtClean="0"/>
              <a:t>Doctors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probably</a:t>
            </a:r>
            <a:r>
              <a:rPr lang="cs-CZ" dirty="0" smtClean="0"/>
              <a:t> </a:t>
            </a:r>
            <a:r>
              <a:rPr lang="cs-CZ" dirty="0" err="1" smtClean="0"/>
              <a:t>invent</a:t>
            </a:r>
            <a:r>
              <a:rPr lang="cs-CZ" dirty="0" smtClean="0"/>
              <a:t> a </a:t>
            </a:r>
            <a:r>
              <a:rPr lang="cs-CZ" dirty="0" err="1" smtClean="0"/>
              <a:t>new</a:t>
            </a:r>
            <a:r>
              <a:rPr lang="cs-CZ" dirty="0" smtClean="0"/>
              <a:t> type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treatment</a:t>
            </a:r>
            <a:r>
              <a:rPr lang="cs-CZ" dirty="0" smtClean="0"/>
              <a:t> </a:t>
            </a:r>
            <a:r>
              <a:rPr lang="cs-CZ" dirty="0" err="1" smtClean="0"/>
              <a:t>soon</a:t>
            </a:r>
            <a:r>
              <a:rPr lang="cs-CZ" dirty="0" smtClean="0"/>
              <a:t>.</a:t>
            </a:r>
          </a:p>
          <a:p>
            <a:pPr lvl="1"/>
            <a:r>
              <a:rPr lang="cs-CZ" dirty="0" smtClean="0"/>
              <a:t>New type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treatment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by </a:t>
            </a:r>
            <a:r>
              <a:rPr lang="cs-CZ" dirty="0" err="1" smtClean="0"/>
              <a:t>invented</a:t>
            </a:r>
            <a:r>
              <a:rPr lang="cs-CZ" dirty="0" smtClean="0"/>
              <a:t> </a:t>
            </a:r>
            <a:r>
              <a:rPr lang="cs-CZ" dirty="0" err="1" smtClean="0"/>
              <a:t>soon</a:t>
            </a:r>
            <a:r>
              <a:rPr lang="cs-CZ" dirty="0" smtClean="0"/>
              <a:t>.</a:t>
            </a:r>
          </a:p>
          <a:p>
            <a:pPr lvl="1"/>
            <a:endParaRPr lang="cs-CZ" dirty="0" smtClean="0"/>
          </a:p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want</a:t>
            </a:r>
            <a:r>
              <a:rPr lang="cs-CZ" dirty="0" smtClean="0"/>
              <a:t> to </a:t>
            </a:r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performed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action</a:t>
            </a:r>
            <a:r>
              <a:rPr lang="cs-CZ" dirty="0" smtClean="0"/>
              <a:t>, </a:t>
            </a:r>
            <a:r>
              <a:rPr lang="cs-CZ" dirty="0" err="1" smtClean="0"/>
              <a:t>wy</a:t>
            </a:r>
            <a:r>
              <a:rPr lang="cs-CZ" dirty="0" smtClean="0"/>
              <a:t> use </a:t>
            </a:r>
            <a:r>
              <a:rPr lang="cs-CZ" b="1" i="1" dirty="0" smtClean="0"/>
              <a:t>by + </a:t>
            </a:r>
            <a:r>
              <a:rPr lang="cs-CZ" b="1" i="1" dirty="0" err="1" smtClean="0"/>
              <a:t>the</a:t>
            </a:r>
            <a:r>
              <a:rPr lang="cs-CZ" b="1" i="1" dirty="0" smtClean="0"/>
              <a:t> agent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end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sentence</a:t>
            </a:r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painted</a:t>
            </a:r>
            <a:r>
              <a:rPr lang="cs-CZ" dirty="0" smtClean="0"/>
              <a:t> </a:t>
            </a:r>
            <a:r>
              <a:rPr lang="cs-CZ" b="1" dirty="0" smtClean="0"/>
              <a:t>by</a:t>
            </a:r>
            <a:r>
              <a:rPr lang="cs-CZ" dirty="0" smtClean="0"/>
              <a:t> Picasso.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Advanced</a:t>
            </a:r>
            <a:r>
              <a:rPr lang="cs-CZ" dirty="0" smtClean="0"/>
              <a:t> </a:t>
            </a:r>
            <a:r>
              <a:rPr lang="cs-CZ" dirty="0" err="1" smtClean="0"/>
              <a:t>structures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 smtClean="0"/>
              <a:t>passive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i="1" dirty="0" err="1" smtClean="0"/>
              <a:t>know</a:t>
            </a:r>
            <a:r>
              <a:rPr lang="cs-CZ" i="1" dirty="0" smtClean="0"/>
              <a:t>, </a:t>
            </a:r>
            <a:r>
              <a:rPr lang="cs-CZ" i="1" dirty="0" err="1" smtClean="0"/>
              <a:t>believe</a:t>
            </a:r>
            <a:r>
              <a:rPr lang="cs-CZ" i="1" dirty="0" smtClean="0"/>
              <a:t>, </a:t>
            </a:r>
            <a:r>
              <a:rPr lang="cs-CZ" i="1" dirty="0" err="1" smtClean="0"/>
              <a:t>think</a:t>
            </a:r>
            <a:r>
              <a:rPr lang="cs-CZ" dirty="0" smtClean="0"/>
              <a:t>, </a:t>
            </a:r>
            <a:r>
              <a:rPr lang="cs-CZ" dirty="0" err="1" smtClean="0"/>
              <a:t>etc</a:t>
            </a:r>
            <a:r>
              <a:rPr lang="cs-CZ" dirty="0" smtClean="0"/>
              <a:t>.</a:t>
            </a:r>
          </a:p>
          <a:p>
            <a:pPr lvl="1"/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especially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impersonal</a:t>
            </a:r>
            <a:r>
              <a:rPr lang="cs-CZ" dirty="0" smtClean="0"/>
              <a:t> </a:t>
            </a:r>
            <a:r>
              <a:rPr lang="cs-CZ" dirty="0" err="1" smtClean="0"/>
              <a:t>structures</a:t>
            </a:r>
            <a:r>
              <a:rPr lang="cs-CZ" dirty="0" smtClean="0"/>
              <a:t> </a:t>
            </a:r>
            <a:r>
              <a:rPr lang="cs-CZ" dirty="0" err="1" smtClean="0"/>
              <a:t>starting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b="1" i="1" dirty="0" err="1" smtClean="0"/>
              <a:t>It</a:t>
            </a:r>
            <a:r>
              <a:rPr lang="cs-CZ" b="1" i="1" dirty="0" smtClean="0"/>
              <a:t>…</a:t>
            </a:r>
          </a:p>
          <a:p>
            <a:pPr lvl="1"/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known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Earth</a:t>
            </a:r>
            <a:r>
              <a:rPr lang="cs-CZ" dirty="0" smtClean="0"/>
              <a:t> </a:t>
            </a:r>
            <a:r>
              <a:rPr lang="cs-CZ" dirty="0" err="1" smtClean="0"/>
              <a:t>goes</a:t>
            </a:r>
            <a:r>
              <a:rPr lang="cs-CZ" dirty="0" smtClean="0"/>
              <a:t> </a:t>
            </a:r>
            <a:r>
              <a:rPr lang="cs-CZ" dirty="0" err="1" smtClean="0"/>
              <a:t>round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Sun.</a:t>
            </a:r>
          </a:p>
          <a:p>
            <a:pPr lvl="1"/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thought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Sun </a:t>
            </a:r>
            <a:r>
              <a:rPr lang="cs-CZ" dirty="0" err="1" smtClean="0"/>
              <a:t>goes</a:t>
            </a:r>
            <a:r>
              <a:rPr lang="cs-CZ" dirty="0" smtClean="0"/>
              <a:t> </a:t>
            </a:r>
            <a:r>
              <a:rPr lang="cs-CZ" dirty="0" err="1" smtClean="0"/>
              <a:t>round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Earth</a:t>
            </a:r>
            <a:r>
              <a:rPr lang="cs-CZ" dirty="0" smtClean="0"/>
              <a:t>.</a:t>
            </a:r>
          </a:p>
          <a:p>
            <a:pPr lvl="1"/>
            <a:endParaRPr lang="cs-CZ" dirty="0" smtClean="0"/>
          </a:p>
          <a:p>
            <a:r>
              <a:rPr lang="cs-CZ" dirty="0" err="1" smtClean="0"/>
              <a:t>similar</a:t>
            </a:r>
            <a:r>
              <a:rPr lang="cs-CZ" dirty="0" smtClean="0"/>
              <a:t> </a:t>
            </a:r>
            <a:r>
              <a:rPr lang="cs-CZ" dirty="0" err="1" smtClean="0"/>
              <a:t>meaning</a:t>
            </a:r>
            <a:r>
              <a:rPr lang="cs-CZ" dirty="0" smtClean="0"/>
              <a:t> has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structure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infinitive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passive</a:t>
            </a:r>
            <a:r>
              <a:rPr lang="cs-CZ" dirty="0" smtClean="0"/>
              <a:t>, </a:t>
            </a:r>
            <a:r>
              <a:rPr lang="cs-CZ" dirty="0" err="1" smtClean="0"/>
              <a:t>starting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subject</a:t>
            </a:r>
            <a:r>
              <a:rPr lang="cs-CZ" dirty="0" smtClean="0"/>
              <a:t> (</a:t>
            </a:r>
            <a:r>
              <a:rPr lang="cs-CZ" dirty="0" err="1" smtClean="0"/>
              <a:t>object</a:t>
            </a:r>
            <a:r>
              <a:rPr lang="cs-CZ" dirty="0" smtClean="0"/>
              <a:t> in </a:t>
            </a:r>
            <a:r>
              <a:rPr lang="cs-CZ" dirty="0" err="1" smtClean="0"/>
              <a:t>active</a:t>
            </a:r>
            <a:r>
              <a:rPr lang="cs-CZ" dirty="0" smtClean="0"/>
              <a:t>)</a:t>
            </a:r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Earth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known</a:t>
            </a:r>
            <a:r>
              <a:rPr lang="cs-CZ" dirty="0" smtClean="0"/>
              <a:t> to go </a:t>
            </a:r>
            <a:r>
              <a:rPr lang="cs-CZ" dirty="0" err="1" smtClean="0"/>
              <a:t>round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Sun.</a:t>
            </a:r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Sun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thought</a:t>
            </a:r>
            <a:r>
              <a:rPr lang="cs-CZ" dirty="0" smtClean="0"/>
              <a:t> to go </a:t>
            </a:r>
            <a:r>
              <a:rPr lang="cs-CZ" dirty="0" err="1" smtClean="0"/>
              <a:t>round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Earth</a:t>
            </a:r>
            <a:r>
              <a:rPr lang="cs-CZ" dirty="0" smtClean="0"/>
              <a:t>.</a:t>
            </a:r>
          </a:p>
          <a:p>
            <a:pPr lvl="1"/>
            <a:endParaRPr lang="cs-CZ" dirty="0" smtClean="0"/>
          </a:p>
          <a:p>
            <a:r>
              <a:rPr lang="cs-CZ" dirty="0" err="1" smtClean="0"/>
              <a:t>we</a:t>
            </a:r>
            <a:r>
              <a:rPr lang="cs-CZ" dirty="0" smtClean="0"/>
              <a:t> use past infinitive (</a:t>
            </a:r>
            <a:r>
              <a:rPr lang="cs-CZ" i="1" dirty="0" smtClean="0"/>
              <a:t>to </a:t>
            </a:r>
            <a:r>
              <a:rPr lang="cs-CZ" i="1" dirty="0" err="1" smtClean="0"/>
              <a:t>have</a:t>
            </a:r>
            <a:r>
              <a:rPr lang="cs-CZ" i="1" dirty="0" smtClean="0"/>
              <a:t> </a:t>
            </a:r>
            <a:r>
              <a:rPr lang="cs-CZ" i="1" dirty="0" err="1" smtClean="0"/>
              <a:t>done</a:t>
            </a:r>
            <a:r>
              <a:rPr lang="cs-CZ" i="1" dirty="0" smtClean="0"/>
              <a:t> </a:t>
            </a:r>
            <a:r>
              <a:rPr lang="cs-CZ" i="1" dirty="0" err="1" smtClean="0"/>
              <a:t>something</a:t>
            </a:r>
            <a:r>
              <a:rPr lang="cs-CZ" dirty="0" smtClean="0"/>
              <a:t>)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talk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u="sng" dirty="0" err="1" smtClean="0"/>
              <a:t>present</a:t>
            </a:r>
            <a:r>
              <a:rPr lang="cs-CZ" u="sng" dirty="0" smtClean="0"/>
              <a:t> </a:t>
            </a:r>
            <a:r>
              <a:rPr lang="cs-CZ" u="sng" dirty="0" err="1" smtClean="0"/>
              <a:t>believe</a:t>
            </a:r>
            <a:r>
              <a:rPr lang="cs-CZ" u="sng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u="sng" dirty="0" smtClean="0"/>
              <a:t>past </a:t>
            </a:r>
            <a:r>
              <a:rPr lang="cs-CZ" u="sng" dirty="0" err="1" smtClean="0"/>
              <a:t>events</a:t>
            </a:r>
            <a:endParaRPr lang="cs-CZ" u="sng" dirty="0" smtClean="0"/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man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believed</a:t>
            </a:r>
            <a:r>
              <a:rPr lang="cs-CZ" dirty="0" smtClean="0"/>
              <a:t> to </a:t>
            </a:r>
            <a:r>
              <a:rPr lang="cs-CZ" dirty="0" err="1" smtClean="0"/>
              <a:t>have</a:t>
            </a:r>
            <a:r>
              <a:rPr lang="cs-CZ" dirty="0" smtClean="0"/>
              <a:t> stolen </a:t>
            </a:r>
            <a:r>
              <a:rPr lang="cs-CZ" dirty="0" err="1" smtClean="0"/>
              <a:t>our</a:t>
            </a:r>
            <a:r>
              <a:rPr lang="cs-CZ" dirty="0" smtClean="0"/>
              <a:t> car.</a:t>
            </a:r>
          </a:p>
          <a:p>
            <a:pPr lvl="1"/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dogs</a:t>
            </a:r>
            <a:r>
              <a:rPr lang="cs-CZ" dirty="0" smtClean="0"/>
              <a:t> are </a:t>
            </a:r>
            <a:r>
              <a:rPr lang="cs-CZ" dirty="0" err="1" smtClean="0"/>
              <a:t>thought</a:t>
            </a:r>
            <a:r>
              <a:rPr lang="cs-CZ" dirty="0" smtClean="0"/>
              <a:t> to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chewed</a:t>
            </a:r>
            <a:r>
              <a:rPr lang="cs-CZ" dirty="0" smtClean="0"/>
              <a:t> </a:t>
            </a:r>
            <a:r>
              <a:rPr lang="cs-CZ" dirty="0" err="1" smtClean="0"/>
              <a:t>dad</a:t>
            </a:r>
            <a:r>
              <a:rPr lang="cs-CZ" dirty="0" smtClean="0"/>
              <a:t>‘s </a:t>
            </a:r>
            <a:r>
              <a:rPr lang="cs-CZ" dirty="0" err="1" smtClean="0"/>
              <a:t>shoes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Verbs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objects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some</a:t>
            </a:r>
            <a:r>
              <a:rPr lang="cs-CZ" sz="2400" dirty="0" smtClean="0"/>
              <a:t> </a:t>
            </a:r>
            <a:r>
              <a:rPr lang="cs-CZ" sz="2400" dirty="0" err="1" smtClean="0"/>
              <a:t>verbs</a:t>
            </a:r>
            <a:r>
              <a:rPr lang="cs-CZ" sz="2400" dirty="0" smtClean="0"/>
              <a:t> (</a:t>
            </a:r>
            <a:r>
              <a:rPr lang="cs-CZ" sz="2400" dirty="0" err="1" smtClean="0"/>
              <a:t>e.g</a:t>
            </a:r>
            <a:r>
              <a:rPr lang="cs-CZ" sz="2400" dirty="0" smtClean="0"/>
              <a:t>. </a:t>
            </a:r>
            <a:r>
              <a:rPr lang="cs-CZ" sz="2400" dirty="0" err="1" smtClean="0"/>
              <a:t>give</a:t>
            </a:r>
            <a:r>
              <a:rPr lang="cs-CZ" sz="2400" dirty="0" smtClean="0"/>
              <a:t> </a:t>
            </a:r>
            <a:r>
              <a:rPr lang="cs-CZ" sz="2400" dirty="0" err="1" smtClean="0"/>
              <a:t>offer</a:t>
            </a:r>
            <a:r>
              <a:rPr lang="cs-CZ" sz="2400" dirty="0" smtClean="0"/>
              <a:t>, </a:t>
            </a:r>
            <a:r>
              <a:rPr lang="cs-CZ" sz="2400" dirty="0" err="1" smtClean="0"/>
              <a:t>owe</a:t>
            </a:r>
            <a:r>
              <a:rPr lang="cs-CZ" sz="2400" dirty="0" smtClean="0"/>
              <a:t>, </a:t>
            </a:r>
            <a:r>
              <a:rPr lang="cs-CZ" sz="2400" dirty="0" err="1" smtClean="0"/>
              <a:t>pay</a:t>
            </a:r>
            <a:r>
              <a:rPr lang="cs-CZ" sz="2400" dirty="0" smtClean="0"/>
              <a:t>, </a:t>
            </a:r>
            <a:r>
              <a:rPr lang="cs-CZ" sz="2400" dirty="0" err="1" smtClean="0"/>
              <a:t>ask</a:t>
            </a:r>
            <a:r>
              <a:rPr lang="cs-CZ" sz="2400" dirty="0" smtClean="0"/>
              <a:t>, show, </a:t>
            </a:r>
            <a:r>
              <a:rPr lang="cs-CZ" sz="2400" dirty="0" err="1" smtClean="0"/>
              <a:t>teach</a:t>
            </a:r>
            <a:r>
              <a:rPr lang="cs-CZ" sz="2400" dirty="0" smtClean="0"/>
              <a:t>, </a:t>
            </a:r>
            <a:r>
              <a:rPr lang="cs-CZ" sz="2400" dirty="0" err="1" smtClean="0"/>
              <a:t>sell</a:t>
            </a:r>
            <a:r>
              <a:rPr lang="cs-CZ" sz="2400" dirty="0" smtClean="0"/>
              <a:t>, </a:t>
            </a:r>
            <a:r>
              <a:rPr lang="cs-CZ" sz="2400" dirty="0" err="1" smtClean="0"/>
              <a:t>award</a:t>
            </a:r>
            <a:r>
              <a:rPr lang="cs-CZ" sz="2400" dirty="0" smtClean="0"/>
              <a:t>) </a:t>
            </a:r>
            <a:r>
              <a:rPr lang="cs-CZ" sz="2400" dirty="0" err="1" smtClean="0"/>
              <a:t>often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two</a:t>
            </a:r>
            <a:r>
              <a:rPr lang="cs-CZ" sz="2400" dirty="0" smtClean="0"/>
              <a:t> </a:t>
            </a:r>
            <a:r>
              <a:rPr lang="cs-CZ" sz="2400" dirty="0" err="1" smtClean="0"/>
              <a:t>objects</a:t>
            </a:r>
            <a:endParaRPr lang="cs-CZ" sz="2400" dirty="0" smtClean="0"/>
          </a:p>
          <a:p>
            <a:pPr lvl="1"/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objects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both</a:t>
            </a:r>
            <a:r>
              <a:rPr lang="cs-CZ" sz="2400" dirty="0" smtClean="0"/>
              <a:t> </a:t>
            </a:r>
            <a:r>
              <a:rPr lang="cs-CZ" sz="2400" dirty="0" err="1" smtClean="0"/>
              <a:t>create</a:t>
            </a:r>
            <a:r>
              <a:rPr lang="cs-CZ" sz="2400" dirty="0" smtClean="0"/>
              <a:t> a </a:t>
            </a:r>
            <a:r>
              <a:rPr lang="cs-CZ" sz="2400" dirty="0" err="1" smtClean="0"/>
              <a:t>passive</a:t>
            </a:r>
            <a:r>
              <a:rPr lang="cs-CZ" sz="2400" dirty="0" smtClean="0"/>
              <a:t> sentence </a:t>
            </a:r>
            <a:r>
              <a:rPr lang="cs-CZ" sz="2400" dirty="0" err="1" smtClean="0"/>
              <a:t>being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possition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subject</a:t>
            </a:r>
            <a:endParaRPr lang="cs-CZ" sz="2400" dirty="0" smtClean="0"/>
          </a:p>
          <a:p>
            <a:pPr lvl="1"/>
            <a:endParaRPr lang="cs-CZ" sz="2400" dirty="0" smtClean="0"/>
          </a:p>
          <a:p>
            <a:pPr lvl="3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agency</a:t>
            </a:r>
            <a:r>
              <a:rPr lang="cs-CZ" dirty="0" smtClean="0"/>
              <a:t> has </a:t>
            </a:r>
            <a:r>
              <a:rPr lang="cs-CZ" dirty="0" err="1" smtClean="0"/>
              <a:t>sent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my </a:t>
            </a:r>
            <a:r>
              <a:rPr lang="cs-CZ" dirty="0" err="1" smtClean="0"/>
              <a:t>exam</a:t>
            </a:r>
            <a:r>
              <a:rPr lang="cs-CZ" dirty="0" smtClean="0"/>
              <a:t> </a:t>
            </a:r>
            <a:r>
              <a:rPr lang="cs-CZ" dirty="0" err="1" smtClean="0"/>
              <a:t>results</a:t>
            </a:r>
            <a:r>
              <a:rPr lang="cs-CZ" dirty="0" smtClean="0"/>
              <a:t>.</a:t>
            </a:r>
          </a:p>
          <a:p>
            <a:pPr lvl="4"/>
            <a:r>
              <a:rPr lang="cs-CZ" sz="2000" dirty="0" err="1" smtClean="0"/>
              <a:t>Exam</a:t>
            </a:r>
            <a:r>
              <a:rPr lang="cs-CZ" sz="2000" dirty="0" smtClean="0"/>
              <a:t> </a:t>
            </a:r>
            <a:r>
              <a:rPr lang="cs-CZ" sz="2000" dirty="0" err="1" smtClean="0"/>
              <a:t>results</a:t>
            </a:r>
            <a:r>
              <a:rPr lang="cs-CZ" sz="2000" dirty="0" smtClean="0"/>
              <a:t> </a:t>
            </a:r>
            <a:r>
              <a:rPr lang="cs-CZ" sz="2000" dirty="0" err="1" smtClean="0"/>
              <a:t>were</a:t>
            </a:r>
            <a:r>
              <a:rPr lang="cs-CZ" sz="2000" dirty="0" smtClean="0"/>
              <a:t> </a:t>
            </a:r>
            <a:r>
              <a:rPr lang="cs-CZ" sz="2000" dirty="0" err="1" smtClean="0"/>
              <a:t>sent</a:t>
            </a:r>
            <a:r>
              <a:rPr lang="cs-CZ" sz="2000" dirty="0" smtClean="0"/>
              <a:t> to </a:t>
            </a:r>
            <a:r>
              <a:rPr lang="cs-CZ" sz="2000" dirty="0" err="1" smtClean="0"/>
              <a:t>me</a:t>
            </a:r>
            <a:r>
              <a:rPr lang="cs-CZ" sz="2000" dirty="0" smtClean="0"/>
              <a:t> (by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agency</a:t>
            </a:r>
            <a:r>
              <a:rPr lang="cs-CZ" sz="2000" dirty="0" smtClean="0"/>
              <a:t>).</a:t>
            </a:r>
          </a:p>
          <a:p>
            <a:pPr lvl="4"/>
            <a:r>
              <a:rPr lang="cs-CZ" sz="2000" dirty="0" smtClean="0"/>
              <a:t>I </a:t>
            </a: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sent</a:t>
            </a:r>
            <a:r>
              <a:rPr lang="cs-CZ" sz="2000" dirty="0" smtClean="0"/>
              <a:t> my </a:t>
            </a:r>
            <a:r>
              <a:rPr lang="cs-CZ" sz="2000" dirty="0" err="1" smtClean="0"/>
              <a:t>exam</a:t>
            </a:r>
            <a:r>
              <a:rPr lang="cs-CZ" sz="2000" dirty="0" smtClean="0"/>
              <a:t> </a:t>
            </a:r>
            <a:r>
              <a:rPr lang="cs-CZ" sz="2000" dirty="0" err="1" smtClean="0"/>
              <a:t>results</a:t>
            </a:r>
            <a:r>
              <a:rPr lang="cs-CZ" sz="2000" dirty="0" smtClean="0"/>
              <a:t> (by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agency</a:t>
            </a:r>
            <a:r>
              <a:rPr lang="cs-CZ" sz="2000" dirty="0" smtClean="0"/>
              <a:t>).</a:t>
            </a:r>
          </a:p>
          <a:p>
            <a:pPr lvl="4"/>
            <a:endParaRPr lang="cs-CZ" sz="2000" dirty="0" smtClean="0"/>
          </a:p>
          <a:p>
            <a:pPr lvl="3"/>
            <a:r>
              <a:rPr lang="cs-CZ" sz="2200" dirty="0" smtClean="0"/>
              <a:t>My boss </a:t>
            </a:r>
            <a:r>
              <a:rPr lang="cs-CZ" sz="2200" dirty="0" err="1" smtClean="0"/>
              <a:t>gave</a:t>
            </a:r>
            <a:r>
              <a:rPr lang="cs-CZ" sz="2200" dirty="0" smtClean="0"/>
              <a:t> </a:t>
            </a:r>
            <a:r>
              <a:rPr lang="cs-CZ" sz="2200" dirty="0" err="1" smtClean="0"/>
              <a:t>me</a:t>
            </a:r>
            <a:r>
              <a:rPr lang="cs-CZ" sz="2200" dirty="0" smtClean="0"/>
              <a:t> a </a:t>
            </a:r>
            <a:r>
              <a:rPr lang="cs-CZ" sz="2200" dirty="0" err="1" smtClean="0"/>
              <a:t>new</a:t>
            </a:r>
            <a:r>
              <a:rPr lang="cs-CZ" sz="2200" dirty="0" smtClean="0"/>
              <a:t> </a:t>
            </a:r>
            <a:r>
              <a:rPr lang="cs-CZ" sz="2200" dirty="0" err="1" smtClean="0"/>
              <a:t>project</a:t>
            </a:r>
            <a:r>
              <a:rPr lang="cs-CZ" sz="2200" dirty="0" smtClean="0"/>
              <a:t>.</a:t>
            </a:r>
          </a:p>
          <a:p>
            <a:pPr lvl="4"/>
            <a:r>
              <a:rPr lang="cs-CZ" dirty="0" smtClean="0"/>
              <a:t>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given</a:t>
            </a:r>
            <a:r>
              <a:rPr lang="cs-CZ" dirty="0" smtClean="0"/>
              <a:t> 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project</a:t>
            </a:r>
            <a:r>
              <a:rPr lang="cs-CZ" dirty="0" smtClean="0"/>
              <a:t>.</a:t>
            </a:r>
          </a:p>
          <a:p>
            <a:pPr lvl="4"/>
            <a:r>
              <a:rPr lang="cs-CZ" dirty="0" smtClean="0"/>
              <a:t>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project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given</a:t>
            </a:r>
            <a:r>
              <a:rPr lang="cs-CZ" dirty="0" smtClean="0"/>
              <a:t> to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Excercise</a:t>
            </a:r>
            <a:r>
              <a:rPr lang="cs-CZ" dirty="0" smtClean="0"/>
              <a:t> n°1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3600" b="1" dirty="0" err="1" smtClean="0"/>
              <a:t>Rewrite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sentences</a:t>
            </a:r>
            <a:r>
              <a:rPr lang="cs-CZ" sz="3600" b="1" dirty="0" smtClean="0"/>
              <a:t> in </a:t>
            </a:r>
            <a:r>
              <a:rPr lang="cs-CZ" sz="3600" b="1" dirty="0" err="1" smtClean="0"/>
              <a:t>two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ways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using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passive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structures</a:t>
            </a:r>
            <a:r>
              <a:rPr lang="cs-CZ" sz="3600" b="1" dirty="0" smtClean="0"/>
              <a:t>. Start </a:t>
            </a:r>
            <a:r>
              <a:rPr lang="cs-CZ" sz="3600" b="1" dirty="0" err="1" smtClean="0"/>
              <a:t>with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words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given</a:t>
            </a:r>
            <a:r>
              <a:rPr lang="cs-CZ" sz="3600" b="1" dirty="0" smtClean="0"/>
              <a:t>.</a:t>
            </a:r>
          </a:p>
          <a:p>
            <a:pPr>
              <a:buNone/>
            </a:pPr>
            <a:r>
              <a:rPr lang="cs-CZ" sz="3600" dirty="0" smtClean="0"/>
              <a:t>1 </a:t>
            </a:r>
            <a:r>
              <a:rPr lang="cs-CZ" sz="3600" dirty="0" err="1" smtClean="0"/>
              <a:t>They</a:t>
            </a:r>
            <a:r>
              <a:rPr lang="cs-CZ" sz="3600" dirty="0" smtClean="0"/>
              <a:t> </a:t>
            </a:r>
            <a:r>
              <a:rPr lang="cs-CZ" sz="3600" dirty="0" err="1" smtClean="0"/>
              <a:t>say</a:t>
            </a:r>
            <a:r>
              <a:rPr lang="cs-CZ" sz="3600" dirty="0" smtClean="0"/>
              <a:t> </a:t>
            </a:r>
            <a:r>
              <a:rPr lang="cs-CZ" sz="3600" dirty="0" err="1" smtClean="0"/>
              <a:t>that</a:t>
            </a:r>
            <a:r>
              <a:rPr lang="cs-CZ" sz="3600" dirty="0" smtClean="0"/>
              <a:t> he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very</a:t>
            </a:r>
            <a:r>
              <a:rPr lang="cs-CZ" sz="3600" dirty="0" smtClean="0"/>
              <a:t> </a:t>
            </a:r>
            <a:r>
              <a:rPr lang="cs-CZ" sz="3600" dirty="0" err="1" smtClean="0"/>
              <a:t>rich</a:t>
            </a:r>
            <a:r>
              <a:rPr lang="cs-CZ" sz="3600" dirty="0" smtClean="0"/>
              <a:t>.</a:t>
            </a:r>
          </a:p>
          <a:p>
            <a:pPr marL="914400" lvl="1" indent="-514350">
              <a:buNone/>
            </a:pPr>
            <a:r>
              <a:rPr lang="cs-CZ" sz="3600" dirty="0" smtClean="0"/>
              <a:t>a </a:t>
            </a:r>
            <a:r>
              <a:rPr lang="cs-CZ" sz="3600" dirty="0" err="1" smtClean="0"/>
              <a:t>It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said</a:t>
            </a:r>
            <a:r>
              <a:rPr lang="cs-CZ" sz="3600" dirty="0" smtClean="0"/>
              <a:t> …</a:t>
            </a:r>
          </a:p>
          <a:p>
            <a:pPr marL="914400" lvl="1" indent="-514350">
              <a:buNone/>
            </a:pPr>
            <a:r>
              <a:rPr lang="cs-CZ" sz="3600" dirty="0" smtClean="0"/>
              <a:t>b He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said</a:t>
            </a:r>
            <a:r>
              <a:rPr lang="cs-CZ" sz="3600" dirty="0" smtClean="0"/>
              <a:t> …</a:t>
            </a:r>
          </a:p>
          <a:p>
            <a:pPr marL="514350" indent="-514350">
              <a:buNone/>
            </a:pPr>
            <a:r>
              <a:rPr lang="cs-CZ" sz="3600" dirty="0" smtClean="0"/>
              <a:t>2 </a:t>
            </a:r>
            <a:r>
              <a:rPr lang="cs-CZ" sz="3600" dirty="0" err="1" smtClean="0"/>
              <a:t>They</a:t>
            </a:r>
            <a:r>
              <a:rPr lang="cs-CZ" sz="3600" dirty="0" smtClean="0"/>
              <a:t> </a:t>
            </a:r>
            <a:r>
              <a:rPr lang="cs-CZ" sz="3600" dirty="0" err="1" smtClean="0"/>
              <a:t>expect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government</a:t>
            </a:r>
            <a:r>
              <a:rPr lang="cs-CZ" sz="3600" dirty="0" smtClean="0"/>
              <a:t> </a:t>
            </a:r>
            <a:r>
              <a:rPr lang="cs-CZ" sz="3600" dirty="0" err="1" smtClean="0"/>
              <a:t>will</a:t>
            </a:r>
            <a:r>
              <a:rPr lang="cs-CZ" sz="3600" dirty="0" smtClean="0"/>
              <a:t> </a:t>
            </a:r>
            <a:r>
              <a:rPr lang="cs-CZ" sz="3600" dirty="0" err="1" smtClean="0"/>
              <a:t>raise</a:t>
            </a:r>
            <a:r>
              <a:rPr lang="cs-CZ" sz="3600" dirty="0" smtClean="0"/>
              <a:t> </a:t>
            </a:r>
            <a:r>
              <a:rPr lang="cs-CZ" sz="3600" dirty="0" err="1" smtClean="0"/>
              <a:t>taxes</a:t>
            </a:r>
            <a:r>
              <a:rPr lang="cs-CZ" sz="3600" dirty="0" smtClean="0"/>
              <a:t>.</a:t>
            </a:r>
          </a:p>
          <a:p>
            <a:pPr marL="514350" indent="-514350">
              <a:buNone/>
            </a:pPr>
            <a:r>
              <a:rPr lang="cs-CZ" sz="3600" dirty="0" smtClean="0"/>
              <a:t>	a </a:t>
            </a:r>
            <a:r>
              <a:rPr lang="cs-CZ" sz="3600" dirty="0" err="1" smtClean="0"/>
              <a:t>It</a:t>
            </a:r>
            <a:r>
              <a:rPr lang="cs-CZ" sz="3600" dirty="0" smtClean="0"/>
              <a:t> …</a:t>
            </a:r>
          </a:p>
          <a:p>
            <a:pPr marL="514350" indent="-514350">
              <a:buNone/>
            </a:pPr>
            <a:r>
              <a:rPr lang="cs-CZ" sz="3600" dirty="0" smtClean="0"/>
              <a:t>	b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government</a:t>
            </a:r>
            <a:r>
              <a:rPr lang="cs-CZ" sz="3600" dirty="0" smtClean="0"/>
              <a:t> …</a:t>
            </a:r>
          </a:p>
          <a:p>
            <a:pPr marL="514350" indent="-514350">
              <a:buNone/>
            </a:pPr>
            <a:r>
              <a:rPr lang="cs-CZ" sz="3600" dirty="0" smtClean="0"/>
              <a:t>3 </a:t>
            </a:r>
            <a:r>
              <a:rPr lang="cs-CZ" sz="3600" dirty="0" err="1" smtClean="0"/>
              <a:t>They</a:t>
            </a:r>
            <a:r>
              <a:rPr lang="cs-CZ" sz="3600" dirty="0" smtClean="0"/>
              <a:t> </a:t>
            </a:r>
            <a:r>
              <a:rPr lang="cs-CZ" sz="3600" dirty="0" err="1" smtClean="0"/>
              <a:t>now</a:t>
            </a:r>
            <a:r>
              <a:rPr lang="cs-CZ" sz="3600" dirty="0" smtClean="0"/>
              <a:t> </a:t>
            </a:r>
            <a:r>
              <a:rPr lang="cs-CZ" sz="3600" dirty="0" err="1" smtClean="0"/>
              <a:t>know</a:t>
            </a:r>
            <a:r>
              <a:rPr lang="cs-CZ" sz="3600" dirty="0" smtClean="0"/>
              <a:t> </a:t>
            </a:r>
            <a:r>
              <a:rPr lang="cs-CZ" sz="3600" dirty="0" err="1" smtClean="0"/>
              <a:t>that</a:t>
            </a:r>
            <a:r>
              <a:rPr lang="cs-CZ" sz="3600" dirty="0" smtClean="0"/>
              <a:t> </a:t>
            </a:r>
            <a:r>
              <a:rPr lang="cs-CZ" sz="3600" dirty="0" err="1" smtClean="0"/>
              <a:t>Mike</a:t>
            </a:r>
            <a:r>
              <a:rPr lang="cs-CZ" sz="3600" dirty="0" smtClean="0"/>
              <a:t> </a:t>
            </a:r>
            <a:r>
              <a:rPr lang="cs-CZ" sz="3600" dirty="0" err="1" smtClean="0"/>
              <a:t>came</a:t>
            </a:r>
            <a:r>
              <a:rPr lang="cs-CZ" sz="3600" dirty="0" smtClean="0"/>
              <a:t> </a:t>
            </a:r>
            <a:r>
              <a:rPr lang="cs-CZ" sz="3600" dirty="0" err="1" smtClean="0"/>
              <a:t>late</a:t>
            </a:r>
            <a:r>
              <a:rPr lang="cs-CZ" sz="3600" dirty="0" smtClean="0"/>
              <a:t>.</a:t>
            </a:r>
          </a:p>
          <a:p>
            <a:pPr marL="514350" indent="-514350">
              <a:buNone/>
            </a:pPr>
            <a:r>
              <a:rPr lang="cs-CZ" sz="3600" dirty="0" smtClean="0"/>
              <a:t>	a </a:t>
            </a:r>
            <a:r>
              <a:rPr lang="cs-CZ" sz="3600" dirty="0" err="1" smtClean="0"/>
              <a:t>It</a:t>
            </a:r>
            <a:r>
              <a:rPr lang="cs-CZ" sz="3600" dirty="0" smtClean="0"/>
              <a:t> …</a:t>
            </a:r>
          </a:p>
          <a:p>
            <a:pPr marL="514350" indent="-514350">
              <a:buNone/>
            </a:pPr>
            <a:r>
              <a:rPr lang="cs-CZ" sz="3600" dirty="0" smtClean="0"/>
              <a:t>	b </a:t>
            </a:r>
            <a:r>
              <a:rPr lang="cs-CZ" sz="3600" dirty="0" err="1" smtClean="0"/>
              <a:t>Mike</a:t>
            </a:r>
            <a:r>
              <a:rPr lang="cs-CZ" sz="3600" dirty="0" smtClean="0"/>
              <a:t> …</a:t>
            </a:r>
          </a:p>
          <a:p>
            <a:pPr marL="514350" indent="-514350">
              <a:buNone/>
            </a:pPr>
            <a:r>
              <a:rPr lang="cs-CZ" sz="3600" dirty="0" smtClean="0"/>
              <a:t>4 </a:t>
            </a:r>
            <a:r>
              <a:rPr lang="cs-CZ" sz="3600" dirty="0" err="1" smtClean="0"/>
              <a:t>They</a:t>
            </a:r>
            <a:r>
              <a:rPr lang="cs-CZ" sz="3600" dirty="0" smtClean="0"/>
              <a:t> </a:t>
            </a:r>
            <a:r>
              <a:rPr lang="cs-CZ" sz="3600" dirty="0" err="1" smtClean="0"/>
              <a:t>believed</a:t>
            </a:r>
            <a:r>
              <a:rPr lang="cs-CZ" sz="3600" dirty="0" smtClean="0"/>
              <a:t> </a:t>
            </a:r>
            <a:r>
              <a:rPr lang="cs-CZ" sz="3600" dirty="0" err="1" smtClean="0"/>
              <a:t>that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Earth</a:t>
            </a:r>
            <a:r>
              <a:rPr lang="cs-CZ" sz="3600" dirty="0" smtClean="0"/>
              <a:t> </a:t>
            </a:r>
            <a:r>
              <a:rPr lang="cs-CZ" sz="3600" dirty="0" err="1" smtClean="0"/>
              <a:t>wasn</a:t>
            </a:r>
            <a:r>
              <a:rPr lang="cs-CZ" sz="3600" dirty="0" smtClean="0"/>
              <a:t>‘t </a:t>
            </a:r>
            <a:r>
              <a:rPr lang="cs-CZ" sz="3600" dirty="0" err="1" smtClean="0"/>
              <a:t>round</a:t>
            </a:r>
            <a:r>
              <a:rPr lang="cs-CZ" sz="3600" dirty="0" smtClean="0"/>
              <a:t>.</a:t>
            </a:r>
          </a:p>
          <a:p>
            <a:pPr marL="514350" indent="-514350">
              <a:buNone/>
            </a:pPr>
            <a:r>
              <a:rPr lang="cs-CZ" sz="3600" dirty="0" smtClean="0"/>
              <a:t>	a </a:t>
            </a:r>
            <a:r>
              <a:rPr lang="cs-CZ" sz="3600" dirty="0" err="1" smtClean="0"/>
              <a:t>It</a:t>
            </a:r>
            <a:r>
              <a:rPr lang="cs-CZ" sz="3600" dirty="0" smtClean="0"/>
              <a:t> …</a:t>
            </a:r>
          </a:p>
          <a:p>
            <a:pPr marL="514350" indent="-514350">
              <a:buNone/>
            </a:pPr>
            <a:r>
              <a:rPr lang="cs-CZ" sz="3600" dirty="0" smtClean="0"/>
              <a:t>	b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Earth</a:t>
            </a:r>
            <a:r>
              <a:rPr lang="cs-CZ" sz="3600" dirty="0" smtClean="0"/>
              <a:t> …</a:t>
            </a:r>
          </a:p>
          <a:p>
            <a:pPr marL="514350" indent="-514350">
              <a:buFont typeface="+mj-lt"/>
              <a:buAutoNum type="alphaLcPeriod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Excercise</a:t>
            </a:r>
            <a:r>
              <a:rPr lang="cs-CZ" dirty="0" smtClean="0"/>
              <a:t> n°2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Rewrite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 </a:t>
            </a:r>
            <a:r>
              <a:rPr lang="cs-CZ" dirty="0" err="1" smtClean="0"/>
              <a:t>using</a:t>
            </a:r>
            <a:r>
              <a:rPr lang="cs-CZ" dirty="0" smtClean="0"/>
              <a:t> a </a:t>
            </a:r>
            <a:r>
              <a:rPr lang="cs-CZ" dirty="0" err="1" smtClean="0"/>
              <a:t>passive</a:t>
            </a:r>
            <a:r>
              <a:rPr lang="cs-CZ" dirty="0" smtClean="0"/>
              <a:t> verb. </a:t>
            </a:r>
            <a:r>
              <a:rPr lang="cs-CZ" dirty="0" err="1" smtClean="0"/>
              <a:t>Include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agent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neccessary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The</a:t>
            </a:r>
            <a:r>
              <a:rPr lang="cs-CZ" dirty="0" smtClean="0"/>
              <a:t> police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already</a:t>
            </a:r>
            <a:r>
              <a:rPr lang="cs-CZ" dirty="0" smtClean="0"/>
              <a:t> </a:t>
            </a:r>
            <a:r>
              <a:rPr lang="cs-CZ" dirty="0" err="1" smtClean="0"/>
              <a:t>arrested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robber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are </a:t>
            </a:r>
            <a:r>
              <a:rPr lang="cs-CZ" dirty="0" err="1" smtClean="0"/>
              <a:t>building</a:t>
            </a:r>
            <a:r>
              <a:rPr lang="cs-CZ" dirty="0" smtClean="0"/>
              <a:t> 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shopping</a:t>
            </a:r>
            <a:r>
              <a:rPr lang="cs-CZ" dirty="0" smtClean="0"/>
              <a:t> centre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outskirts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</a:t>
            </a:r>
            <a:r>
              <a:rPr lang="cs-CZ" dirty="0" err="1" smtClean="0"/>
              <a:t>Students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use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fro</a:t>
            </a:r>
            <a:r>
              <a:rPr lang="cs-CZ" dirty="0" smtClean="0"/>
              <a:t> </a:t>
            </a:r>
            <a:r>
              <a:rPr lang="cs-CZ" dirty="0" err="1" smtClean="0"/>
              <a:t>studying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</a:t>
            </a:r>
            <a:r>
              <a:rPr lang="cs-CZ" dirty="0" err="1" smtClean="0"/>
              <a:t>Somebody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following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on my </a:t>
            </a:r>
            <a:r>
              <a:rPr lang="cs-CZ" dirty="0" err="1" smtClean="0"/>
              <a:t>way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A dog bit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daughter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garden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hold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elections</a:t>
            </a:r>
            <a:r>
              <a:rPr lang="cs-CZ" dirty="0" smtClean="0"/>
              <a:t> in </a:t>
            </a:r>
            <a:r>
              <a:rPr lang="cs-CZ" dirty="0" err="1" smtClean="0"/>
              <a:t>July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</a:t>
            </a:r>
            <a:r>
              <a:rPr lang="cs-CZ" dirty="0" err="1" smtClean="0"/>
              <a:t>Somebody</a:t>
            </a:r>
            <a:r>
              <a:rPr lang="cs-CZ" dirty="0" smtClean="0"/>
              <a:t> had </a:t>
            </a:r>
            <a:r>
              <a:rPr lang="cs-CZ" dirty="0" err="1" smtClean="0"/>
              <a:t>broken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window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In </a:t>
            </a:r>
            <a:r>
              <a:rPr lang="cs-CZ" dirty="0" err="1" smtClean="0"/>
              <a:t>September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planning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summer</a:t>
            </a:r>
            <a:r>
              <a:rPr lang="cs-CZ" dirty="0" smtClean="0"/>
              <a:t> </a:t>
            </a:r>
            <a:r>
              <a:rPr lang="cs-CZ" dirty="0" err="1" smtClean="0"/>
              <a:t>holidays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came</a:t>
            </a:r>
            <a:r>
              <a:rPr lang="cs-CZ" dirty="0" smtClean="0"/>
              <a:t> </a:t>
            </a:r>
            <a:r>
              <a:rPr lang="cs-CZ" dirty="0" err="1" smtClean="0"/>
              <a:t>Sue</a:t>
            </a:r>
            <a:r>
              <a:rPr lang="cs-CZ" dirty="0" smtClean="0"/>
              <a:t> has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cooking</a:t>
            </a:r>
            <a:r>
              <a:rPr lang="cs-CZ" dirty="0" smtClean="0"/>
              <a:t> </a:t>
            </a:r>
            <a:r>
              <a:rPr lang="cs-CZ" dirty="0" err="1" smtClean="0"/>
              <a:t>dinner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government</a:t>
            </a:r>
            <a:r>
              <a:rPr lang="cs-CZ" dirty="0" smtClean="0"/>
              <a:t> has </a:t>
            </a:r>
            <a:r>
              <a:rPr lang="cs-CZ" dirty="0" err="1" smtClean="0"/>
              <a:t>banned</a:t>
            </a:r>
            <a:r>
              <a:rPr lang="cs-CZ" dirty="0" smtClean="0"/>
              <a:t> smoking in </a:t>
            </a:r>
            <a:r>
              <a:rPr lang="cs-CZ" dirty="0" err="1" smtClean="0"/>
              <a:t>restaurants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Excercise</a:t>
            </a:r>
            <a:r>
              <a:rPr lang="cs-CZ" dirty="0" smtClean="0"/>
              <a:t> n°3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passive</a:t>
            </a:r>
            <a:r>
              <a:rPr lang="cs-CZ" dirty="0" smtClean="0"/>
              <a:t> </a:t>
            </a:r>
            <a:r>
              <a:rPr lang="cs-CZ" dirty="0" err="1" smtClean="0"/>
              <a:t>structures</a:t>
            </a:r>
            <a:r>
              <a:rPr lang="cs-CZ" dirty="0" smtClean="0"/>
              <a:t> are </a:t>
            </a:r>
            <a:r>
              <a:rPr lang="cs-CZ" dirty="0" err="1" smtClean="0"/>
              <a:t>often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to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impersonal</a:t>
            </a:r>
            <a:r>
              <a:rPr lang="cs-CZ" dirty="0" smtClean="0"/>
              <a:t> </a:t>
            </a:r>
            <a:r>
              <a:rPr lang="cs-CZ" dirty="0" err="1" smtClean="0"/>
              <a:t>information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news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in </a:t>
            </a:r>
            <a:r>
              <a:rPr lang="cs-CZ" dirty="0" err="1" smtClean="0"/>
              <a:t>newspaper</a:t>
            </a:r>
            <a:r>
              <a:rPr lang="cs-CZ" dirty="0" smtClean="0"/>
              <a:t> </a:t>
            </a:r>
            <a:r>
              <a:rPr lang="cs-CZ" dirty="0" err="1" smtClean="0"/>
              <a:t>articles</a:t>
            </a:r>
            <a:endParaRPr lang="cs-CZ" dirty="0" smtClean="0"/>
          </a:p>
          <a:p>
            <a:r>
              <a:rPr lang="cs-CZ" dirty="0" smtClean="0"/>
              <a:t> use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following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 to </a:t>
            </a:r>
            <a:r>
              <a:rPr lang="cs-CZ" dirty="0" err="1" smtClean="0"/>
              <a:t>invent</a:t>
            </a:r>
            <a:r>
              <a:rPr lang="cs-CZ" dirty="0" smtClean="0"/>
              <a:t> a </a:t>
            </a:r>
            <a:r>
              <a:rPr lang="cs-CZ" dirty="0" err="1" smtClean="0"/>
              <a:t>news</a:t>
            </a:r>
            <a:r>
              <a:rPr lang="cs-CZ" dirty="0" smtClean="0"/>
              <a:t> report</a:t>
            </a:r>
          </a:p>
          <a:p>
            <a:r>
              <a:rPr lang="cs-CZ" dirty="0" err="1" smtClean="0"/>
              <a:t>include</a:t>
            </a:r>
            <a:r>
              <a:rPr lang="cs-CZ" dirty="0" smtClean="0"/>
              <a:t> as many </a:t>
            </a:r>
            <a:r>
              <a:rPr lang="cs-CZ" dirty="0" err="1" smtClean="0"/>
              <a:t>passive</a:t>
            </a:r>
            <a:r>
              <a:rPr lang="cs-CZ" dirty="0" smtClean="0"/>
              <a:t> </a:t>
            </a:r>
            <a:r>
              <a:rPr lang="cs-CZ" dirty="0" err="1" smtClean="0"/>
              <a:t>structures</a:t>
            </a:r>
            <a:r>
              <a:rPr lang="cs-CZ" dirty="0" smtClean="0"/>
              <a:t> as </a:t>
            </a:r>
            <a:r>
              <a:rPr lang="cs-CZ" dirty="0" err="1" smtClean="0"/>
              <a:t>possible</a:t>
            </a:r>
            <a:endParaRPr lang="cs-CZ" dirty="0" smtClean="0"/>
          </a:p>
          <a:p>
            <a:endParaRPr lang="cs-CZ" dirty="0" smtClean="0"/>
          </a:p>
          <a:p>
            <a:pPr lvl="1"/>
            <a:r>
              <a:rPr lang="cs-CZ" dirty="0" err="1" smtClean="0"/>
              <a:t>observe</a:t>
            </a:r>
            <a:endParaRPr lang="cs-CZ" dirty="0" smtClean="0"/>
          </a:p>
          <a:p>
            <a:pPr lvl="1"/>
            <a:r>
              <a:rPr lang="cs-CZ" dirty="0" err="1" smtClean="0"/>
              <a:t>flying</a:t>
            </a:r>
            <a:r>
              <a:rPr lang="cs-CZ" dirty="0" smtClean="0"/>
              <a:t> </a:t>
            </a:r>
            <a:r>
              <a:rPr lang="cs-CZ" dirty="0" err="1" smtClean="0"/>
              <a:t>saucer</a:t>
            </a:r>
            <a:endParaRPr lang="cs-CZ" dirty="0" smtClean="0"/>
          </a:p>
          <a:p>
            <a:pPr lvl="1"/>
            <a:r>
              <a:rPr lang="cs-CZ" dirty="0" err="1" smtClean="0"/>
              <a:t>see</a:t>
            </a:r>
            <a:endParaRPr lang="cs-CZ" dirty="0" smtClean="0"/>
          </a:p>
          <a:p>
            <a:pPr lvl="1"/>
            <a:r>
              <a:rPr lang="cs-CZ" dirty="0" err="1" smtClean="0"/>
              <a:t>strange</a:t>
            </a:r>
            <a:r>
              <a:rPr lang="cs-CZ" dirty="0" smtClean="0"/>
              <a:t> </a:t>
            </a:r>
            <a:r>
              <a:rPr lang="cs-CZ" dirty="0" err="1" smtClean="0"/>
              <a:t>light</a:t>
            </a:r>
            <a:endParaRPr lang="cs-CZ" dirty="0" smtClean="0"/>
          </a:p>
          <a:p>
            <a:pPr lvl="1"/>
            <a:r>
              <a:rPr lang="cs-CZ" dirty="0" err="1" smtClean="0"/>
              <a:t>surprise</a:t>
            </a:r>
            <a:endParaRPr lang="cs-CZ" dirty="0" smtClean="0"/>
          </a:p>
          <a:p>
            <a:pPr lvl="1"/>
            <a:r>
              <a:rPr lang="cs-CZ" dirty="0" err="1" smtClean="0"/>
              <a:t>aliens</a:t>
            </a:r>
            <a:endParaRPr lang="cs-CZ" dirty="0" smtClean="0"/>
          </a:p>
          <a:p>
            <a:pPr lvl="1"/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</a:p>
        </p:txBody>
      </p:sp>
      <p:pic>
        <p:nvPicPr>
          <p:cNvPr id="1026" name="Picture 2" descr="C:\Users\Lucka\AppData\Local\Microsoft\Windows\Temporary Internet Files\Content.IE5\B0LLD3I8\MC9004300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4255" y="3573016"/>
            <a:ext cx="1920875" cy="172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v prezentaci byly použity obrázky z galerie </a:t>
            </a:r>
            <a:r>
              <a:rPr lang="cs-CZ" dirty="0" err="1" smtClean="0">
                <a:latin typeface="+mj-lt"/>
              </a:rPr>
              <a:t>microsoft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office</a:t>
            </a:r>
            <a:r>
              <a:rPr lang="cs-CZ" dirty="0" smtClean="0">
                <a:latin typeface="+mj-lt"/>
              </a:rPr>
              <a:t>, včetně webu office.com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93084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102</TotalTime>
  <Words>839</Words>
  <Application>Microsoft Office PowerPoint</Application>
  <PresentationFormat>Předvádění na obrazovce (4:3)</PresentationFormat>
  <Paragraphs>110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Franklin Gothic Book</vt:lpstr>
      <vt:lpstr>Perpetua</vt:lpstr>
      <vt:lpstr>Wingdings 2</vt:lpstr>
      <vt:lpstr>Jmění</vt:lpstr>
      <vt:lpstr>Passive</vt:lpstr>
      <vt:lpstr>Prezentace aplikace PowerPoint</vt:lpstr>
      <vt:lpstr>Anotace</vt:lpstr>
      <vt:lpstr>The form</vt:lpstr>
      <vt:lpstr>USAGE</vt:lpstr>
      <vt:lpstr>Advanced structures</vt:lpstr>
      <vt:lpstr>Verbs with two objects</vt:lpstr>
      <vt:lpstr>Excercise n°1</vt:lpstr>
      <vt:lpstr>Excercise n°2</vt:lpstr>
      <vt:lpstr>Excercise n°3</vt:lpstr>
      <vt:lpstr>zdroje obrázků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Passive</dc:title>
  <dc:creator>kuceroval</dc:creator>
  <cp:lastModifiedBy>kuceroval</cp:lastModifiedBy>
  <cp:revision>10</cp:revision>
  <dcterms:created xsi:type="dcterms:W3CDTF">2014-04-03T08:13:50Z</dcterms:created>
  <dcterms:modified xsi:type="dcterms:W3CDTF">2014-04-22T10:53:02Z</dcterms:modified>
</cp:coreProperties>
</file>