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affirmative</a:t>
            </a:r>
            <a:endParaRPr lang="cs-CZ" dirty="0" smtClean="0"/>
          </a:p>
          <a:p>
            <a:r>
              <a:rPr lang="cs-CZ" dirty="0" smtClean="0"/>
              <a:t>negative</a:t>
            </a:r>
          </a:p>
          <a:p>
            <a:r>
              <a:rPr lang="cs-CZ" dirty="0" err="1" smtClean="0"/>
              <a:t>question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0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449692"/>
              </p:ext>
            </p:extLst>
          </p:nvPr>
        </p:nvGraphicFramePr>
        <p:xfrm>
          <a:off x="445926" y="1916832"/>
          <a:ext cx="8474397" cy="2739898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</a:t>
                      </a:r>
                      <a:r>
                        <a:rPr lang="cs-CZ" dirty="0" smtClean="0"/>
                        <a:t>VY_32_INOVACE_4B_13_Past.simple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prima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listopad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880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tento učební materiál je určen k prezentaci a procvičení anglického </a:t>
            </a:r>
            <a:r>
              <a:rPr lang="cs-CZ" dirty="0" smtClean="0"/>
              <a:t>minulého </a:t>
            </a:r>
            <a:r>
              <a:rPr lang="cs-CZ" dirty="0"/>
              <a:t>času </a:t>
            </a:r>
            <a:r>
              <a:rPr lang="cs-CZ" dirty="0" smtClean="0"/>
              <a:t>prostého </a:t>
            </a:r>
            <a:r>
              <a:rPr lang="cs-CZ" dirty="0"/>
              <a:t>na interaktivní tabuli</a:t>
            </a:r>
          </a:p>
          <a:p>
            <a:r>
              <a:rPr lang="cs-CZ" dirty="0"/>
              <a:t>snímek číslo </a:t>
            </a:r>
            <a:r>
              <a:rPr lang="cs-CZ" dirty="0" smtClean="0"/>
              <a:t>čtyři </a:t>
            </a:r>
            <a:r>
              <a:rPr lang="cs-CZ" dirty="0"/>
              <a:t>názorně ukazuje, jak </a:t>
            </a:r>
            <a:r>
              <a:rPr lang="cs-CZ" dirty="0" smtClean="0"/>
              <a:t>minulý </a:t>
            </a:r>
            <a:r>
              <a:rPr lang="cs-CZ" dirty="0"/>
              <a:t>čas </a:t>
            </a:r>
            <a:r>
              <a:rPr lang="cs-CZ" dirty="0" smtClean="0"/>
              <a:t>prostý vypadá </a:t>
            </a:r>
            <a:r>
              <a:rPr lang="cs-CZ" dirty="0"/>
              <a:t>a z jakých tvarů se skládá</a:t>
            </a:r>
          </a:p>
          <a:p>
            <a:pPr lvl="1"/>
            <a:r>
              <a:rPr lang="cs-CZ" dirty="0"/>
              <a:t>po kliknutí </a:t>
            </a:r>
            <a:r>
              <a:rPr lang="cs-CZ" dirty="0" smtClean="0"/>
              <a:t>se objeví jednotlivé příklady, teoretický popis problematiky přilétne až po druhém kliknutí, čímž vzniká prostor pro aktivní práci žáků v hodině; </a:t>
            </a:r>
            <a:r>
              <a:rPr lang="cs-CZ" dirty="0"/>
              <a:t>studenti si uvědomí grafickou a mluvnickou podobu </a:t>
            </a:r>
            <a:r>
              <a:rPr lang="cs-CZ" dirty="0" smtClean="0"/>
              <a:t>času</a:t>
            </a:r>
          </a:p>
          <a:p>
            <a:pPr lvl="1"/>
            <a:r>
              <a:rPr lang="cs-CZ" dirty="0" smtClean="0"/>
              <a:t>nepravidelné tvary slovesa BÝT se objeví po kliknutí</a:t>
            </a:r>
            <a:endParaRPr lang="cs-CZ" dirty="0"/>
          </a:p>
          <a:p>
            <a:r>
              <a:rPr lang="cs-CZ" dirty="0"/>
              <a:t>snímek číslo </a:t>
            </a:r>
            <a:r>
              <a:rPr lang="cs-CZ" dirty="0" smtClean="0"/>
              <a:t>pět </a:t>
            </a:r>
            <a:r>
              <a:rPr lang="cs-CZ" dirty="0"/>
              <a:t>ukazuje, k jakým změnám ve větě dochází při tvoření záporu </a:t>
            </a:r>
          </a:p>
          <a:p>
            <a:pPr lvl="1"/>
            <a:r>
              <a:rPr lang="cs-CZ" dirty="0"/>
              <a:t>kliknutím </a:t>
            </a:r>
            <a:r>
              <a:rPr lang="cs-CZ" dirty="0" smtClean="0"/>
              <a:t>se názorně, díky animaci, změní podoba věty </a:t>
            </a:r>
            <a:r>
              <a:rPr lang="cs-CZ" dirty="0"/>
              <a:t>a otazník se přemístí na místo tečky</a:t>
            </a:r>
          </a:p>
          <a:p>
            <a:r>
              <a:rPr lang="cs-CZ" dirty="0" smtClean="0"/>
              <a:t>snímek </a:t>
            </a:r>
            <a:r>
              <a:rPr lang="cs-CZ" dirty="0"/>
              <a:t>číslo </a:t>
            </a:r>
            <a:r>
              <a:rPr lang="cs-CZ" dirty="0" smtClean="0"/>
              <a:t>šest </a:t>
            </a:r>
            <a:r>
              <a:rPr lang="cs-CZ" dirty="0"/>
              <a:t>slouží k procvičení tvorby </a:t>
            </a:r>
            <a:r>
              <a:rPr lang="cs-CZ" dirty="0" smtClean="0"/>
              <a:t>otázky</a:t>
            </a:r>
          </a:p>
          <a:p>
            <a:pPr lvl="1"/>
            <a:r>
              <a:rPr lang="cs-CZ" dirty="0" smtClean="0"/>
              <a:t>animace opět názorně ukáže, k jakým změnám zde dochází</a:t>
            </a:r>
            <a:endParaRPr lang="cs-CZ" dirty="0"/>
          </a:p>
          <a:p>
            <a:r>
              <a:rPr lang="cs-CZ" dirty="0" smtClean="0"/>
              <a:t>snímek číslo sedm přibližuje způsob užití minulého času prostého</a:t>
            </a:r>
          </a:p>
          <a:p>
            <a:pPr lvl="1"/>
            <a:r>
              <a:rPr lang="cs-CZ" dirty="0" smtClean="0"/>
              <a:t>animace je opět uzpůsobena tak, aby vznikl prostor pro aktivní zapojené studentů do hodiny, tj. příklady se objeví dřív než teoretický základ</a:t>
            </a:r>
            <a:endParaRPr lang="cs-CZ" dirty="0"/>
          </a:p>
          <a:p>
            <a:r>
              <a:rPr lang="cs-CZ" dirty="0" smtClean="0"/>
              <a:t>snímky </a:t>
            </a:r>
            <a:r>
              <a:rPr lang="cs-CZ" dirty="0"/>
              <a:t>číslo </a:t>
            </a:r>
            <a:r>
              <a:rPr lang="cs-CZ" dirty="0" smtClean="0"/>
              <a:t>osm a devět slouží </a:t>
            </a:r>
            <a:r>
              <a:rPr lang="cs-CZ" dirty="0"/>
              <a:t>k procvičení tohoto </a:t>
            </a:r>
            <a:r>
              <a:rPr lang="cs-CZ" dirty="0" smtClean="0"/>
              <a:t>času</a:t>
            </a:r>
          </a:p>
          <a:p>
            <a:pPr lvl="1"/>
            <a:r>
              <a:rPr lang="cs-CZ" dirty="0"/>
              <a:t>první cvičení je doplňovací; správná odpověď se odkryje po kliknutí na daný rámeček</a:t>
            </a:r>
          </a:p>
          <a:p>
            <a:pPr lvl="1"/>
            <a:r>
              <a:rPr lang="cs-CZ" dirty="0"/>
              <a:t>druhé cvičení je komunikační; studenti užívají </a:t>
            </a:r>
            <a:r>
              <a:rPr lang="cs-CZ" dirty="0" smtClean="0"/>
              <a:t>minulý prostý </a:t>
            </a:r>
            <a:r>
              <a:rPr lang="cs-CZ" dirty="0"/>
              <a:t>čas při odpovídání na otázky, které se objeví jednotlivě po kliknutí </a:t>
            </a:r>
          </a:p>
          <a:p>
            <a:pPr lvl="1"/>
            <a:endParaRPr lang="cs-CZ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3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affirmative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affirmative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 smtClean="0"/>
          </a:p>
          <a:p>
            <a:pPr marL="457200" lvl="1" indent="0">
              <a:buNone/>
            </a:pPr>
            <a:r>
              <a:rPr lang="cs-CZ" i="1" dirty="0" smtClean="0"/>
              <a:t>I </a:t>
            </a:r>
            <a:r>
              <a:rPr lang="cs-CZ" b="1" i="1" dirty="0" err="1" smtClean="0"/>
              <a:t>played</a:t>
            </a:r>
            <a:r>
              <a:rPr lang="cs-CZ" i="1" dirty="0" smtClean="0"/>
              <a:t> </a:t>
            </a:r>
            <a:r>
              <a:rPr lang="cs-CZ" i="1" dirty="0" err="1" smtClean="0"/>
              <a:t>tennis</a:t>
            </a:r>
            <a:r>
              <a:rPr lang="cs-CZ" i="1" dirty="0" smtClean="0"/>
              <a:t>.</a:t>
            </a:r>
          </a:p>
          <a:p>
            <a:pPr marL="457200" lvl="1" indent="0"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parents</a:t>
            </a:r>
            <a:r>
              <a:rPr lang="cs-CZ" i="1" dirty="0" smtClean="0"/>
              <a:t> </a:t>
            </a:r>
            <a:r>
              <a:rPr lang="cs-CZ" b="1" i="1" dirty="0" smtClean="0"/>
              <a:t>had</a:t>
            </a:r>
            <a:r>
              <a:rPr lang="cs-CZ" i="1" dirty="0" smtClean="0"/>
              <a:t> a dog.</a:t>
            </a:r>
          </a:p>
          <a:p>
            <a:pPr marL="457200" lvl="1" indent="0"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grandparents</a:t>
            </a:r>
            <a:r>
              <a:rPr lang="cs-CZ" i="1" dirty="0" smtClean="0"/>
              <a:t>  </a:t>
            </a:r>
            <a:r>
              <a:rPr lang="cs-CZ" b="1" i="1" dirty="0" err="1" smtClean="0"/>
              <a:t>lived</a:t>
            </a:r>
            <a:r>
              <a:rPr lang="cs-CZ" i="1" dirty="0" smtClean="0"/>
              <a:t> in </a:t>
            </a:r>
            <a:r>
              <a:rPr lang="cs-CZ" i="1" dirty="0" err="1" smtClean="0"/>
              <a:t>Africa</a:t>
            </a:r>
            <a:r>
              <a:rPr lang="cs-CZ" i="1" dirty="0" smtClean="0"/>
              <a:t>.</a:t>
            </a:r>
          </a:p>
          <a:p>
            <a:pPr marL="514350" indent="-457200"/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 smtClean="0"/>
          </a:p>
          <a:p>
            <a:pPr marL="914400" lvl="1" indent="-457200"/>
            <a:r>
              <a:rPr lang="cs-CZ" dirty="0" smtClean="0"/>
              <a:t>verb + (e)d</a:t>
            </a:r>
          </a:p>
          <a:p>
            <a:pPr marL="457200" lvl="1" indent="0">
              <a:buNone/>
            </a:pP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enjoyed</a:t>
            </a:r>
            <a:r>
              <a:rPr lang="cs-CZ" i="1" dirty="0" smtClean="0"/>
              <a:t> shopping in Paris.</a:t>
            </a:r>
          </a:p>
          <a:p>
            <a:pPr marL="457200" lvl="1" indent="0">
              <a:buNone/>
            </a:pPr>
            <a:r>
              <a:rPr lang="cs-CZ" i="1" dirty="0" smtClean="0"/>
              <a:t>Frank </a:t>
            </a:r>
            <a:r>
              <a:rPr lang="cs-CZ" i="1" dirty="0" err="1" smtClean="0"/>
              <a:t>moved</a:t>
            </a:r>
            <a:r>
              <a:rPr lang="cs-CZ" i="1" dirty="0" smtClean="0"/>
              <a:t> to </a:t>
            </a:r>
            <a:r>
              <a:rPr lang="cs-CZ" i="1" dirty="0" err="1" smtClean="0"/>
              <a:t>Enlgand</a:t>
            </a:r>
            <a:r>
              <a:rPr lang="cs-CZ" i="1" dirty="0" smtClean="0"/>
              <a:t> last </a:t>
            </a:r>
            <a:r>
              <a:rPr lang="cs-CZ" i="1" dirty="0" err="1" smtClean="0"/>
              <a:t>year</a:t>
            </a:r>
            <a:r>
              <a:rPr lang="cs-CZ" i="1" dirty="0" smtClean="0"/>
              <a:t>.</a:t>
            </a:r>
          </a:p>
          <a:p>
            <a:pPr marL="525780" indent="-342900"/>
            <a:r>
              <a:rPr lang="cs-CZ" i="1" dirty="0" err="1" smtClean="0"/>
              <a:t>irregular</a:t>
            </a:r>
            <a:r>
              <a:rPr lang="cs-CZ" i="1" dirty="0" smtClean="0"/>
              <a:t> </a:t>
            </a:r>
            <a:r>
              <a:rPr lang="cs-CZ" i="1" dirty="0" err="1" smtClean="0"/>
              <a:t>forms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verbs</a:t>
            </a:r>
            <a:endParaRPr lang="cs-CZ" i="1" dirty="0" smtClean="0"/>
          </a:p>
          <a:p>
            <a:pPr marL="800100" lvl="1" indent="-342900"/>
            <a:r>
              <a:rPr lang="cs-CZ" i="1" dirty="0" err="1" smtClean="0"/>
              <a:t>the</a:t>
            </a:r>
            <a:r>
              <a:rPr lang="cs-CZ" i="1" dirty="0" smtClean="0"/>
              <a:t> second </a:t>
            </a:r>
            <a:r>
              <a:rPr lang="cs-CZ" i="1" dirty="0" err="1" smtClean="0"/>
              <a:t>column</a:t>
            </a:r>
            <a:r>
              <a:rPr lang="cs-CZ" i="1" dirty="0" smtClean="0"/>
              <a:t> in </a:t>
            </a:r>
            <a:r>
              <a:rPr lang="cs-CZ" i="1" dirty="0" err="1" smtClean="0"/>
              <a:t>irregular</a:t>
            </a:r>
            <a:r>
              <a:rPr lang="cs-CZ" i="1" dirty="0" smtClean="0"/>
              <a:t> </a:t>
            </a:r>
            <a:r>
              <a:rPr lang="cs-CZ" i="1" dirty="0" err="1" smtClean="0"/>
              <a:t>verbs</a:t>
            </a:r>
            <a:r>
              <a:rPr lang="cs-CZ" i="1" dirty="0" smtClean="0"/>
              <a:t> chart</a:t>
            </a:r>
          </a:p>
          <a:p>
            <a:pPr lvl="1" indent="0">
              <a:buNone/>
            </a:pP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went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 early </a:t>
            </a:r>
            <a:r>
              <a:rPr lang="cs-CZ" i="1" dirty="0" err="1" smtClean="0"/>
              <a:t>yesterday</a:t>
            </a:r>
            <a:r>
              <a:rPr lang="cs-CZ" i="1" dirty="0" smtClean="0"/>
              <a:t>.</a:t>
            </a:r>
          </a:p>
          <a:p>
            <a:pPr lvl="1" indent="0"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lesson</a:t>
            </a:r>
            <a:r>
              <a:rPr lang="cs-CZ" i="1" dirty="0" smtClean="0"/>
              <a:t> </a:t>
            </a:r>
            <a:r>
              <a:rPr lang="cs-CZ" i="1" dirty="0" err="1" smtClean="0"/>
              <a:t>began</a:t>
            </a:r>
            <a:r>
              <a:rPr lang="cs-CZ" i="1" dirty="0" smtClean="0"/>
              <a:t> </a:t>
            </a:r>
            <a:r>
              <a:rPr lang="cs-CZ" i="1" dirty="0" err="1" smtClean="0"/>
              <a:t>five</a:t>
            </a:r>
            <a:r>
              <a:rPr lang="cs-CZ" i="1" dirty="0" smtClean="0"/>
              <a:t> </a:t>
            </a:r>
            <a:r>
              <a:rPr lang="cs-CZ" i="1" dirty="0" err="1" smtClean="0"/>
              <a:t>minutes</a:t>
            </a:r>
            <a:r>
              <a:rPr lang="cs-CZ" i="1" dirty="0" smtClean="0"/>
              <a:t> </a:t>
            </a:r>
            <a:r>
              <a:rPr lang="cs-CZ" i="1" dirty="0" err="1" smtClean="0"/>
              <a:t>later</a:t>
            </a:r>
            <a:r>
              <a:rPr lang="cs-CZ" i="1" dirty="0" smtClean="0"/>
              <a:t> </a:t>
            </a:r>
            <a:r>
              <a:rPr lang="cs-CZ" i="1" dirty="0" err="1" smtClean="0"/>
              <a:t>than</a:t>
            </a:r>
            <a:r>
              <a:rPr lang="cs-CZ" i="1" dirty="0" smtClean="0"/>
              <a:t> </a:t>
            </a:r>
            <a:r>
              <a:rPr lang="cs-CZ" i="1" dirty="0" err="1" smtClean="0"/>
              <a:t>usual</a:t>
            </a:r>
            <a:endParaRPr lang="cs-CZ" i="1" dirty="0" smtClean="0"/>
          </a:p>
          <a:p>
            <a:pPr lvl="2"/>
            <a:r>
              <a:rPr lang="cs-CZ" i="1" dirty="0" smtClean="0"/>
              <a:t>verb </a:t>
            </a:r>
            <a:r>
              <a:rPr lang="cs-CZ" b="1" i="1" u="sng" dirty="0" smtClean="0"/>
              <a:t>TO BE </a:t>
            </a:r>
            <a:r>
              <a:rPr lang="cs-CZ" i="1" dirty="0" smtClean="0"/>
              <a:t>has </a:t>
            </a:r>
            <a:r>
              <a:rPr lang="cs-CZ" i="1" dirty="0" err="1" smtClean="0"/>
              <a:t>different</a:t>
            </a:r>
            <a:r>
              <a:rPr lang="cs-CZ" i="1" dirty="0" smtClean="0"/>
              <a:t> </a:t>
            </a:r>
            <a:r>
              <a:rPr lang="cs-CZ" i="1" dirty="0" err="1" smtClean="0"/>
              <a:t>forms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each</a:t>
            </a:r>
            <a:r>
              <a:rPr lang="cs-CZ" i="1" dirty="0" smtClean="0"/>
              <a:t> person</a:t>
            </a:r>
          </a:p>
          <a:p>
            <a:pPr marL="914400" lvl="2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9540552" y="3367594"/>
            <a:ext cx="3024336" cy="2677656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lvl="2">
              <a:spcBef>
                <a:spcPct val="20000"/>
              </a:spcBef>
            </a:pPr>
            <a:r>
              <a:rPr lang="cs-CZ" sz="2400" i="1" dirty="0">
                <a:solidFill>
                  <a:prstClr val="black"/>
                </a:solidFill>
              </a:rPr>
              <a:t>I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was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were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>
                <a:solidFill>
                  <a:prstClr val="black"/>
                </a:solidFill>
              </a:rPr>
              <a:t>He/</a:t>
            </a:r>
            <a:r>
              <a:rPr lang="cs-CZ" sz="2400" i="1" dirty="0" err="1">
                <a:solidFill>
                  <a:prstClr val="black"/>
                </a:solidFill>
              </a:rPr>
              <a:t>she</a:t>
            </a:r>
            <a:r>
              <a:rPr lang="cs-CZ" sz="2400" i="1" dirty="0">
                <a:solidFill>
                  <a:prstClr val="black"/>
                </a:solidFill>
              </a:rPr>
              <a:t>/</a:t>
            </a:r>
            <a:r>
              <a:rPr lang="cs-CZ" sz="2400" i="1" dirty="0" err="1">
                <a:solidFill>
                  <a:prstClr val="black"/>
                </a:solidFill>
              </a:rPr>
              <a:t>it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was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We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were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were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They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 smtClean="0">
                <a:solidFill>
                  <a:prstClr val="black"/>
                </a:solidFill>
              </a:rPr>
              <a:t>were</a:t>
            </a:r>
            <a:endParaRPr lang="en-US" dirty="0"/>
          </a:p>
        </p:txBody>
      </p:sp>
      <p:pic>
        <p:nvPicPr>
          <p:cNvPr id="1026" name="Picture 2" descr="C:\Users\Lucka\AppData\Local\Microsoft\Windows\Temporary Internet Files\Content.IE5\Q8OQVWGO\MC90043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179638"/>
            <a:ext cx="1971675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81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5387 L -0.38576 0.04485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-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negative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NOT (= </a:t>
            </a:r>
            <a:r>
              <a:rPr lang="cs-CZ" dirty="0" err="1" smtClean="0"/>
              <a:t>DIDN‘T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pPr marL="457200" lvl="1" indent="0">
              <a:buNone/>
            </a:pPr>
            <a:r>
              <a:rPr lang="cs-CZ" b="1" dirty="0" smtClean="0"/>
              <a:t>I</a:t>
            </a:r>
          </a:p>
          <a:p>
            <a:pPr marL="457200" lvl="1" indent="0">
              <a:buNone/>
            </a:pPr>
            <a:endParaRPr lang="cs-CZ" dirty="0"/>
          </a:p>
          <a:p>
            <a:pPr marL="525780" indent="-342900"/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</a:t>
            </a:r>
            <a:r>
              <a:rPr lang="cs-CZ" dirty="0" smtClean="0"/>
              <a:t> person </a:t>
            </a:r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/>
              <a:t>	</a:t>
            </a:r>
            <a:r>
              <a:rPr lang="cs-CZ" dirty="0" smtClean="0"/>
              <a:t>use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NOT (=</a:t>
            </a:r>
            <a:r>
              <a:rPr lang="cs-CZ" dirty="0" err="1" smtClean="0"/>
              <a:t>DIDN‘T</a:t>
            </a:r>
            <a:r>
              <a:rPr lang="cs-CZ" dirty="0" smtClean="0"/>
              <a:t>)</a:t>
            </a:r>
          </a:p>
          <a:p>
            <a:pPr marL="800100" lvl="1" indent="-342900"/>
            <a:r>
              <a:rPr lang="cs-CZ" dirty="0" smtClean="0"/>
              <a:t>no –s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required</a:t>
            </a:r>
            <a:endParaRPr lang="cs-CZ" dirty="0"/>
          </a:p>
          <a:p>
            <a:pPr lvl="1" indent="0">
              <a:buNone/>
            </a:pPr>
            <a:r>
              <a:rPr lang="cs-CZ" b="1" dirty="0" smtClean="0"/>
              <a:t>Mark</a:t>
            </a:r>
          </a:p>
          <a:p>
            <a:pPr lvl="1" indent="0">
              <a:buNone/>
            </a:pPr>
            <a:endParaRPr lang="cs-CZ" b="1" dirty="0"/>
          </a:p>
          <a:p>
            <a:pPr marL="525780" indent="-342900"/>
            <a:r>
              <a:rPr lang="cs-CZ" dirty="0" smtClean="0"/>
              <a:t>verb TO BE </a:t>
            </a:r>
            <a:r>
              <a:rPr lang="cs-CZ" dirty="0" err="1" smtClean="0"/>
              <a:t>needs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NOT</a:t>
            </a:r>
          </a:p>
          <a:p>
            <a:pPr lvl="1" indent="0">
              <a:buNone/>
            </a:pPr>
            <a:endParaRPr lang="cs-CZ" dirty="0"/>
          </a:p>
          <a:p>
            <a:pPr lvl="1" indent="0">
              <a:buNone/>
            </a:pP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were</a:t>
            </a:r>
            <a:r>
              <a:rPr lang="cs-CZ" dirty="0" smtClean="0"/>
              <a:t> </a:t>
            </a:r>
            <a:r>
              <a:rPr lang="cs-CZ" b="1" dirty="0" smtClean="0"/>
              <a:t>	 </a:t>
            </a:r>
            <a:endParaRPr lang="en-US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7102" y="237584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like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skating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25497" y="119675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DID</a:t>
            </a:r>
            <a:r>
              <a:rPr lang="cs-CZ" sz="2000" b="1" dirty="0" smtClean="0"/>
              <a:t> NOT</a:t>
            </a:r>
            <a:endParaRPr lang="en-US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77364" y="4394238"/>
            <a:ext cx="3340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watches</a:t>
            </a:r>
            <a:r>
              <a:rPr lang="cs-CZ" sz="2000" b="1" dirty="0" smtClean="0"/>
              <a:t> TV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468544" y="342900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DID</a:t>
            </a:r>
            <a:r>
              <a:rPr lang="cs-CZ" sz="2000" b="1" dirty="0" smtClean="0"/>
              <a:t> NOT</a:t>
            </a:r>
            <a:endParaRPr lang="en-US" sz="2000" b="1" dirty="0"/>
          </a:p>
        </p:txBody>
      </p:sp>
      <p:sp>
        <p:nvSpPr>
          <p:cNvPr id="9" name="Násobení 8"/>
          <p:cNvSpPr/>
          <p:nvPr/>
        </p:nvSpPr>
        <p:spPr>
          <a:xfrm>
            <a:off x="9468544" y="5733256"/>
            <a:ext cx="513037" cy="432048"/>
          </a:xfrm>
          <a:prstGeom prst="mathMultiply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15882" y="5920365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school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468544" y="4744185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NOT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0367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5723E-6 L 0.13386 3.75723E-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2266 L -0.12014 0.02266 L -0.12014 0.04347 L -0.24514 0.04347 L -0.24514 0.06474 L -0.37014 0.06474 L -0.37014 0.08601 L -0.49497 0.08601 L -0.49497 0.10705 L -0.61997 0.10705 L -0.61997 0.12855 L -0.74497 0.12855 L -0.74497 0.14983 L -0.86945 0.14983 L -0.86945 0.17179 " pathEditMode="relative" rAng="0" ptsTypes="FFFFFFFFFFFFFFF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750" y="74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022E-16 L 0.16684 -0.0002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33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91329E-6 L -0.12066 -4.91329E-6 L -0.12066 0.02151 L -0.24045 0.02151 L -0.24045 0.04394 L -0.36024 0.04394 L -0.36024 0.0659 L -0.47986 0.0659 L -0.47986 0.08509 L -0.59982 0.08509 L -0.59982 0.10729 L -0.71962 0.10729 L -0.71962 0.12972 L -0.83871 0.12972 L -0.83871 0.14914 " pathEditMode="relative" rAng="0" ptsTypes="FFFFFFFFFFFFFFF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944" y="74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6185E-6 L -0.61076 -0.1990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38" y="-9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2948E-6 L 0.06962 0.002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2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-0.11909 1.11022E-16 L -0.11909 0.02312 L -0.23784 0.02312 L -0.23784 0.04717 L -0.35642 0.04717 L -0.35642 0.07098 L -0.47517 0.07098 L -0.47517 0.09503 L -0.59375 0.09503 L -0.59375 0.11861 L -0.7125 0.11861 L -0.7125 0.14289 L -0.83072 0.14289 L -0.83072 0.1674 " pathEditMode="relative" rAng="0" ptsTypes="FFFFFFFFFFFFFFF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545" y="83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question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r>
              <a:rPr lang="cs-CZ" dirty="0" smtClean="0"/>
              <a:t>; no –</a:t>
            </a:r>
            <a:r>
              <a:rPr lang="cs-CZ" dirty="0" err="1" smtClean="0"/>
              <a:t>ed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endParaRPr lang="cs-CZ" dirty="0" smtClean="0"/>
          </a:p>
          <a:p>
            <a:endParaRPr lang="cs-CZ" dirty="0"/>
          </a:p>
          <a:p>
            <a:pPr marL="274320" lvl="1" indent="0"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Tom‘s</a:t>
            </a:r>
            <a:r>
              <a:rPr lang="cs-CZ" b="1" dirty="0" smtClean="0"/>
              <a:t> </a:t>
            </a:r>
            <a:r>
              <a:rPr lang="cs-CZ" b="1" dirty="0" err="1" smtClean="0"/>
              <a:t>friends</a:t>
            </a:r>
            <a:r>
              <a:rPr lang="cs-CZ" b="1" dirty="0" smtClean="0"/>
              <a:t> </a:t>
            </a:r>
            <a:r>
              <a:rPr lang="cs-CZ" b="1" dirty="0" err="1" smtClean="0"/>
              <a:t>lived</a:t>
            </a:r>
            <a:r>
              <a:rPr lang="cs-CZ" b="1" dirty="0" smtClean="0"/>
              <a:t> in </a:t>
            </a:r>
            <a:r>
              <a:rPr lang="cs-CZ" b="1" dirty="0" err="1" smtClean="0"/>
              <a:t>Ireland</a:t>
            </a:r>
            <a:r>
              <a:rPr lang="cs-CZ" b="1" dirty="0" smtClean="0"/>
              <a:t> 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person </a:t>
            </a:r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as </a:t>
            </a:r>
            <a:r>
              <a:rPr lang="cs-CZ" dirty="0" err="1" smtClean="0"/>
              <a:t>well</a:t>
            </a:r>
            <a:endParaRPr lang="cs-CZ" dirty="0" smtClean="0"/>
          </a:p>
          <a:p>
            <a:pPr lvl="1"/>
            <a:r>
              <a:rPr lang="cs-CZ" dirty="0" smtClean="0"/>
              <a:t>no –s  </a:t>
            </a:r>
            <a:r>
              <a:rPr lang="cs-CZ" dirty="0" err="1" smtClean="0"/>
              <a:t>or</a:t>
            </a:r>
            <a:r>
              <a:rPr lang="cs-CZ" dirty="0" smtClean="0"/>
              <a:t> –</a:t>
            </a:r>
            <a:r>
              <a:rPr lang="cs-CZ" dirty="0" err="1" smtClean="0"/>
              <a:t>ed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required</a:t>
            </a:r>
            <a:endParaRPr lang="cs-CZ" dirty="0" smtClean="0"/>
          </a:p>
          <a:p>
            <a:pPr lvl="1"/>
            <a:endParaRPr lang="cs-CZ" dirty="0"/>
          </a:p>
          <a:p>
            <a:pPr marL="274320" lvl="1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Helen </a:t>
            </a:r>
            <a:r>
              <a:rPr lang="cs-CZ" b="1" dirty="0" err="1" smtClean="0"/>
              <a:t>wanted</a:t>
            </a:r>
            <a:r>
              <a:rPr lang="cs-CZ" b="1" dirty="0" smtClean="0"/>
              <a:t> to go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cinema</a:t>
            </a:r>
            <a:r>
              <a:rPr lang="cs-CZ" b="1" dirty="0" smtClean="0"/>
              <a:t>.</a:t>
            </a:r>
            <a:r>
              <a:rPr lang="cs-CZ" b="1" dirty="0"/>
              <a:t>	</a:t>
            </a:r>
            <a:endParaRPr lang="cs-CZ" b="1" dirty="0" smtClean="0"/>
          </a:p>
          <a:p>
            <a:pPr marL="274320" lvl="1" indent="0">
              <a:buNone/>
            </a:pPr>
            <a:endParaRPr lang="cs-CZ" b="1" dirty="0" smtClean="0"/>
          </a:p>
          <a:p>
            <a:r>
              <a:rPr lang="cs-CZ" dirty="0" smtClean="0"/>
              <a:t>verb TO BE </a:t>
            </a:r>
            <a:r>
              <a:rPr lang="cs-CZ" dirty="0" err="1" smtClean="0"/>
              <a:t>does</a:t>
            </a:r>
            <a:r>
              <a:rPr lang="cs-CZ" dirty="0" smtClean="0"/>
              <a:t> not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endParaRPr lang="cs-CZ" dirty="0" smtClean="0"/>
          </a:p>
          <a:p>
            <a:pPr lvl="1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exchange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position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verb	</a:t>
            </a:r>
          </a:p>
          <a:p>
            <a:pPr lvl="1"/>
            <a:endParaRPr lang="cs-CZ" dirty="0"/>
          </a:p>
          <a:p>
            <a:pPr marL="548640" lvl="2" indent="0">
              <a:buNone/>
            </a:pPr>
            <a:r>
              <a:rPr lang="cs-CZ" b="1" dirty="0" err="1" smtClean="0"/>
              <a:t>They</a:t>
            </a:r>
            <a:r>
              <a:rPr lang="cs-CZ" b="1" dirty="0" smtClean="0"/>
              <a:t> </a:t>
            </a:r>
            <a:endParaRPr lang="en-US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96536" y="260648"/>
            <a:ext cx="972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DID</a:t>
            </a:r>
            <a:endParaRPr lang="en-US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94812" y="10527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96536" y="2132856"/>
            <a:ext cx="972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DID</a:t>
            </a:r>
            <a:endParaRPr lang="en-US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94812" y="3197843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  <p:sp>
        <p:nvSpPr>
          <p:cNvPr id="8" name="Násobení 7"/>
          <p:cNvSpPr/>
          <p:nvPr/>
        </p:nvSpPr>
        <p:spPr>
          <a:xfrm>
            <a:off x="9594812" y="4437112"/>
            <a:ext cx="288032" cy="216024"/>
          </a:xfrm>
          <a:prstGeom prst="mathMultiply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ovéPole 8"/>
          <p:cNvSpPr txBox="1"/>
          <p:nvPr/>
        </p:nvSpPr>
        <p:spPr>
          <a:xfrm>
            <a:off x="1670414" y="5930790"/>
            <a:ext cx="8853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were</a:t>
            </a:r>
            <a:endParaRPr lang="en-US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03544" y="5931835"/>
            <a:ext cx="10309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happy.</a:t>
            </a:r>
            <a:endParaRPr lang="en-US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96536" y="522920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  <p:sp>
        <p:nvSpPr>
          <p:cNvPr id="12" name="Násobení 11"/>
          <p:cNvSpPr/>
          <p:nvPr/>
        </p:nvSpPr>
        <p:spPr>
          <a:xfrm>
            <a:off x="9747212" y="4589512"/>
            <a:ext cx="288032" cy="216024"/>
          </a:xfrm>
          <a:prstGeom prst="mathMultiply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8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3.7037E-7 L -0.13455 3.7037E-7 L -0.13455 0.04259 L -0.26806 0.04259 L -0.26806 0.08634 L -0.40174 0.08634 L -0.40174 0.13032 L -0.53524 0.13032 L -0.53524 0.17431 L -0.66892 0.17431 L -0.66892 0.21829 L -0.80243 0.21829 L -0.80243 0.26204 L -0.93507 0.26204 L -0.93507 0.30694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736" y="15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46821E-6 L -0.5217 0.1914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94" y="9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4 -0.37896 L -0.68403 -0.3105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49" y="34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L -0.13681 2.22222E-6 L -0.13681 0.0412 L -0.2724 0.0412 L -0.2724 0.08333 L -0.40868 0.08333 L -0.40868 0.12569 L -0.54427 0.12569 L -0.54427 0.16805 L -0.68038 0.16805 L -0.68038 0.21065 L -0.81597 0.21065 L -0.81597 0.25301 L -0.95087 0.25301 L -0.95087 0.29629 " pathEditMode="relative" rAng="0" ptsTypes="FFFFFFFFFFFFFFF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552" y="1481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52601E-6 L -0.46649 0.141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33" y="7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74601 -0.026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09" y="-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162 L -0.11702 0.005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51" y="162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28 0.01227 L 0.02187 0.01389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8" y="69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31214E-7 L -0.69687 0.1075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44" y="5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 animBg="1"/>
      <p:bldP spid="9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usage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facts</a:t>
            </a:r>
            <a:r>
              <a:rPr lang="cs-CZ" dirty="0" smtClean="0"/>
              <a:t>, </a:t>
            </a:r>
            <a:r>
              <a:rPr lang="cs-CZ" dirty="0" err="1" smtClean="0"/>
              <a:t>rules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true</a:t>
            </a:r>
            <a:r>
              <a:rPr lang="cs-CZ" dirty="0" smtClean="0"/>
              <a:t> in past</a:t>
            </a:r>
          </a:p>
          <a:p>
            <a:pPr marL="274320" lvl="1" indent="0">
              <a:buNone/>
            </a:pPr>
            <a:endParaRPr lang="cs-CZ" i="1" dirty="0" smtClean="0"/>
          </a:p>
          <a:p>
            <a:pPr marL="274320" lvl="1" indent="0">
              <a:buNone/>
            </a:pPr>
            <a:r>
              <a:rPr lang="cs-CZ" i="1" dirty="0" smtClean="0"/>
              <a:t>His </a:t>
            </a:r>
            <a:r>
              <a:rPr lang="cs-CZ" i="1" dirty="0" err="1" smtClean="0"/>
              <a:t>name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James.</a:t>
            </a:r>
          </a:p>
          <a:p>
            <a:pPr marL="274320" lvl="1" indent="0">
              <a:buNone/>
            </a:pP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lived</a:t>
            </a:r>
            <a:r>
              <a:rPr lang="cs-CZ" i="1" dirty="0" smtClean="0"/>
              <a:t> in </a:t>
            </a:r>
            <a:r>
              <a:rPr lang="cs-CZ" i="1" dirty="0" err="1" smtClean="0"/>
              <a:t>Australia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five</a:t>
            </a:r>
            <a:r>
              <a:rPr lang="cs-CZ" i="1" dirty="0" smtClean="0"/>
              <a:t> </a:t>
            </a:r>
            <a:r>
              <a:rPr lang="cs-CZ" i="1" dirty="0" err="1" smtClean="0"/>
              <a:t>years</a:t>
            </a:r>
            <a:r>
              <a:rPr lang="cs-CZ" i="1" dirty="0" smtClean="0"/>
              <a:t>.</a:t>
            </a:r>
          </a:p>
          <a:p>
            <a:pPr marL="274320" lvl="1" indent="0"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dadstudied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university.</a:t>
            </a:r>
          </a:p>
          <a:p>
            <a:pPr marL="274320" lvl="1" indent="0">
              <a:buNone/>
            </a:pPr>
            <a:endParaRPr lang="cs-CZ" i="1" dirty="0"/>
          </a:p>
          <a:p>
            <a:r>
              <a:rPr lang="cs-CZ" dirty="0" err="1" smtClean="0"/>
              <a:t>events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completed</a:t>
            </a:r>
            <a:r>
              <a:rPr lang="cs-CZ" dirty="0" smtClean="0"/>
              <a:t> in past</a:t>
            </a:r>
            <a:endParaRPr lang="cs-CZ" i="1" dirty="0"/>
          </a:p>
          <a:p>
            <a:pPr lvl="1"/>
            <a:endParaRPr lang="cs-CZ" i="1" dirty="0" smtClean="0"/>
          </a:p>
          <a:p>
            <a:pPr marL="274320" lvl="1" indent="0">
              <a:buNone/>
            </a:pP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wrote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test </a:t>
            </a:r>
            <a:r>
              <a:rPr lang="cs-CZ" i="1" dirty="0" err="1" smtClean="0"/>
              <a:t>yesterday</a:t>
            </a:r>
            <a:r>
              <a:rPr lang="cs-CZ" i="1" dirty="0" smtClean="0"/>
              <a:t>.</a:t>
            </a:r>
          </a:p>
          <a:p>
            <a:pPr marL="274320" lvl="1" indent="0">
              <a:buNone/>
            </a:pPr>
            <a:r>
              <a:rPr lang="cs-CZ" i="1" dirty="0" smtClean="0"/>
              <a:t>I </a:t>
            </a:r>
            <a:r>
              <a:rPr lang="cs-CZ" i="1" dirty="0" err="1" smtClean="0"/>
              <a:t>watched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moves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Helen.</a:t>
            </a:r>
          </a:p>
          <a:p>
            <a:pPr marL="274320" lvl="1" indent="0"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dogs</a:t>
            </a:r>
            <a:r>
              <a:rPr lang="cs-CZ" i="1" dirty="0" smtClean="0"/>
              <a:t> </a:t>
            </a:r>
            <a:r>
              <a:rPr lang="cs-CZ" i="1" dirty="0" err="1" smtClean="0"/>
              <a:t>started</a:t>
            </a:r>
            <a:r>
              <a:rPr lang="cs-CZ" i="1" dirty="0" smtClean="0"/>
              <a:t> to bark.</a:t>
            </a:r>
          </a:p>
          <a:p>
            <a:pPr marL="274320" lvl="1" indent="0">
              <a:buNone/>
            </a:pPr>
            <a:endParaRPr lang="cs-CZ" i="1" dirty="0"/>
          </a:p>
          <a:p>
            <a:r>
              <a:rPr lang="cs-CZ" dirty="0" err="1" smtClean="0"/>
              <a:t>the</a:t>
            </a:r>
            <a:r>
              <a:rPr lang="cs-CZ" dirty="0" smtClean="0"/>
              <a:t> sentence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include</a:t>
            </a:r>
            <a:r>
              <a:rPr lang="cs-CZ" dirty="0" smtClean="0"/>
              <a:t> a 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endParaRPr lang="cs-CZ" dirty="0" smtClean="0"/>
          </a:p>
          <a:p>
            <a:pPr lvl="1"/>
            <a:r>
              <a:rPr lang="cs-CZ" dirty="0" smtClean="0"/>
              <a:t>last…, …ago, in (1987, July), on (Mondy, my </a:t>
            </a:r>
            <a:r>
              <a:rPr lang="cs-CZ" dirty="0" err="1" smtClean="0"/>
              <a:t>birthday</a:t>
            </a:r>
            <a:r>
              <a:rPr lang="cs-CZ" dirty="0" smtClean="0"/>
              <a:t>), </a:t>
            </a:r>
            <a:r>
              <a:rPr lang="cs-CZ" dirty="0" err="1" smtClean="0"/>
              <a:t>yesterday</a:t>
            </a:r>
            <a:endParaRPr lang="cs-CZ" dirty="0" smtClean="0"/>
          </a:p>
          <a:p>
            <a:endParaRPr lang="cs-CZ" dirty="0"/>
          </a:p>
          <a:p>
            <a:pPr marL="274320" lvl="1" indent="0">
              <a:buNone/>
            </a:pPr>
            <a:r>
              <a:rPr lang="cs-CZ" i="1" dirty="0" smtClean="0"/>
              <a:t>I </a:t>
            </a:r>
            <a:r>
              <a:rPr lang="cs-CZ" i="1" dirty="0" err="1" smtClean="0"/>
              <a:t>got</a:t>
            </a:r>
            <a:r>
              <a:rPr lang="cs-CZ" i="1" dirty="0" smtClean="0"/>
              <a:t> many </a:t>
            </a:r>
            <a:r>
              <a:rPr lang="cs-CZ" i="1" dirty="0" err="1" smtClean="0"/>
              <a:t>presents</a:t>
            </a:r>
            <a:r>
              <a:rPr lang="cs-CZ" i="1" dirty="0" smtClean="0"/>
              <a:t> on my </a:t>
            </a:r>
            <a:r>
              <a:rPr lang="cs-CZ" i="1" dirty="0" err="1" smtClean="0"/>
              <a:t>birthday</a:t>
            </a:r>
            <a:r>
              <a:rPr lang="cs-CZ" i="1" dirty="0" smtClean="0"/>
              <a:t>.</a:t>
            </a:r>
          </a:p>
          <a:p>
            <a:pPr marL="274320" lvl="1" indent="0">
              <a:buNone/>
            </a:pPr>
            <a:r>
              <a:rPr lang="cs-CZ" i="1" dirty="0" smtClean="0"/>
              <a:t>Sam </a:t>
            </a:r>
            <a:r>
              <a:rPr lang="cs-CZ" i="1" dirty="0" err="1" smtClean="0"/>
              <a:t>went</a:t>
            </a:r>
            <a:r>
              <a:rPr lang="cs-CZ" i="1" dirty="0" smtClean="0"/>
              <a:t> on </a:t>
            </a:r>
            <a:r>
              <a:rPr lang="cs-CZ" i="1" dirty="0" err="1" smtClean="0"/>
              <a:t>holidays</a:t>
            </a:r>
            <a:r>
              <a:rPr lang="cs-CZ" i="1" dirty="0" smtClean="0"/>
              <a:t> </a:t>
            </a: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days</a:t>
            </a:r>
            <a:r>
              <a:rPr lang="cs-CZ" i="1" dirty="0" smtClean="0"/>
              <a:t> ago.</a:t>
            </a:r>
          </a:p>
        </p:txBody>
      </p:sp>
      <p:pic>
        <p:nvPicPr>
          <p:cNvPr id="2050" name="Picture 2" descr="C:\Users\Lucka\AppData\Local\Microsoft\Windows\Temporary Internet Files\Content.IE5\I2Y9W9G2\MC900326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34366"/>
            <a:ext cx="1820862" cy="174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75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in </a:t>
            </a:r>
            <a:r>
              <a:rPr lang="cs-CZ" dirty="0" err="1" smtClean="0"/>
              <a:t>brackets</a:t>
            </a:r>
            <a:endParaRPr lang="cs-CZ" dirty="0" smtClean="0"/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Mike and George </a:t>
            </a:r>
            <a:r>
              <a:rPr lang="cs-CZ" dirty="0" err="1" smtClean="0"/>
              <a:t>went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(go)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livewhen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/live)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didn‘t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 in </a:t>
            </a:r>
            <a:r>
              <a:rPr lang="cs-CZ" dirty="0" err="1" smtClean="0"/>
              <a:t>summer</a:t>
            </a:r>
            <a:r>
              <a:rPr lang="cs-CZ" dirty="0" smtClean="0"/>
              <a:t>. (not play)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? (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/</a:t>
            </a:r>
            <a:r>
              <a:rPr lang="cs-CZ" dirty="0" err="1" smtClean="0"/>
              <a:t>work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many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articles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 (</a:t>
            </a:r>
            <a:r>
              <a:rPr lang="cs-CZ" dirty="0" err="1" smtClean="0"/>
              <a:t>read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Karen </a:t>
            </a:r>
            <a:r>
              <a:rPr lang="cs-CZ" dirty="0" err="1" smtClean="0"/>
              <a:t>didn‘t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her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(not 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today</a:t>
            </a:r>
            <a:r>
              <a:rPr lang="cs-CZ" dirty="0" smtClean="0"/>
              <a:t>? (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/</a:t>
            </a:r>
            <a:r>
              <a:rPr lang="cs-CZ" dirty="0" err="1" smtClean="0"/>
              <a:t>get</a:t>
            </a:r>
            <a:r>
              <a:rPr lang="cs-CZ" dirty="0" smtClean="0"/>
              <a:t> up)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Henry </a:t>
            </a:r>
            <a:r>
              <a:rPr lang="cs-CZ" dirty="0" err="1" smtClean="0"/>
              <a:t>came</a:t>
            </a:r>
            <a:r>
              <a:rPr lang="cs-CZ" dirty="0" smtClean="0"/>
              <a:t> by bus, not by </a:t>
            </a:r>
            <a:r>
              <a:rPr lang="cs-CZ" dirty="0" err="1" smtClean="0"/>
              <a:t>train</a:t>
            </a:r>
            <a:r>
              <a:rPr lang="cs-CZ" dirty="0" smtClean="0"/>
              <a:t>. (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grandparents</a:t>
            </a:r>
            <a:r>
              <a:rPr lang="cs-CZ" dirty="0" smtClean="0"/>
              <a:t> </a:t>
            </a:r>
            <a:r>
              <a:rPr lang="cs-CZ" dirty="0" err="1" smtClean="0"/>
              <a:t>didn‘t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a lot. (not </a:t>
            </a:r>
            <a:r>
              <a:rPr lang="cs-CZ" dirty="0" err="1" smtClean="0"/>
              <a:t>travel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ate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chips</a:t>
            </a:r>
            <a:r>
              <a:rPr lang="cs-CZ" dirty="0" smtClean="0"/>
              <a:t> and </a:t>
            </a:r>
            <a:r>
              <a:rPr lang="cs-CZ" dirty="0" err="1" smtClean="0"/>
              <a:t>chicken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(</a:t>
            </a:r>
            <a:r>
              <a:rPr lang="cs-CZ" dirty="0" err="1" smtClean="0"/>
              <a:t>eat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endParaRPr lang="en-US" dirty="0"/>
          </a:p>
        </p:txBody>
      </p:sp>
      <p:sp>
        <p:nvSpPr>
          <p:cNvPr id="4" name="Zaoblený obdélník 3"/>
          <p:cNvSpPr/>
          <p:nvPr/>
        </p:nvSpPr>
        <p:spPr>
          <a:xfrm>
            <a:off x="3236820" y="2423380"/>
            <a:ext cx="48246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2105017" y="2824061"/>
            <a:ext cx="117270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1735789" y="3185347"/>
            <a:ext cx="1108019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Zaoblený obdélník 6"/>
          <p:cNvSpPr/>
          <p:nvPr/>
        </p:nvSpPr>
        <p:spPr>
          <a:xfrm>
            <a:off x="1334374" y="3575508"/>
            <a:ext cx="241699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Zaoblený obdélník 7"/>
          <p:cNvSpPr/>
          <p:nvPr/>
        </p:nvSpPr>
        <p:spPr>
          <a:xfrm>
            <a:off x="1684769" y="3924396"/>
            <a:ext cx="48246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2003246" y="4261275"/>
            <a:ext cx="127447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Zaoblený obdélník 9"/>
          <p:cNvSpPr/>
          <p:nvPr/>
        </p:nvSpPr>
        <p:spPr>
          <a:xfrm>
            <a:off x="1957111" y="4647745"/>
            <a:ext cx="264122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2029613" y="5010128"/>
            <a:ext cx="610871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3236821" y="5362639"/>
            <a:ext cx="1263172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1475658" y="5749146"/>
            <a:ext cx="260131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4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oral </a:t>
            </a:r>
            <a:r>
              <a:rPr lang="cs-CZ" dirty="0" err="1" smtClean="0"/>
              <a:t>practice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work</a:t>
            </a:r>
            <a:r>
              <a:rPr lang="cs-CZ" dirty="0" smtClean="0"/>
              <a:t> in </a:t>
            </a:r>
            <a:r>
              <a:rPr lang="cs-CZ" dirty="0" err="1" smtClean="0"/>
              <a:t>pairs</a:t>
            </a:r>
            <a:endParaRPr lang="cs-CZ" dirty="0"/>
          </a:p>
          <a:p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endParaRPr lang="cs-CZ" dirty="0" smtClean="0"/>
          </a:p>
          <a:p>
            <a:endParaRPr lang="cs-CZ" dirty="0"/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Where did you go in summer?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When did you last go to the cinema?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did you see there?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When did you go to bed yesterday?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time did you get up today?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did you have for breakfast?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How did you come to school?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Did you write any homework yesterday?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When did you last go skiing?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was your last homework?</a:t>
            </a:r>
          </a:p>
          <a:p>
            <a:pPr marL="731520" lvl="1" indent="-457200">
              <a:buFont typeface="+mj-lt"/>
              <a:buAutoNum type="arabicPeriod"/>
            </a:pPr>
            <a:endParaRPr lang="en-US" dirty="0"/>
          </a:p>
        </p:txBody>
      </p:sp>
      <p:pic>
        <p:nvPicPr>
          <p:cNvPr id="2050" name="Picture 2" descr="C:\Users\Lucka\AppData\Local\Microsoft\Windows\Temporary Internet Files\Content.IE5\B0LLD3I8\MC9001996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962" y="2996952"/>
            <a:ext cx="1576461" cy="196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32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galerie MS Office,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9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3257</TotalTime>
  <Words>731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Přehlednost</vt:lpstr>
      <vt:lpstr>past simple</vt:lpstr>
      <vt:lpstr>Prezentace aplikace PowerPoint</vt:lpstr>
      <vt:lpstr>Anotace</vt:lpstr>
      <vt:lpstr>past simple affirmative</vt:lpstr>
      <vt:lpstr>past simple negative</vt:lpstr>
      <vt:lpstr>past simple question</vt:lpstr>
      <vt:lpstr>present simple usage</vt:lpstr>
      <vt:lpstr>present simple written practice</vt:lpstr>
      <vt:lpstr>present simple oral practice</vt:lpstr>
      <vt:lpstr>zdroje obrázků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Lucka</dc:creator>
  <cp:lastModifiedBy>kuceroval</cp:lastModifiedBy>
  <cp:revision>26</cp:revision>
  <dcterms:created xsi:type="dcterms:W3CDTF">2014-03-23T14:57:05Z</dcterms:created>
  <dcterms:modified xsi:type="dcterms:W3CDTF">2014-04-22T10:53:35Z</dcterms:modified>
</cp:coreProperties>
</file>