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9" r:id="rId3"/>
    <p:sldId id="260" r:id="rId4"/>
    <p:sldId id="261" r:id="rId5"/>
    <p:sldId id="263" r:id="rId6"/>
    <p:sldId id="264" r:id="rId7"/>
    <p:sldId id="262" r:id="rId8"/>
    <p:sldId id="265" r:id="rId9"/>
    <p:sldId id="266" r:id="rId10"/>
    <p:sldId id="267" r:id="rId11"/>
    <p:sldId id="268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2000" b="0" baseline="0" dirty="0" smtClean="0">
              <a:solidFill>
                <a:schemeClr val="tx1"/>
              </a:solidFill>
              <a:latin typeface="Calibri" pitchFamily="34" charset="0"/>
            </a:rPr>
            <a:t>VY_32_INOVACE_3C_14_ </a:t>
          </a:r>
          <a:r>
            <a:rPr lang="cs-CZ" sz="2000" b="0" baseline="0" dirty="0" smtClean="0">
              <a:solidFill>
                <a:schemeClr val="tx1"/>
              </a:solidFill>
              <a:latin typeface="Calibri" pitchFamily="34" charset="0"/>
            </a:rPr>
            <a:t>Nevážně </a:t>
          </a:r>
          <a:r>
            <a:rPr lang="cs-CZ" sz="2000" b="0" baseline="0" dirty="0" smtClean="0">
              <a:solidFill>
                <a:schemeClr val="tx1"/>
              </a:solidFill>
              <a:latin typeface="Calibri" pitchFamily="34" charset="0"/>
            </a:rPr>
            <a:t>v Evropě       </a:t>
          </a:r>
          <a:endParaRPr lang="cs-CZ" sz="2000" b="0" dirty="0">
            <a:solidFill>
              <a:schemeClr val="tx1"/>
            </a:solidFill>
            <a:latin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Gymnázium Lovosice, Sady pionýrů 600/6</a:t>
          </a:r>
          <a:endParaRPr lang="cs-CZ" sz="2000" b="0" dirty="0">
            <a:latin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CZ.1.07/1.5.00/34.1073</a:t>
          </a:r>
          <a:endParaRPr lang="cs-CZ" sz="2000" b="0" dirty="0">
            <a:latin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Hudební </a:t>
          </a:r>
          <a:r>
            <a:rPr lang="cs-CZ" sz="2000" dirty="0" smtClean="0">
              <a:solidFill>
                <a:schemeClr val="tx1"/>
              </a:solidFill>
            </a:rPr>
            <a:t>nauka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kvinta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, I.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ročník , tercie, kvarta 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březen 2014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139579-B03E-4156-B534-CBBE8EA8CDE9}" type="presOf" srcId="{B651F6E3-6281-48DB-9319-2AEAFDAE7572}" destId="{619D679B-A015-4ECF-8348-D1034C574F40}" srcOrd="0" destOrd="0" presId="urn:microsoft.com/office/officeart/2005/8/layout/target3"/>
    <dgm:cxn modelId="{1ECAE7D0-7111-4089-9B03-4702511C5847}" type="presOf" srcId="{D1B46980-6531-4606-95E6-44980827E919}" destId="{2BE915AB-18AA-4053-B92C-3BFC9ED204BB}" srcOrd="1" destOrd="0" presId="urn:microsoft.com/office/officeart/2005/8/layout/target3"/>
    <dgm:cxn modelId="{8491138A-0A06-4F29-A86B-6000138B611C}" type="presOf" srcId="{4C35D32F-0EAB-4CD7-82EE-45574DC2A586}" destId="{890E4F0B-2866-4A3F-A3C7-2A14B1797930}" srcOrd="1" destOrd="0" presId="urn:microsoft.com/office/officeart/2005/8/layout/target3"/>
    <dgm:cxn modelId="{E6010B49-41F2-45D6-83D7-A4456A5E6740}" type="presOf" srcId="{D1B46980-6531-4606-95E6-44980827E919}" destId="{6140AFEC-043D-4C43-A2F9-D0F5331DF3A3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C62090EF-CDAA-4AFC-BFFC-C8C1A2B7B1A1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B5B0DEE-F9E2-4152-B7F7-E005A4F1316B}" type="presOf" srcId="{BBE1F95E-D5AA-436D-B4F5-748C3834552C}" destId="{A5C228C9-6EC4-4821-934B-9E2EFBAB449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C1B04C-514A-46BF-AB90-9AE141979DFD}" type="presOf" srcId="{CEBA0FA6-500F-48B5-B7A1-B51529BD38F2}" destId="{CAD3E342-3400-4A52-8AAC-15B5BF88AABE}" srcOrd="0" destOrd="0" presId="urn:microsoft.com/office/officeart/2005/8/layout/target3"/>
    <dgm:cxn modelId="{1EF5AE61-F4A8-4115-B4E4-1DAB81B30954}" type="presOf" srcId="{757F3AB3-0718-4624-B441-E567A8F0AB56}" destId="{333A1088-737F-45CB-B68E-254E46348037}" srcOrd="0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CDE49BD7-3A47-43DE-A287-A7155610EF90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3EACAE9-98EC-48FA-BC89-682E30D60016}" type="presOf" srcId="{BBE1F95E-D5AA-436D-B4F5-748C3834552C}" destId="{B5AA812A-7391-47E3-B3BF-07AB9DC3D00C}" srcOrd="1" destOrd="0" presId="urn:microsoft.com/office/officeart/2005/8/layout/target3"/>
    <dgm:cxn modelId="{8EE638F3-0C19-4684-94A0-258780C2783A}" type="presOf" srcId="{D1D4F407-5343-4D3F-B5B9-D407B03CAEB4}" destId="{AED2198E-93D5-4001-81B4-73124B309672}" srcOrd="1" destOrd="0" presId="urn:microsoft.com/office/officeart/2005/8/layout/target3"/>
    <dgm:cxn modelId="{BCDD942B-0DDE-4657-863C-5A567A86066C}" type="presOf" srcId="{CEBA0FA6-500F-48B5-B7A1-B51529BD38F2}" destId="{02176FA0-10E9-44DC-9A54-485A362F109B}" srcOrd="1" destOrd="0" presId="urn:microsoft.com/office/officeart/2005/8/layout/target3"/>
    <dgm:cxn modelId="{6AEA402E-50BE-4209-93E6-E8C485943C8D}" type="presOf" srcId="{B651F6E3-6281-48DB-9319-2AEAFDAE7572}" destId="{6BB5E863-4638-4E1D-BFDE-399D028AC4ED}" srcOrd="1" destOrd="0" presId="urn:microsoft.com/office/officeart/2005/8/layout/target3"/>
    <dgm:cxn modelId="{7A8CC945-0683-4F5B-9244-303B0F7587FB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F5689BB-EBDC-4DED-9F10-850D50A8B68A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43C0F8A-1B4F-4B65-86BC-B45F98EB998B}" type="presParOf" srcId="{333A1088-737F-45CB-B68E-254E46348037}" destId="{F5ABB229-8D3B-4694-996A-96F23CF14429}" srcOrd="0" destOrd="0" presId="urn:microsoft.com/office/officeart/2005/8/layout/target3"/>
    <dgm:cxn modelId="{A6050E3C-BE71-4BFF-B068-ED1350F9DC8B}" type="presParOf" srcId="{333A1088-737F-45CB-B68E-254E46348037}" destId="{F41139FD-01EE-4571-8B17-4FB00FC51163}" srcOrd="1" destOrd="0" presId="urn:microsoft.com/office/officeart/2005/8/layout/target3"/>
    <dgm:cxn modelId="{64C3007E-7305-4641-A54A-D70E24684EF3}" type="presParOf" srcId="{333A1088-737F-45CB-B68E-254E46348037}" destId="{D005CE8C-CC26-4C3E-AC11-E15060ECD759}" srcOrd="2" destOrd="0" presId="urn:microsoft.com/office/officeart/2005/8/layout/target3"/>
    <dgm:cxn modelId="{4D8ABDCA-14D0-41C8-8824-F2FCEC7E940B}" type="presParOf" srcId="{333A1088-737F-45CB-B68E-254E46348037}" destId="{2C702D82-9B77-49B7-9568-BB8EB47C3372}" srcOrd="3" destOrd="0" presId="urn:microsoft.com/office/officeart/2005/8/layout/target3"/>
    <dgm:cxn modelId="{2407B6EA-3A0C-423C-B10D-0054D18F146C}" type="presParOf" srcId="{333A1088-737F-45CB-B68E-254E46348037}" destId="{A52A0455-90FF-4808-ABD0-F02540D31D5A}" srcOrd="4" destOrd="0" presId="urn:microsoft.com/office/officeart/2005/8/layout/target3"/>
    <dgm:cxn modelId="{36DEC383-B7EF-4AA9-B625-4140D659BCB6}" type="presParOf" srcId="{333A1088-737F-45CB-B68E-254E46348037}" destId="{6140AFEC-043D-4C43-A2F9-D0F5331DF3A3}" srcOrd="5" destOrd="0" presId="urn:microsoft.com/office/officeart/2005/8/layout/target3"/>
    <dgm:cxn modelId="{DC6D3EE2-AFE0-4BA3-81ED-738D20F55BC3}" type="presParOf" srcId="{333A1088-737F-45CB-B68E-254E46348037}" destId="{9358AC05-5D7D-4327-9F80-1AD486AEA664}" srcOrd="6" destOrd="0" presId="urn:microsoft.com/office/officeart/2005/8/layout/target3"/>
    <dgm:cxn modelId="{2E9FE6EF-1BE3-4838-8D9B-815D52FC2F7D}" type="presParOf" srcId="{333A1088-737F-45CB-B68E-254E46348037}" destId="{313FC574-E1CD-4FB4-B054-0B805CE0447D}" srcOrd="7" destOrd="0" presId="urn:microsoft.com/office/officeart/2005/8/layout/target3"/>
    <dgm:cxn modelId="{A0223936-BF56-4D7B-8057-1F3E111BDB80}" type="presParOf" srcId="{333A1088-737F-45CB-B68E-254E46348037}" destId="{619D679B-A015-4ECF-8348-D1034C574F40}" srcOrd="8" destOrd="0" presId="urn:microsoft.com/office/officeart/2005/8/layout/target3"/>
    <dgm:cxn modelId="{1DC21B77-00F1-4D14-BF64-9110282732BD}" type="presParOf" srcId="{333A1088-737F-45CB-B68E-254E46348037}" destId="{322283A8-4A27-4CDA-BAE3-F381106A9174}" srcOrd="9" destOrd="0" presId="urn:microsoft.com/office/officeart/2005/8/layout/target3"/>
    <dgm:cxn modelId="{D9B5C5AC-125F-4D5A-B854-0EA8C5FCA35A}" type="presParOf" srcId="{333A1088-737F-45CB-B68E-254E46348037}" destId="{FFC9F71D-1B4F-4AD9-A4A6-86ADEFC8AF5C}" srcOrd="10" destOrd="0" presId="urn:microsoft.com/office/officeart/2005/8/layout/target3"/>
    <dgm:cxn modelId="{67EEAE32-D34C-4598-87DD-783B9CA3E4E4}" type="presParOf" srcId="{333A1088-737F-45CB-B68E-254E46348037}" destId="{25B08C86-7E15-44DC-BE7F-FFB55DD49D12}" srcOrd="11" destOrd="0" presId="urn:microsoft.com/office/officeart/2005/8/layout/target3"/>
    <dgm:cxn modelId="{DB57F459-0728-4932-84F5-C8D5D57FB006}" type="presParOf" srcId="{333A1088-737F-45CB-B68E-254E46348037}" destId="{76644BE8-9D7C-4C09-B250-3D10AF48CBB7}" srcOrd="12" destOrd="0" presId="urn:microsoft.com/office/officeart/2005/8/layout/target3"/>
    <dgm:cxn modelId="{9100AC76-CDB4-43F5-912C-F6F135FD7379}" type="presParOf" srcId="{333A1088-737F-45CB-B68E-254E46348037}" destId="{EE85B701-7295-41C0-BA7A-34D3756A2AE6}" srcOrd="13" destOrd="0" presId="urn:microsoft.com/office/officeart/2005/8/layout/target3"/>
    <dgm:cxn modelId="{2F5B3AF8-CFF7-4E7A-8745-3D640DEC1435}" type="presParOf" srcId="{333A1088-737F-45CB-B68E-254E46348037}" destId="{8BEBB6EC-1DAA-4CAC-8A25-BC0FCBD5DBD5}" srcOrd="14" destOrd="0" presId="urn:microsoft.com/office/officeart/2005/8/layout/target3"/>
    <dgm:cxn modelId="{C824068F-BF1D-457D-B2B5-399E41E331B3}" type="presParOf" srcId="{333A1088-737F-45CB-B68E-254E46348037}" destId="{5955ED15-90AA-4F08-A8A5-1ED70581E58B}" srcOrd="15" destOrd="0" presId="urn:microsoft.com/office/officeart/2005/8/layout/target3"/>
    <dgm:cxn modelId="{803FB782-0A46-4DA6-8088-0D5DA1E4B5A7}" type="presParOf" srcId="{333A1088-737F-45CB-B68E-254E46348037}" destId="{26528689-9DF4-4685-8F23-BABDBD774F07}" srcOrd="16" destOrd="0" presId="urn:microsoft.com/office/officeart/2005/8/layout/target3"/>
    <dgm:cxn modelId="{6B9F1A35-C622-4955-981E-88570E4C6656}" type="presParOf" srcId="{333A1088-737F-45CB-B68E-254E46348037}" destId="{CAD3E342-3400-4A52-8AAC-15B5BF88AABE}" srcOrd="17" destOrd="0" presId="urn:microsoft.com/office/officeart/2005/8/layout/target3"/>
    <dgm:cxn modelId="{DBD449B5-A28F-40B4-8336-92D315C47632}" type="presParOf" srcId="{333A1088-737F-45CB-B68E-254E46348037}" destId="{486F9B35-3F77-4B86-95AC-C956F2B86E44}" srcOrd="18" destOrd="0" presId="urn:microsoft.com/office/officeart/2005/8/layout/target3"/>
    <dgm:cxn modelId="{B1199C23-C79D-44D8-B127-3CA346C72E8F}" type="presParOf" srcId="{333A1088-737F-45CB-B68E-254E46348037}" destId="{FE72208B-B9B5-47BF-B463-2DC6D6185814}" srcOrd="19" destOrd="0" presId="urn:microsoft.com/office/officeart/2005/8/layout/target3"/>
    <dgm:cxn modelId="{B05EA991-F2E5-46D4-B578-CC65B6C78B24}" type="presParOf" srcId="{333A1088-737F-45CB-B68E-254E46348037}" destId="{A5C228C9-6EC4-4821-934B-9E2EFBAB4497}" srcOrd="20" destOrd="0" presId="urn:microsoft.com/office/officeart/2005/8/layout/target3"/>
    <dgm:cxn modelId="{03BEB5D3-1FB5-4AB5-84B1-36761D026959}" type="presParOf" srcId="{333A1088-737F-45CB-B68E-254E46348037}" destId="{AED2198E-93D5-4001-81B4-73124B309672}" srcOrd="21" destOrd="0" presId="urn:microsoft.com/office/officeart/2005/8/layout/target3"/>
    <dgm:cxn modelId="{619429AA-A3AE-419E-95E6-6D751B98CA9A}" type="presParOf" srcId="{333A1088-737F-45CB-B68E-254E46348037}" destId="{2BE915AB-18AA-4053-B92C-3BFC9ED204BB}" srcOrd="22" destOrd="0" presId="urn:microsoft.com/office/officeart/2005/8/layout/target3"/>
    <dgm:cxn modelId="{AEA1F349-8EB3-4D83-894D-A64D8B03060A}" type="presParOf" srcId="{333A1088-737F-45CB-B68E-254E46348037}" destId="{6BB5E863-4638-4E1D-BFDE-399D028AC4ED}" srcOrd="23" destOrd="0" presId="urn:microsoft.com/office/officeart/2005/8/layout/target3"/>
    <dgm:cxn modelId="{293CC63F-8E5E-4212-B117-E07DD9E16A21}" type="presParOf" srcId="{333A1088-737F-45CB-B68E-254E46348037}" destId="{5A5FFA88-C948-4069-8E93-59FA12366E83}" srcOrd="24" destOrd="0" presId="urn:microsoft.com/office/officeart/2005/8/layout/target3"/>
    <dgm:cxn modelId="{2A6A0896-0C3B-4CD1-AE4B-C8BAA705AB26}" type="presParOf" srcId="{333A1088-737F-45CB-B68E-254E46348037}" destId="{890E4F0B-2866-4A3F-A3C7-2A14B1797930}" srcOrd="25" destOrd="0" presId="urn:microsoft.com/office/officeart/2005/8/layout/target3"/>
    <dgm:cxn modelId="{28D62631-01D3-4B84-975A-EFDE41839142}" type="presParOf" srcId="{333A1088-737F-45CB-B68E-254E46348037}" destId="{02176FA0-10E9-44DC-9A54-485A362F109B}" srcOrd="26" destOrd="0" presId="urn:microsoft.com/office/officeart/2005/8/layout/target3"/>
    <dgm:cxn modelId="{F0378F87-57F6-4564-AF22-B1399BF87B3A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BC0BA9-8BE1-48CD-8D81-F86833F64F48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806761-2653-4629-ADB8-23C26E6A3E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06761-2653-4629-ADB8-23C26E6A3E5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06761-2653-4629-ADB8-23C26E6A3E5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06761-2653-4629-ADB8-23C26E6A3E5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06761-2653-4629-ADB8-23C26E6A3E5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06761-2653-4629-ADB8-23C26E6A3E5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06761-2653-4629-ADB8-23C26E6A3E5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06761-2653-4629-ADB8-23C26E6A3E5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06761-2653-4629-ADB8-23C26E6A3E5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06761-2653-4629-ADB8-23C26E6A3E5B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806761-2653-4629-ADB8-23C26E6A3E5B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6D6F4-BBC5-497B-B611-33625FD53AB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8D308F2-E7E9-439C-ABEF-A00906300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6D6F4-BBC5-497B-B611-33625FD53AB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8D308F2-E7E9-439C-ABEF-A00906300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6D6F4-BBC5-497B-B611-33625FD53AB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8D308F2-E7E9-439C-ABEF-A00906300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2A6D6F4-BBC5-497B-B611-33625FD53AB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308F2-E7E9-439C-ABEF-A00906300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6D6F4-BBC5-497B-B611-33625FD53AB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8D308F2-E7E9-439C-ABEF-A00906300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6D6F4-BBC5-497B-B611-33625FD53AB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8D308F2-E7E9-439C-ABEF-A009063009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6D6F4-BBC5-497B-B611-33625FD53AB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8D308F2-E7E9-439C-ABEF-A009063009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8D308F2-E7E9-439C-ABEF-A00906300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6D6F4-BBC5-497B-B611-33625FD53AB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8D308F2-E7E9-439C-ABEF-A00906300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2A6D6F4-BBC5-497B-B611-33625FD53AB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6D6F4-BBC5-497B-B611-33625FD53AB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308F2-E7E9-439C-ABEF-A009063009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8D308F2-E7E9-439C-ABEF-A00906300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6D6F4-BBC5-497B-B611-33625FD53AB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2A6D6F4-BBC5-497B-B611-33625FD53AB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8D308F2-E7E9-439C-ABEF-A009063009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9saYjl9o5A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4.xml"/><Relationship Id="rId5" Type="http://schemas.openxmlformats.org/officeDocument/2006/relationships/image" Target="../media/image7.jpeg"/><Relationship Id="rId4" Type="http://schemas.openxmlformats.org/officeDocument/2006/relationships/hyperlink" Target="http://www.youtube.com/watch?v=NHqQxkRxqlo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79i84xYelZI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2.xml"/><Relationship Id="rId5" Type="http://schemas.openxmlformats.org/officeDocument/2006/relationships/slide" Target="slide9.xml"/><Relationship Id="rId4" Type="http://schemas.openxmlformats.org/officeDocument/2006/relationships/slide" Target="slide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4J0MKsG_i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6" Type="http://schemas.openxmlformats.org/officeDocument/2006/relationships/slide" Target="slide8.xml"/><Relationship Id="rId5" Type="http://schemas.openxmlformats.org/officeDocument/2006/relationships/image" Target="../media/image9.jpeg"/><Relationship Id="rId4" Type="http://schemas.openxmlformats.org/officeDocument/2006/relationships/hyperlink" Target="http://www.youtube.com/watch?v=hWPnqYXkXq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3Kvu6Kgp88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slide" Target="slide8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slide" Target="slide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hWPnqYXkXqE" TargetMode="External"/><Relationship Id="rId3" Type="http://schemas.openxmlformats.org/officeDocument/2006/relationships/hyperlink" Target="http://commons.wikimedia.org/wiki/File:%C3%89dith_Piaf_914-6440.jpg" TargetMode="External"/><Relationship Id="rId7" Type="http://schemas.openxmlformats.org/officeDocument/2006/relationships/hyperlink" Target="http://www.youtube.com/watch?v=U4J0MKsG_is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NHqQxkRxqlo" TargetMode="External"/><Relationship Id="rId5" Type="http://schemas.openxmlformats.org/officeDocument/2006/relationships/hyperlink" Target="http://www.youtube.com/watch?v=G9saYjl9o5A" TargetMode="External"/><Relationship Id="rId4" Type="http://schemas.openxmlformats.org/officeDocument/2006/relationships/hyperlink" Target="http://www.youtube.com/watch?v=79i84xYelZI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seznamuje  žáky s vývojem </a:t>
            </a:r>
            <a:r>
              <a:rPr lang="cs-CZ" dirty="0" err="1" smtClean="0"/>
              <a:t>nonartificiální</a:t>
            </a:r>
            <a:r>
              <a:rPr lang="cs-CZ" dirty="0" smtClean="0"/>
              <a:t> hudby v Evropě, především v Anglii a Francii</a:t>
            </a:r>
          </a:p>
          <a:p>
            <a:r>
              <a:rPr lang="cs-CZ" dirty="0" smtClean="0"/>
              <a:t>Přibližuje jim pojmy music </a:t>
            </a:r>
            <a:r>
              <a:rPr lang="cs-CZ" dirty="0" err="1" smtClean="0"/>
              <a:t>hall</a:t>
            </a:r>
            <a:r>
              <a:rPr lang="cs-CZ" dirty="0" smtClean="0"/>
              <a:t>, kabaret, šantán, šanson… </a:t>
            </a:r>
          </a:p>
          <a:p>
            <a:r>
              <a:rPr lang="cs-CZ" dirty="0" smtClean="0"/>
              <a:t>Je určen pro interaktivní </a:t>
            </a:r>
            <a:r>
              <a:rPr lang="cs-CZ" dirty="0" smtClean="0"/>
              <a:t>tabuli </a:t>
            </a:r>
          </a:p>
          <a:p>
            <a:r>
              <a:rPr lang="cs-CZ" dirty="0" smtClean="0"/>
              <a:t>Mezi snímky se lze pohybovat prostřednictvím </a:t>
            </a:r>
            <a:r>
              <a:rPr lang="cs-CZ" dirty="0" smtClean="0"/>
              <a:t>hypertextových odkazů a tlačítek akcí</a:t>
            </a:r>
            <a:endParaRPr lang="cs-CZ" dirty="0" smtClean="0"/>
          </a:p>
          <a:p>
            <a:r>
              <a:rPr lang="cs-CZ" dirty="0" smtClean="0"/>
              <a:t>Lze jej využít pro výklad i opakování, poslouží i pro zápisky žáků</a:t>
            </a:r>
          </a:p>
          <a:p>
            <a:r>
              <a:rPr lang="cs-CZ" dirty="0" smtClean="0"/>
              <a:t>Primárně je určen pro kvintu víceletého a I. ročník čtyřletého studia, ale dá se využít i v nižších ročnících</a:t>
            </a:r>
          </a:p>
          <a:p>
            <a:r>
              <a:rPr lang="cs-CZ" dirty="0" smtClean="0"/>
              <a:t>Součástí jsou </a:t>
            </a:r>
            <a:r>
              <a:rPr lang="cs-CZ" dirty="0" smtClean="0"/>
              <a:t>otázky </a:t>
            </a:r>
            <a:r>
              <a:rPr lang="cs-CZ" dirty="0" smtClean="0"/>
              <a:t>pro žáky </a:t>
            </a:r>
            <a:r>
              <a:rPr lang="cs-CZ" dirty="0" smtClean="0"/>
              <a:t>a hypertextové odkazy na ukázky přístupné na </a:t>
            </a:r>
            <a:r>
              <a:rPr lang="cs-CZ" dirty="0" err="1" smtClean="0"/>
              <a:t>YouTube</a:t>
            </a:r>
            <a:endParaRPr lang="cs-CZ" dirty="0" smtClean="0"/>
          </a:p>
          <a:p>
            <a:r>
              <a:rPr lang="cs-CZ" dirty="0" smtClean="0"/>
              <a:t>Otázky jsou zbarveny červeně a po klepnutí se objeví správná odpověď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Nonartificiální</a:t>
            </a:r>
            <a:r>
              <a:rPr lang="cs-CZ" dirty="0" smtClean="0"/>
              <a:t> hudba v Evropě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Nevážně v Evropě</a:t>
            </a:r>
            <a:endParaRPr lang="cs-CZ" dirty="0"/>
          </a:p>
        </p:txBody>
      </p:sp>
      <p:pic>
        <p:nvPicPr>
          <p:cNvPr id="1026" name="Picture 2" descr="C:\Users\Lovosice Home\AppData\Local\Microsoft\Windows\Temporary Internet Files\Content.IE5\92ZS8ULJ\MC90043806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0400" y="3200408"/>
            <a:ext cx="2728922" cy="27289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Anglie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Předchůdcem moderní populární hudby v Anglii byl </a:t>
            </a:r>
            <a:r>
              <a:rPr lang="cs-CZ" dirty="0" smtClean="0">
                <a:hlinkClick r:id="rId3" action="ppaction://hlinksldjump"/>
              </a:rPr>
              <a:t>music </a:t>
            </a:r>
            <a:r>
              <a:rPr lang="cs-CZ" dirty="0" err="1" smtClean="0">
                <a:hlinkClick r:id="rId3" action="ppaction://hlinksldjump"/>
              </a:rPr>
              <a:t>hall</a:t>
            </a:r>
            <a:r>
              <a:rPr lang="cs-CZ" dirty="0" smtClean="0">
                <a:hlinkClick r:id="rId3" action="ppaction://hlinksldjump"/>
              </a:rPr>
              <a:t> </a:t>
            </a:r>
            <a:r>
              <a:rPr lang="cs-CZ" dirty="0" smtClean="0"/>
              <a:t>(hudební síň)</a:t>
            </a:r>
          </a:p>
          <a:p>
            <a:r>
              <a:rPr lang="cs-CZ" b="1" dirty="0" smtClean="0"/>
              <a:t>Jazz </a:t>
            </a:r>
            <a:r>
              <a:rPr lang="cs-CZ" dirty="0" smtClean="0"/>
              <a:t> a </a:t>
            </a:r>
            <a:r>
              <a:rPr lang="cs-CZ" b="1" dirty="0" smtClean="0"/>
              <a:t>ragtime</a:t>
            </a:r>
            <a:r>
              <a:rPr lang="cs-CZ" dirty="0" smtClean="0"/>
              <a:t> přinášely do Anglie hostující kapely (např. </a:t>
            </a:r>
            <a:r>
              <a:rPr lang="cs-CZ" i="1" dirty="0" err="1" smtClean="0"/>
              <a:t>Original</a:t>
            </a:r>
            <a:r>
              <a:rPr lang="cs-CZ" i="1" dirty="0" smtClean="0"/>
              <a:t> </a:t>
            </a:r>
            <a:r>
              <a:rPr lang="cs-CZ" i="1" dirty="0" err="1" smtClean="0"/>
              <a:t>Dixie</a:t>
            </a:r>
            <a:r>
              <a:rPr lang="cs-CZ" i="1" dirty="0" smtClean="0"/>
              <a:t> </a:t>
            </a:r>
            <a:r>
              <a:rPr lang="cs-CZ" i="1" dirty="0" err="1" smtClean="0"/>
              <a:t>Land</a:t>
            </a:r>
            <a:r>
              <a:rPr lang="cs-CZ" i="1" dirty="0" smtClean="0"/>
              <a:t> </a:t>
            </a:r>
            <a:r>
              <a:rPr lang="cs-CZ" i="1" dirty="0" err="1" smtClean="0"/>
              <a:t>Jass</a:t>
            </a:r>
            <a:r>
              <a:rPr lang="cs-CZ" i="1" dirty="0" smtClean="0"/>
              <a:t> Band </a:t>
            </a:r>
            <a:r>
              <a:rPr lang="cs-CZ" dirty="0" smtClean="0"/>
              <a:t>v roce 1919, </a:t>
            </a:r>
            <a:r>
              <a:rPr lang="cs-CZ" i="1" dirty="0" smtClean="0"/>
              <a:t>Paul </a:t>
            </a:r>
            <a:r>
              <a:rPr lang="cs-CZ" i="1" dirty="0" err="1" smtClean="0"/>
              <a:t>Whiteman</a:t>
            </a:r>
            <a:r>
              <a:rPr lang="cs-CZ" i="1" dirty="0" smtClean="0"/>
              <a:t> </a:t>
            </a:r>
            <a:r>
              <a:rPr lang="cs-CZ" dirty="0" smtClean="0"/>
              <a:t>1923)</a:t>
            </a:r>
          </a:p>
          <a:p>
            <a:r>
              <a:rPr lang="cs-CZ" dirty="0" smtClean="0"/>
              <a:t>Byl založen orchestr </a:t>
            </a:r>
            <a:r>
              <a:rPr lang="cs-CZ" b="1" dirty="0" err="1" smtClean="0"/>
              <a:t>The</a:t>
            </a:r>
            <a:r>
              <a:rPr lang="cs-CZ" b="1" dirty="0" smtClean="0"/>
              <a:t> London Band</a:t>
            </a:r>
            <a:r>
              <a:rPr lang="cs-CZ" dirty="0" smtClean="0"/>
              <a:t>, nejúspěšnějším byl orchestr </a:t>
            </a:r>
            <a:r>
              <a:rPr lang="cs-CZ" i="1" dirty="0" err="1" smtClean="0">
                <a:hlinkClick r:id="rId4" action="ppaction://hlinksldjump"/>
              </a:rPr>
              <a:t>Jacka</a:t>
            </a:r>
            <a:r>
              <a:rPr lang="cs-CZ" i="1" dirty="0" smtClean="0">
                <a:hlinkClick r:id="rId4" action="ppaction://hlinksldjump"/>
              </a:rPr>
              <a:t> </a:t>
            </a:r>
            <a:r>
              <a:rPr lang="cs-CZ" i="1" dirty="0" err="1" smtClean="0">
                <a:hlinkClick r:id="rId4" action="ppaction://hlinksldjump"/>
              </a:rPr>
              <a:t>Hyltona</a:t>
            </a:r>
            <a:endParaRPr lang="cs-CZ" i="1" dirty="0" smtClean="0"/>
          </a:p>
          <a:p>
            <a:r>
              <a:rPr lang="cs-CZ" dirty="0" smtClean="0"/>
              <a:t>Velký význam měly </a:t>
            </a:r>
            <a:r>
              <a:rPr lang="cs-CZ" b="1" dirty="0" smtClean="0"/>
              <a:t>rozhlas</a:t>
            </a:r>
            <a:r>
              <a:rPr lang="cs-CZ" dirty="0" smtClean="0"/>
              <a:t>ový pořad </a:t>
            </a:r>
            <a:r>
              <a:rPr lang="cs-CZ" i="1" dirty="0" smtClean="0"/>
              <a:t>Music </a:t>
            </a:r>
            <a:r>
              <a:rPr lang="cs-CZ" i="1" dirty="0" err="1" smtClean="0"/>
              <a:t>While</a:t>
            </a:r>
            <a:r>
              <a:rPr lang="cs-CZ" i="1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</a:t>
            </a:r>
            <a:r>
              <a:rPr lang="cs-CZ" i="1" dirty="0" err="1" smtClean="0"/>
              <a:t>Work</a:t>
            </a:r>
            <a:r>
              <a:rPr lang="cs-CZ" dirty="0" smtClean="0"/>
              <a:t> (pro tovární provozy) a večerní programy tanečních orchestrů (např. </a:t>
            </a:r>
            <a:r>
              <a:rPr lang="cs-CZ" dirty="0" err="1" smtClean="0"/>
              <a:t>Geraldo</a:t>
            </a:r>
            <a:r>
              <a:rPr lang="cs-CZ" dirty="0" smtClean="0"/>
              <a:t>)</a:t>
            </a:r>
          </a:p>
          <a:p>
            <a:r>
              <a:rPr lang="cs-CZ" dirty="0" smtClean="0"/>
              <a:t>Vlastní anglická moderní populární hudba se začala formovat až po 2. světové válce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Royal_Air_Force_Coastal_Command,_1939-1945__CH117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786" y="214290"/>
            <a:ext cx="7620000" cy="5057775"/>
          </a:xfrm>
          <a:prstGeom prst="rect">
            <a:avLst/>
          </a:prstGeom>
        </p:spPr>
      </p:pic>
      <p:sp>
        <p:nvSpPr>
          <p:cNvPr id="8" name="Nadpis 7"/>
          <p:cNvSpPr>
            <a:spLocks noGrp="1"/>
          </p:cNvSpPr>
          <p:nvPr>
            <p:ph type="title" idx="4294967295"/>
          </p:nvPr>
        </p:nvSpPr>
        <p:spPr>
          <a:xfrm>
            <a:off x="0" y="228600"/>
            <a:ext cx="8534400" cy="758825"/>
          </a:xfrm>
        </p:spPr>
        <p:txBody>
          <a:bodyPr>
            <a:noAutofit/>
          </a:bodyPr>
          <a:lstStyle/>
          <a:p>
            <a:r>
              <a:rPr lang="cs-CZ" sz="1200" b="1" dirty="0" smtClean="0"/>
              <a:t>c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 rot="10800000" flipV="1">
            <a:off x="785786" y="5038651"/>
            <a:ext cx="7643866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r>
              <a:rPr lang="cs-CZ" sz="1400" dirty="0" smtClean="0"/>
              <a:t> </a:t>
            </a:r>
            <a:r>
              <a:rPr lang="cs-CZ" sz="1400" i="1" dirty="0" err="1" smtClean="0"/>
              <a:t>Royal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Air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Force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Coastal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Command</a:t>
            </a:r>
            <a:r>
              <a:rPr lang="cs-CZ" sz="1400" i="1" dirty="0" smtClean="0"/>
              <a:t>, 1939-1945.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Station </a:t>
            </a:r>
            <a:r>
              <a:rPr lang="cs-CZ" sz="1400" b="1" dirty="0" smtClean="0"/>
              <a:t>swing band </a:t>
            </a:r>
            <a:r>
              <a:rPr lang="cs-CZ" sz="1400" dirty="0" err="1" smtClean="0"/>
              <a:t>formed</a:t>
            </a:r>
            <a:r>
              <a:rPr lang="cs-CZ" sz="1400" dirty="0" smtClean="0"/>
              <a:t> by Cyril </a:t>
            </a:r>
            <a:r>
              <a:rPr lang="cs-CZ" sz="1400" dirty="0" err="1" smtClean="0"/>
              <a:t>Hellier</a:t>
            </a:r>
            <a:r>
              <a:rPr lang="cs-CZ" sz="1400" dirty="0" smtClean="0"/>
              <a:t>, </a:t>
            </a:r>
            <a:r>
              <a:rPr lang="cs-CZ" sz="1400" dirty="0" err="1" smtClean="0"/>
              <a:t>formerly</a:t>
            </a:r>
            <a:r>
              <a:rPr lang="cs-CZ" sz="1400" dirty="0" smtClean="0"/>
              <a:t> a </a:t>
            </a:r>
            <a:r>
              <a:rPr lang="cs-CZ" sz="1400" dirty="0" err="1" smtClean="0"/>
              <a:t>violinist</a:t>
            </a:r>
            <a:r>
              <a:rPr lang="cs-CZ" sz="1400" dirty="0" smtClean="0"/>
              <a:t> </a:t>
            </a:r>
            <a:r>
              <a:rPr lang="cs-CZ" sz="1400" dirty="0" err="1" smtClean="0"/>
              <a:t>with</a:t>
            </a:r>
            <a:r>
              <a:rPr lang="cs-CZ" sz="1400" dirty="0" smtClean="0"/>
              <a:t> </a:t>
            </a:r>
            <a:r>
              <a:rPr lang="cs-CZ" sz="1400" b="1" dirty="0" smtClean="0"/>
              <a:t>Jack </a:t>
            </a:r>
            <a:r>
              <a:rPr lang="cs-CZ" sz="1400" b="1" dirty="0" err="1" smtClean="0"/>
              <a:t>Hylton</a:t>
            </a:r>
            <a:r>
              <a:rPr lang="cs-CZ" sz="1400" b="1" dirty="0" smtClean="0"/>
              <a:t>'s </a:t>
            </a:r>
            <a:r>
              <a:rPr lang="cs-CZ" sz="1400" dirty="0" smtClean="0"/>
              <a:t>orchestra, </a:t>
            </a:r>
            <a:r>
              <a:rPr lang="cs-CZ" sz="1400" dirty="0" err="1" smtClean="0"/>
              <a:t>at</a:t>
            </a:r>
            <a:r>
              <a:rPr lang="cs-CZ" sz="1400" dirty="0" smtClean="0"/>
              <a:t> </a:t>
            </a:r>
            <a:r>
              <a:rPr lang="cs-CZ" sz="1400" dirty="0" err="1" smtClean="0"/>
              <a:t>Sumburgh</a:t>
            </a:r>
            <a:r>
              <a:rPr lang="cs-CZ" sz="1400" dirty="0" smtClean="0"/>
              <a:t>, Shetland </a:t>
            </a:r>
            <a:r>
              <a:rPr lang="cs-CZ" sz="1400" dirty="0" err="1" smtClean="0"/>
              <a:t>Isles</a:t>
            </a:r>
            <a:r>
              <a:rPr lang="cs-CZ" sz="1400" dirty="0" smtClean="0"/>
              <a:t>. </a:t>
            </a:r>
            <a:r>
              <a:rPr lang="cs-CZ" sz="1400" dirty="0" err="1" smtClean="0"/>
              <a:t>Personnel</a:t>
            </a:r>
            <a:r>
              <a:rPr lang="cs-CZ" sz="1400" dirty="0" smtClean="0"/>
              <a:t> are, (</a:t>
            </a:r>
            <a:r>
              <a:rPr lang="cs-CZ" sz="1400" dirty="0" err="1" smtClean="0"/>
              <a:t>left</a:t>
            </a:r>
            <a:r>
              <a:rPr lang="cs-CZ" sz="1400" dirty="0" smtClean="0"/>
              <a:t> to </a:t>
            </a:r>
            <a:r>
              <a:rPr lang="cs-CZ" sz="1400" dirty="0" err="1" smtClean="0"/>
              <a:t>right</a:t>
            </a:r>
            <a:r>
              <a:rPr lang="cs-CZ" sz="1400" dirty="0" smtClean="0"/>
              <a:t>); </a:t>
            </a:r>
            <a:r>
              <a:rPr lang="cs-CZ" sz="1400" dirty="0" err="1" smtClean="0"/>
              <a:t>Corporal</a:t>
            </a:r>
            <a:r>
              <a:rPr lang="cs-CZ" sz="1400" dirty="0" smtClean="0"/>
              <a:t> </a:t>
            </a:r>
            <a:r>
              <a:rPr lang="cs-CZ" sz="1400" dirty="0" err="1" smtClean="0"/>
              <a:t>Ernie</a:t>
            </a:r>
            <a:r>
              <a:rPr lang="cs-CZ" sz="1400" dirty="0" smtClean="0"/>
              <a:t> </a:t>
            </a:r>
            <a:r>
              <a:rPr lang="cs-CZ" sz="1400" dirty="0" err="1" smtClean="0"/>
              <a:t>Ward</a:t>
            </a:r>
            <a:r>
              <a:rPr lang="cs-CZ" sz="1400" dirty="0" smtClean="0"/>
              <a:t> (tenor </a:t>
            </a:r>
            <a:r>
              <a:rPr lang="cs-CZ" sz="1400" dirty="0" err="1" smtClean="0"/>
              <a:t>saxophone</a:t>
            </a:r>
            <a:r>
              <a:rPr lang="cs-CZ" sz="1400" dirty="0" smtClean="0"/>
              <a:t>), </a:t>
            </a:r>
            <a:r>
              <a:rPr lang="cs-CZ" sz="1400" dirty="0" err="1" smtClean="0"/>
              <a:t>Corporal</a:t>
            </a:r>
            <a:r>
              <a:rPr lang="cs-CZ" sz="1400" dirty="0" smtClean="0"/>
              <a:t> </a:t>
            </a:r>
            <a:r>
              <a:rPr lang="cs-CZ" sz="1400" dirty="0" err="1" smtClean="0"/>
              <a:t>George</a:t>
            </a:r>
            <a:r>
              <a:rPr lang="cs-CZ" sz="1400" dirty="0" smtClean="0"/>
              <a:t> </a:t>
            </a:r>
            <a:r>
              <a:rPr lang="cs-CZ" sz="1400" dirty="0" err="1" smtClean="0"/>
              <a:t>Curtis</a:t>
            </a:r>
            <a:r>
              <a:rPr lang="cs-CZ" sz="1400" dirty="0" smtClean="0"/>
              <a:t> (</a:t>
            </a:r>
            <a:r>
              <a:rPr lang="cs-CZ" sz="1400" dirty="0" err="1" smtClean="0"/>
              <a:t>alto</a:t>
            </a:r>
            <a:r>
              <a:rPr lang="cs-CZ" sz="1400" dirty="0" smtClean="0"/>
              <a:t> </a:t>
            </a:r>
            <a:r>
              <a:rPr lang="cs-CZ" sz="1400" dirty="0" err="1" smtClean="0"/>
              <a:t>saxophone</a:t>
            </a:r>
            <a:r>
              <a:rPr lang="cs-CZ" sz="1400" dirty="0" smtClean="0"/>
              <a:t>), </a:t>
            </a:r>
            <a:r>
              <a:rPr lang="cs-CZ" sz="1400" dirty="0" err="1" smtClean="0"/>
              <a:t>Corporal</a:t>
            </a:r>
            <a:r>
              <a:rPr lang="cs-CZ" sz="1400" dirty="0" smtClean="0"/>
              <a:t> </a:t>
            </a:r>
            <a:r>
              <a:rPr lang="cs-CZ" sz="1400" dirty="0" err="1" smtClean="0"/>
              <a:t>Joe</a:t>
            </a:r>
            <a:r>
              <a:rPr lang="cs-CZ" sz="1400" dirty="0" smtClean="0"/>
              <a:t> </a:t>
            </a:r>
            <a:r>
              <a:rPr lang="cs-CZ" sz="1400" dirty="0" err="1" smtClean="0"/>
              <a:t>weldon</a:t>
            </a:r>
            <a:r>
              <a:rPr lang="cs-CZ" sz="1400" dirty="0" smtClean="0"/>
              <a:t> (</a:t>
            </a:r>
            <a:r>
              <a:rPr lang="cs-CZ" sz="1400" dirty="0" err="1" smtClean="0"/>
              <a:t>drums</a:t>
            </a:r>
            <a:r>
              <a:rPr lang="cs-CZ" sz="1400" dirty="0" smtClean="0"/>
              <a:t>), </a:t>
            </a:r>
            <a:r>
              <a:rPr lang="cs-CZ" sz="1400" dirty="0" err="1" smtClean="0"/>
              <a:t>Sergeant</a:t>
            </a:r>
            <a:r>
              <a:rPr lang="cs-CZ" sz="1400" dirty="0" smtClean="0"/>
              <a:t> Cyril </a:t>
            </a:r>
            <a:r>
              <a:rPr lang="cs-CZ" sz="1400" dirty="0" err="1" smtClean="0"/>
              <a:t>Hellier</a:t>
            </a:r>
            <a:r>
              <a:rPr lang="cs-CZ" sz="1400" dirty="0" smtClean="0"/>
              <a:t> (violin </a:t>
            </a:r>
            <a:r>
              <a:rPr lang="cs-CZ" sz="1400" dirty="0" err="1" smtClean="0"/>
              <a:t>and</a:t>
            </a:r>
            <a:r>
              <a:rPr lang="cs-CZ" sz="1400" dirty="0" smtClean="0"/>
              <a:t> leader), </a:t>
            </a:r>
            <a:r>
              <a:rPr lang="cs-CZ" sz="1400" dirty="0" err="1" smtClean="0"/>
              <a:t>Corporal</a:t>
            </a:r>
            <a:r>
              <a:rPr lang="cs-CZ" sz="1400" dirty="0" smtClean="0"/>
              <a:t> Rule (</a:t>
            </a:r>
            <a:r>
              <a:rPr lang="cs-CZ" sz="1400" dirty="0" err="1" smtClean="0"/>
              <a:t>Vocalist</a:t>
            </a:r>
            <a:r>
              <a:rPr lang="cs-CZ" sz="1400" dirty="0" smtClean="0"/>
              <a:t>) </a:t>
            </a:r>
            <a:r>
              <a:rPr lang="cs-CZ" sz="1400" dirty="0" err="1" smtClean="0"/>
              <a:t>and</a:t>
            </a:r>
            <a:r>
              <a:rPr lang="cs-CZ" sz="1400" dirty="0" smtClean="0"/>
              <a:t> </a:t>
            </a:r>
            <a:r>
              <a:rPr lang="cs-CZ" sz="1400" dirty="0" err="1" smtClean="0"/>
              <a:t>Corporal</a:t>
            </a:r>
            <a:r>
              <a:rPr lang="cs-CZ" sz="1400" dirty="0" smtClean="0"/>
              <a:t> </a:t>
            </a:r>
            <a:r>
              <a:rPr lang="cs-CZ" sz="1400" dirty="0" err="1" smtClean="0"/>
              <a:t>Laurie</a:t>
            </a:r>
            <a:r>
              <a:rPr lang="cs-CZ" sz="1400" dirty="0" smtClean="0"/>
              <a:t> Porter (piano).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5143512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357166"/>
            <a:ext cx="8478994" cy="630386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Poslechněte si píseň v podání orchestru </a:t>
            </a:r>
            <a:r>
              <a:rPr lang="cs-CZ" sz="2400" dirty="0" err="1" smtClean="0">
                <a:solidFill>
                  <a:srgbClr val="FF0000"/>
                </a:solidFill>
              </a:rPr>
              <a:t>Jacka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Hyltona</a:t>
            </a:r>
            <a:r>
              <a:rPr lang="cs-CZ" sz="2400" dirty="0" smtClean="0">
                <a:solidFill>
                  <a:srgbClr val="FF0000"/>
                </a:solidFill>
              </a:rPr>
              <a:t>.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Happy </a:t>
            </a:r>
            <a:r>
              <a:rPr lang="cs-CZ" dirty="0" err="1" smtClean="0">
                <a:hlinkClick r:id="rId3"/>
              </a:rPr>
              <a:t>Feet</a:t>
            </a:r>
            <a:r>
              <a:rPr lang="cs-CZ" dirty="0" smtClean="0">
                <a:hlinkClick r:id="rId3"/>
              </a:rPr>
              <a:t> – </a:t>
            </a:r>
            <a:r>
              <a:rPr lang="cs-CZ" dirty="0" err="1" smtClean="0">
                <a:hlinkClick r:id="rId3"/>
              </a:rPr>
              <a:t>YouTube</a:t>
            </a:r>
            <a:r>
              <a:rPr lang="cs-CZ" dirty="0" smtClean="0"/>
              <a:t>  </a:t>
            </a:r>
            <a:r>
              <a:rPr lang="cs-CZ" sz="2000" dirty="0" smtClean="0"/>
              <a:t>(hudba </a:t>
            </a:r>
            <a:r>
              <a:rPr lang="cs-CZ" sz="2000" dirty="0" err="1" smtClean="0"/>
              <a:t>Milton</a:t>
            </a:r>
            <a:r>
              <a:rPr lang="cs-CZ" sz="2000" dirty="0" smtClean="0"/>
              <a:t> </a:t>
            </a:r>
            <a:r>
              <a:rPr lang="cs-CZ" sz="2000" dirty="0" err="1" smtClean="0"/>
              <a:t>Ager</a:t>
            </a:r>
            <a:r>
              <a:rPr lang="cs-CZ" sz="2000" dirty="0" smtClean="0"/>
              <a:t>) </a:t>
            </a:r>
          </a:p>
          <a:p>
            <a:r>
              <a:rPr lang="cs-CZ" sz="2000" dirty="0" smtClean="0"/>
              <a:t>Možná jste ji slyšeli i v české verzi!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Poznáte interprety?</a:t>
            </a:r>
          </a:p>
          <a:p>
            <a:r>
              <a:rPr lang="cs-CZ" dirty="0" smtClean="0">
                <a:hlinkClick r:id="rId4"/>
              </a:rPr>
              <a:t>Chodidla – </a:t>
            </a:r>
            <a:r>
              <a:rPr lang="cs-CZ" dirty="0" err="1" smtClean="0">
                <a:hlinkClick r:id="rId4"/>
              </a:rPr>
              <a:t>YouTube</a:t>
            </a:r>
            <a:r>
              <a:rPr lang="cs-CZ" dirty="0" smtClean="0"/>
              <a:t>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Jan Werich a Jiří Voskovec s </a:t>
            </a:r>
            <a:r>
              <a:rPr lang="cs-CZ" dirty="0" err="1" smtClean="0">
                <a:solidFill>
                  <a:srgbClr val="FF0000"/>
                </a:solidFill>
              </a:rPr>
              <a:t>ochestrem</a:t>
            </a:r>
            <a:r>
              <a:rPr lang="cs-CZ" dirty="0" smtClean="0">
                <a:solidFill>
                  <a:srgbClr val="FF0000"/>
                </a:solidFill>
              </a:rPr>
              <a:t> Jaroslava Ježka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Lovosice Home\AppData\Local\Microsoft\Windows\Temporary Internet Files\Content.IE5\92ZS8ULJ\MP90040939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71802" y="3857628"/>
            <a:ext cx="2357454" cy="2357454"/>
          </a:xfrm>
          <a:prstGeom prst="rect">
            <a:avLst/>
          </a:prstGeom>
          <a:noFill/>
        </p:spPr>
      </p:pic>
      <p:sp>
        <p:nvSpPr>
          <p:cNvPr id="5" name="Tlačítko akce: Domů 4">
            <a:hlinkClick r:id="rId6" action="ppaction://hlinksldjump" highlightClick="1"/>
          </p:cNvPr>
          <p:cNvSpPr/>
          <p:nvPr/>
        </p:nvSpPr>
        <p:spPr>
          <a:xfrm>
            <a:off x="8143900" y="5786454"/>
            <a:ext cx="500066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Music </a:t>
            </a:r>
            <a:r>
              <a:rPr lang="cs-CZ" dirty="0" err="1" smtClean="0"/>
              <a:t>hall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Zábavně-hudební pořad v letech 1840-1920</a:t>
            </a:r>
          </a:p>
          <a:p>
            <a:r>
              <a:rPr lang="cs-CZ" dirty="0" smtClean="0"/>
              <a:t>Odehrával se ve zvláštních sálech zprvu pro méně majetné vrstvy, posléze pro celé rodiny nižší střední vrstvy obyvatel  </a:t>
            </a:r>
          </a:p>
          <a:p>
            <a:r>
              <a:rPr lang="cs-CZ" dirty="0" smtClean="0"/>
              <a:t>Poději měla zábava masovější charakter a po 1. světové válce se orientovala na nově vznikající gramofonový průmysl a rozhlas, otevíraly se biografy</a:t>
            </a:r>
          </a:p>
          <a:p>
            <a:r>
              <a:rPr lang="cs-CZ" dirty="0" smtClean="0"/>
              <a:t>Vyrostly zde hvězdy pozdějšího němého filmu: </a:t>
            </a:r>
            <a:r>
              <a:rPr lang="cs-CZ" b="1" dirty="0" smtClean="0"/>
              <a:t>Charlie </a:t>
            </a:r>
            <a:r>
              <a:rPr lang="cs-CZ" b="1" dirty="0" err="1" smtClean="0"/>
              <a:t>Chaplin</a:t>
            </a:r>
            <a:r>
              <a:rPr lang="cs-CZ" dirty="0" smtClean="0"/>
              <a:t>, </a:t>
            </a:r>
            <a:r>
              <a:rPr lang="cs-CZ" b="1" dirty="0" err="1" smtClean="0"/>
              <a:t>Laurel</a:t>
            </a:r>
            <a:r>
              <a:rPr lang="cs-CZ" b="1" dirty="0" smtClean="0"/>
              <a:t> a </a:t>
            </a:r>
            <a:r>
              <a:rPr lang="cs-CZ" b="1" dirty="0" err="1" smtClean="0"/>
              <a:t>Hardy</a:t>
            </a:r>
            <a:endParaRPr lang="cs-CZ" b="1" dirty="0" smtClean="0"/>
          </a:p>
          <a:p>
            <a:r>
              <a:rPr lang="en-US" dirty="0" smtClean="0">
                <a:hlinkClick r:id="rId3"/>
              </a:rPr>
              <a:t>Charlie Chaplin - The Lion's Cage - YouTube</a:t>
            </a:r>
            <a:r>
              <a:rPr lang="cs-CZ" dirty="0" smtClean="0"/>
              <a:t>  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286776" y="5786454"/>
            <a:ext cx="500066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Ve Francii se zrodil </a:t>
            </a:r>
            <a:r>
              <a:rPr lang="cs-CZ" b="1" dirty="0" smtClean="0">
                <a:hlinkClick r:id="rId3" action="ppaction://hlinksldjump"/>
              </a:rPr>
              <a:t>kabaret a šantán</a:t>
            </a:r>
            <a:r>
              <a:rPr lang="cs-CZ" dirty="0" smtClean="0"/>
              <a:t>, kde hrál důležitou roli </a:t>
            </a:r>
            <a:r>
              <a:rPr lang="cs-CZ" b="1" dirty="0" smtClean="0">
                <a:hlinkClick r:id="rId4" action="ppaction://hlinksldjump"/>
              </a:rPr>
              <a:t>šanson</a:t>
            </a:r>
            <a:endParaRPr lang="cs-CZ" b="1" dirty="0" smtClean="0"/>
          </a:p>
          <a:p>
            <a:r>
              <a:rPr lang="cs-CZ" dirty="0" smtClean="0"/>
              <a:t>Svůj význam pro formování evropského hudebního divadla měla i </a:t>
            </a:r>
            <a:r>
              <a:rPr lang="cs-CZ" b="1" dirty="0" smtClean="0">
                <a:hlinkClick r:id="rId5" action="ppaction://hlinksldjump"/>
              </a:rPr>
              <a:t>opereta</a:t>
            </a:r>
            <a:r>
              <a:rPr lang="cs-CZ" dirty="0" smtClean="0"/>
              <a:t> a </a:t>
            </a:r>
            <a:r>
              <a:rPr lang="cs-CZ" b="1" dirty="0" smtClean="0">
                <a:hlinkClick r:id="rId6" action="ppaction://hlinksldjump"/>
              </a:rPr>
              <a:t>revue</a:t>
            </a:r>
            <a:endParaRPr lang="cs-CZ" b="1" dirty="0" smtClean="0"/>
          </a:p>
          <a:p>
            <a:r>
              <a:rPr lang="cs-CZ" dirty="0" smtClean="0"/>
              <a:t>Opereta využívala dobové moderní tance a přinášela hudbu přístupnější širokému okruhu posluchačů</a:t>
            </a:r>
          </a:p>
          <a:p>
            <a:endParaRPr lang="cs-CZ" dirty="0"/>
          </a:p>
        </p:txBody>
      </p:sp>
      <p:pic>
        <p:nvPicPr>
          <p:cNvPr id="1026" name="Picture 2" descr="C:\Users\Lovosice Home\AppData\Local\Microsoft\Windows\Temporary Internet Files\Content.IE5\8APK3NHO\MC90042956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86446" y="4149102"/>
            <a:ext cx="1661394" cy="22088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Opereta</a:t>
            </a:r>
            <a:br>
              <a:rPr lang="cs-CZ" dirty="0" smtClean="0"/>
            </a:br>
            <a:r>
              <a:rPr lang="cs-CZ" dirty="0" smtClean="0"/>
              <a:t>(valčík)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381000" y="1714488"/>
            <a:ext cx="2362200" cy="4411675"/>
          </a:xfrm>
        </p:spPr>
        <p:txBody>
          <a:bodyPr>
            <a:normAutofit/>
          </a:bodyPr>
          <a:lstStyle/>
          <a:p>
            <a:r>
              <a:rPr lang="cs-CZ" sz="1500" dirty="0" err="1" smtClean="0">
                <a:hlinkClick r:id="rId3"/>
              </a:rPr>
              <a:t>Johann</a:t>
            </a:r>
            <a:r>
              <a:rPr lang="cs-CZ" sz="1500" dirty="0" smtClean="0">
                <a:hlinkClick r:id="rId3"/>
              </a:rPr>
              <a:t> </a:t>
            </a:r>
            <a:r>
              <a:rPr lang="cs-CZ" sz="1500" dirty="0" err="1" smtClean="0">
                <a:hlinkClick r:id="rId3"/>
              </a:rPr>
              <a:t>Strauss</a:t>
            </a:r>
            <a:r>
              <a:rPr lang="cs-CZ" sz="1500" dirty="0" smtClean="0">
                <a:hlinkClick r:id="rId3"/>
              </a:rPr>
              <a:t> - </a:t>
            </a:r>
            <a:r>
              <a:rPr lang="cs-CZ" sz="1500" dirty="0" err="1" smtClean="0">
                <a:hlinkClick r:id="rId3"/>
              </a:rPr>
              <a:t>Vienna</a:t>
            </a:r>
            <a:r>
              <a:rPr lang="cs-CZ" sz="1500" dirty="0" smtClean="0">
                <a:hlinkClick r:id="rId3"/>
              </a:rPr>
              <a:t> Waltz – </a:t>
            </a:r>
            <a:r>
              <a:rPr lang="cs-CZ" sz="1500" dirty="0" err="1" smtClean="0">
                <a:hlinkClick r:id="rId3"/>
              </a:rPr>
              <a:t>YouTube</a:t>
            </a:r>
            <a:endParaRPr lang="cs-CZ" sz="1500" dirty="0" smtClean="0"/>
          </a:p>
          <a:p>
            <a:r>
              <a:rPr lang="cs-CZ" sz="2200" dirty="0" smtClean="0">
                <a:solidFill>
                  <a:srgbClr val="FF0000"/>
                </a:solidFill>
              </a:rPr>
              <a:t>Víš, co je typické pro následující tanec?</a:t>
            </a:r>
            <a:r>
              <a:rPr lang="cs-CZ" sz="2400" dirty="0" smtClean="0">
                <a:hlinkClick r:id="rId4"/>
              </a:rPr>
              <a:t> </a:t>
            </a:r>
          </a:p>
          <a:p>
            <a:r>
              <a:rPr lang="cs-CZ" sz="1500" dirty="0" err="1" smtClean="0">
                <a:hlinkClick r:id="rId4"/>
              </a:rPr>
              <a:t>Jacques</a:t>
            </a:r>
            <a:r>
              <a:rPr lang="cs-CZ" sz="1500" dirty="0" smtClean="0">
                <a:hlinkClick r:id="rId4"/>
              </a:rPr>
              <a:t> </a:t>
            </a:r>
            <a:r>
              <a:rPr lang="cs-CZ" sz="1500" dirty="0" err="1" smtClean="0">
                <a:hlinkClick r:id="rId4"/>
              </a:rPr>
              <a:t>Offenbach...Orfeus</a:t>
            </a:r>
            <a:r>
              <a:rPr lang="cs-CZ" sz="1500" dirty="0" smtClean="0">
                <a:hlinkClick r:id="rId4"/>
              </a:rPr>
              <a:t> v podsvětí - </a:t>
            </a:r>
            <a:r>
              <a:rPr lang="cs-CZ" sz="1500" dirty="0" err="1" smtClean="0">
                <a:hlinkClick r:id="rId4"/>
              </a:rPr>
              <a:t>YouTube</a:t>
            </a:r>
            <a:endParaRPr lang="cs-CZ" sz="15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(kankán)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Vyhazování nohou do výše</a:t>
            </a:r>
          </a:p>
        </p:txBody>
      </p:sp>
      <p:pic>
        <p:nvPicPr>
          <p:cNvPr id="7" name="Zástupný symbol pro obsah 6" descr="Leo_Rauth_Wiener_Walzer.jpg"/>
          <p:cNvPicPr>
            <a:picLocks noGrp="1" noChangeAspect="1"/>
          </p:cNvPicPr>
          <p:nvPr>
            <p:ph sz="quarter" idx="1"/>
          </p:nvPr>
        </p:nvPicPr>
        <p:blipFill>
          <a:blip r:embed="rId5"/>
          <a:stretch>
            <a:fillRect/>
          </a:stretch>
        </p:blipFill>
        <p:spPr>
          <a:xfrm>
            <a:off x="4143372" y="707717"/>
            <a:ext cx="3500462" cy="5524167"/>
          </a:xfrm>
        </p:spPr>
      </p:pic>
      <p:sp>
        <p:nvSpPr>
          <p:cNvPr id="8" name="Tlačítko akce: Domů 7">
            <a:hlinkClick r:id="rId6" action="ppaction://hlinksldjump" highlightClick="1"/>
          </p:cNvPr>
          <p:cNvSpPr/>
          <p:nvPr/>
        </p:nvSpPr>
        <p:spPr>
          <a:xfrm>
            <a:off x="8429652" y="5857892"/>
            <a:ext cx="428628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929058" y="60007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Šantán a kabaret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Šantán</a:t>
            </a:r>
            <a:r>
              <a:rPr lang="cs-CZ" dirty="0" smtClean="0"/>
              <a:t> byl od 2. poloviny 19. století hostinec a zábavní místnost, kde se pěstovaly drobné pódiové žánry (dobové písně a kuplety)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Kabaret </a:t>
            </a:r>
            <a:r>
              <a:rPr lang="cs-CZ" dirty="0" smtClean="0"/>
              <a:t>byl zábavní podnik s programem (divadelní a taneční výstupy, vtipné scénky, satira, parodie, kabaretní písně, šansony)</a:t>
            </a:r>
          </a:p>
          <a:p>
            <a:r>
              <a:rPr lang="cs-CZ" sz="2400" b="1" dirty="0" smtClean="0"/>
              <a:t>Chat </a:t>
            </a:r>
            <a:r>
              <a:rPr lang="cs-CZ" sz="2400" b="1" dirty="0" err="1" smtClean="0"/>
              <a:t>Noir</a:t>
            </a:r>
            <a:r>
              <a:rPr lang="cs-CZ" dirty="0" smtClean="0"/>
              <a:t>, </a:t>
            </a:r>
            <a:r>
              <a:rPr lang="cs-CZ" sz="2400" b="1" dirty="0" err="1" smtClean="0"/>
              <a:t>Moulin</a:t>
            </a:r>
            <a:r>
              <a:rPr lang="cs-CZ" sz="2400" b="1" dirty="0" smtClean="0"/>
              <a:t> Rouge</a:t>
            </a:r>
          </a:p>
          <a:p>
            <a:r>
              <a:rPr lang="cs-CZ" dirty="0" smtClean="0"/>
              <a:t>(u nás Lucerna, Červená sedma)</a:t>
            </a:r>
          </a:p>
          <a:p>
            <a:endParaRPr lang="cs-CZ" dirty="0"/>
          </a:p>
        </p:txBody>
      </p:sp>
      <p:sp>
        <p:nvSpPr>
          <p:cNvPr id="8" name="Tlačítko akce: Domů 7">
            <a:hlinkClick r:id="rId3" action="ppaction://hlinksldjump" highlightClick="1"/>
          </p:cNvPr>
          <p:cNvSpPr/>
          <p:nvPr/>
        </p:nvSpPr>
        <p:spPr>
          <a:xfrm>
            <a:off x="8429652" y="5857892"/>
            <a:ext cx="500066" cy="50006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šanson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Jako šanson se původně ve Francii označovala jakákoli píseň</a:t>
            </a:r>
          </a:p>
          <a:p>
            <a:r>
              <a:rPr lang="cs-CZ" dirty="0" smtClean="0"/>
              <a:t>Dnešní podobu získával šanson v souvislosti s kabaretem</a:t>
            </a:r>
          </a:p>
          <a:p>
            <a:r>
              <a:rPr lang="cs-CZ" b="1" dirty="0" err="1" smtClean="0"/>
              <a:t>Edith</a:t>
            </a:r>
            <a:r>
              <a:rPr lang="cs-CZ" b="1" dirty="0" smtClean="0"/>
              <a:t> Piaf </a:t>
            </a:r>
            <a:r>
              <a:rPr lang="cs-CZ" dirty="0" smtClean="0"/>
              <a:t>(1915-1963)</a:t>
            </a:r>
          </a:p>
          <a:p>
            <a:r>
              <a:rPr lang="cs-CZ" b="1" dirty="0" smtClean="0"/>
              <a:t>Charles </a:t>
            </a:r>
            <a:r>
              <a:rPr lang="cs-CZ" b="1" dirty="0" err="1" smtClean="0"/>
              <a:t>Aznavour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Gilbert </a:t>
            </a:r>
            <a:r>
              <a:rPr lang="cs-CZ" b="1" dirty="0" err="1" smtClean="0"/>
              <a:t>Bécaud</a:t>
            </a:r>
            <a:endParaRPr lang="cs-CZ" b="1" dirty="0" smtClean="0"/>
          </a:p>
          <a:p>
            <a:r>
              <a:rPr lang="fr-FR" dirty="0" smtClean="0">
                <a:hlinkClick r:id="rId3"/>
              </a:rPr>
              <a:t>Edith Piaf - Non, Je ne regrette rien - </a:t>
            </a:r>
            <a:r>
              <a:rPr lang="fr-FR" dirty="0" err="1" smtClean="0">
                <a:hlinkClick r:id="rId3"/>
              </a:rPr>
              <a:t>YouTube</a:t>
            </a:r>
            <a:endParaRPr lang="cs-CZ" dirty="0"/>
          </a:p>
        </p:txBody>
      </p:sp>
      <p:pic>
        <p:nvPicPr>
          <p:cNvPr id="10" name="Zástupný symbol pro obsah 9" descr="128PX-~1.JPG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121491" y="1380862"/>
            <a:ext cx="3236723" cy="4905658"/>
          </a:xfrm>
        </p:spPr>
      </p:pic>
      <p:sp>
        <p:nvSpPr>
          <p:cNvPr id="11" name="Tlačítko akce: Domů 10">
            <a:hlinkClick r:id="rId5" action="ppaction://hlinksldjump" highlightClick="1"/>
          </p:cNvPr>
          <p:cNvSpPr/>
          <p:nvPr/>
        </p:nvSpPr>
        <p:spPr>
          <a:xfrm>
            <a:off x="8643966" y="6000768"/>
            <a:ext cx="357190" cy="35719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714876" y="571501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Revue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Představení bez souvislejšího děje</a:t>
            </a:r>
          </a:p>
          <a:p>
            <a:r>
              <a:rPr lang="cs-CZ" dirty="0" smtClean="0"/>
              <a:t>Odehrávaly se v kabaretech, později na větších scénách</a:t>
            </a:r>
          </a:p>
          <a:p>
            <a:r>
              <a:rPr lang="cs-CZ" dirty="0" smtClean="0"/>
              <a:t>Důležitou roli měly zpěvně-taneční obrazy, scény (skeče)</a:t>
            </a:r>
          </a:p>
          <a:p>
            <a:r>
              <a:rPr lang="cs-CZ" dirty="0" smtClean="0"/>
              <a:t>Koncem 20. let 20. století začaly do revue pronikat jazzové prvky a kostýmy byly stále odvážnější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err="1" smtClean="0"/>
              <a:t>Josephine</a:t>
            </a:r>
            <a:r>
              <a:rPr lang="cs-CZ" b="1" dirty="0" smtClean="0"/>
              <a:t> </a:t>
            </a:r>
            <a:r>
              <a:rPr lang="cs-CZ" b="1" dirty="0" err="1" smtClean="0"/>
              <a:t>Baker</a:t>
            </a:r>
            <a:r>
              <a:rPr lang="cs-CZ" b="1" dirty="0" smtClean="0"/>
              <a:t> </a:t>
            </a:r>
            <a:r>
              <a:rPr lang="cs-CZ" dirty="0" smtClean="0"/>
              <a:t>tančí charleston (1926)</a:t>
            </a:r>
            <a:endParaRPr lang="cs-CZ" dirty="0"/>
          </a:p>
        </p:txBody>
      </p:sp>
      <p:pic>
        <p:nvPicPr>
          <p:cNvPr id="5" name="Zástupný symbol pro obsah 4" descr="256px-Baker_Charleston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000628" y="1500174"/>
            <a:ext cx="3372778" cy="4492646"/>
          </a:xfrm>
        </p:spPr>
      </p:pic>
      <p:sp>
        <p:nvSpPr>
          <p:cNvPr id="6" name="TextovéPole 5"/>
          <p:cNvSpPr txBox="1"/>
          <p:nvPr/>
        </p:nvSpPr>
        <p:spPr>
          <a:xfrm>
            <a:off x="8572528" y="5786454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" name="Tlačítko akce: Domů 6">
            <a:hlinkClick r:id="rId4" action="ppaction://hlinksldjump" highlightClick="1"/>
          </p:cNvPr>
          <p:cNvSpPr/>
          <p:nvPr/>
        </p:nvSpPr>
        <p:spPr>
          <a:xfrm>
            <a:off x="928662" y="5929330"/>
            <a:ext cx="500066" cy="42862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Použitá literatura a zdroje:</a:t>
            </a:r>
          </a:p>
          <a:p>
            <a:endParaRPr lang="cs-CZ" sz="1200" dirty="0" smtClean="0"/>
          </a:p>
          <a:p>
            <a:r>
              <a:rPr lang="cs-CZ" sz="1200" dirty="0"/>
              <a:t> </a:t>
            </a:r>
            <a:r>
              <a:rPr lang="cs-CZ" sz="1200" dirty="0" smtClean="0"/>
              <a:t>    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CÍSAŘ, Zbyněk; HURNÍK, Lukáš. </a:t>
            </a:r>
            <a:r>
              <a:rPr lang="cs-CZ" sz="1200" i="1" dirty="0" smtClean="0"/>
              <a:t>Hudební výchova 1 pro gymnázia</a:t>
            </a:r>
            <a:r>
              <a:rPr lang="cs-CZ" sz="1200" dirty="0" smtClean="0"/>
              <a:t>. Praha: SPN, 2003, ISBN 80-7235-211-3.</a:t>
            </a:r>
          </a:p>
          <a:p>
            <a:endParaRPr lang="cs-CZ" sz="1200" dirty="0" smtClean="0"/>
          </a:p>
          <a:p>
            <a:r>
              <a:rPr lang="cs-CZ" sz="1200" i="1" dirty="0" smtClean="0"/>
              <a:t>C</a:t>
            </a:r>
            <a:r>
              <a:rPr lang="en-US" sz="1200" i="1" dirty="0" err="1" smtClean="0"/>
              <a:t>itace</a:t>
            </a:r>
            <a:r>
              <a:rPr lang="cs-CZ" sz="1200" i="1" dirty="0" smtClean="0"/>
              <a:t> obrázků</a:t>
            </a:r>
            <a:r>
              <a:rPr lang="en-US" sz="1200" i="1" dirty="0" smtClean="0"/>
              <a:t>:</a:t>
            </a:r>
            <a:endParaRPr lang="cs-CZ" sz="1200" i="1" dirty="0" smtClean="0"/>
          </a:p>
          <a:p>
            <a:pPr marL="228600" indent="-228600">
              <a:buAutoNum type="arabicPlain"/>
            </a:pPr>
            <a:r>
              <a:rPr lang="cs-CZ" sz="1200" dirty="0" smtClean="0"/>
              <a:t>OD ROYAL AIR FORCE OFFICIAL PHOTOGRAPHER [PUBLIC DOMAIN],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16.3.2014]. Dostupný na WWW: http://commons.wikimedia.org/wiki/File%3ARoyal_Air_Force_Coastal_Command%2C_1939-1945._CH11701.jpg </a:t>
            </a:r>
          </a:p>
          <a:p>
            <a:pPr marL="228600" indent="-228600">
              <a:buAutoNum type="arabicPlain"/>
            </a:pPr>
            <a:r>
              <a:rPr lang="cs-CZ" sz="1200" dirty="0" smtClean="0"/>
              <a:t>LEO RAUTH [PUBLIC DOMAIN],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16.3.2014]. Dostupný na WWW: http://www.</a:t>
            </a:r>
            <a:r>
              <a:rPr lang="cs-CZ" sz="1200" dirty="0" err="1" smtClean="0"/>
              <a:t>youtube.com</a:t>
            </a:r>
            <a:r>
              <a:rPr lang="cs-CZ" sz="1200" dirty="0" smtClean="0"/>
              <a:t>/</a:t>
            </a:r>
            <a:r>
              <a:rPr lang="cs-CZ" sz="1200" dirty="0" err="1" smtClean="0"/>
              <a:t>watch</a:t>
            </a:r>
            <a:r>
              <a:rPr lang="cs-CZ" sz="1200" dirty="0" smtClean="0"/>
              <a:t>?v=U4J0MKsG_</a:t>
            </a:r>
            <a:r>
              <a:rPr lang="cs-CZ" sz="1200" dirty="0" err="1" smtClean="0"/>
              <a:t>is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 3   OD NATIONAAL ARCHIEF, DEN HAAG, RIJKSFOTOARCHIEF: FOTOCOLLECTIE ALGEMEEN NEDERLANDS FOTOPERSBUREAU.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17.3.2014]. Dostupný na WWW: </a:t>
            </a:r>
            <a:r>
              <a:rPr lang="cs-CZ" sz="1200" dirty="0" smtClean="0">
                <a:hlinkClick r:id="rId3"/>
              </a:rPr>
              <a:t>http://commons.wikimedia.org/wiki/File%3A%C3%89dith_Piaf_914-6440.jpg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r>
              <a:rPr lang="cs-CZ" sz="1200" dirty="0" smtClean="0"/>
              <a:t>4   OD WALERY, FRENCH, 1863-1935 (HTTP://ESTONIA.USEMBASSY.GOV/) [PUBLIC DOMAIN], PROSTŘEDNICTVÍM WIKIMEDIA COMMONS. </a:t>
            </a:r>
            <a:r>
              <a:rPr lang="cs-CZ" sz="1200" dirty="0" err="1" smtClean="0"/>
              <a:t>commons.wikimedia.org</a:t>
            </a:r>
            <a:r>
              <a:rPr lang="cs-CZ" sz="1200" dirty="0" smtClean="0"/>
              <a:t> [online]. [cit. 13.4.2014]. Dostupný na WWW: http://commons.wikimedia.org/wiki/File%3ABaker_Charleston.jpg 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Použité hypertextové odkazy jsou platné ke dni vytvoření této prezentace:</a:t>
            </a:r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youtube.com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watch</a:t>
            </a:r>
            <a:r>
              <a:rPr lang="cs-CZ" sz="1200" dirty="0" smtClean="0">
                <a:hlinkClick r:id="rId4"/>
              </a:rPr>
              <a:t>?v=79i84xYelZI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youtube.com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watch</a:t>
            </a:r>
            <a:r>
              <a:rPr lang="cs-CZ" sz="1200" dirty="0" smtClean="0">
                <a:hlinkClick r:id="rId5"/>
              </a:rPr>
              <a:t>?v=G9saYjl9o5A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youtube.com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watch</a:t>
            </a:r>
            <a:r>
              <a:rPr lang="cs-CZ" sz="1200" dirty="0" smtClean="0">
                <a:hlinkClick r:id="rId6"/>
              </a:rPr>
              <a:t>?v=</a:t>
            </a:r>
            <a:r>
              <a:rPr lang="cs-CZ" sz="1200" dirty="0" err="1" smtClean="0">
                <a:hlinkClick r:id="rId6"/>
              </a:rPr>
              <a:t>NHqQxkRxqlo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youtube.com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watch</a:t>
            </a:r>
            <a:r>
              <a:rPr lang="cs-CZ" sz="1200" dirty="0" smtClean="0">
                <a:hlinkClick r:id="rId7"/>
              </a:rPr>
              <a:t>?v=U4J0MKsG_</a:t>
            </a:r>
            <a:r>
              <a:rPr lang="cs-CZ" sz="1200" dirty="0" err="1" smtClean="0">
                <a:hlinkClick r:id="rId7"/>
              </a:rPr>
              <a:t>is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youtube.com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watch</a:t>
            </a:r>
            <a:r>
              <a:rPr lang="cs-CZ" sz="1200" dirty="0" smtClean="0">
                <a:hlinkClick r:id="rId8"/>
              </a:rPr>
              <a:t>?v=</a:t>
            </a:r>
            <a:r>
              <a:rPr lang="cs-CZ" sz="1200" dirty="0" err="1" smtClean="0">
                <a:hlinkClick r:id="rId8"/>
              </a:rPr>
              <a:t>hWPnqYXkXqE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youtube.com</a:t>
            </a:r>
            <a:r>
              <a:rPr lang="cs-CZ" sz="1200" dirty="0" smtClean="0"/>
              <a:t>/</a:t>
            </a:r>
            <a:r>
              <a:rPr lang="cs-CZ" sz="1200" dirty="0" err="1" smtClean="0"/>
              <a:t>watch</a:t>
            </a:r>
            <a:r>
              <a:rPr lang="cs-CZ" sz="1200" dirty="0" smtClean="0"/>
              <a:t>?v=Q3Kvu6Kgp88 </a:t>
            </a:r>
          </a:p>
          <a:p>
            <a:endParaRPr lang="cs-CZ" sz="1200" dirty="0" smtClean="0"/>
          </a:p>
          <a:p>
            <a:r>
              <a:rPr lang="cs-CZ" sz="1200" dirty="0" smtClean="0"/>
              <a:t>Klipart obrázky jsou součástí galerie Microsoft Office volně dostupné na adrese </a:t>
            </a:r>
            <a:r>
              <a:rPr lang="cs-CZ" sz="1200" u="sng" dirty="0" smtClean="0">
                <a:hlinkClick r:id="rId9"/>
              </a:rPr>
              <a:t>www.office.</a:t>
            </a:r>
            <a:r>
              <a:rPr lang="cs-CZ" sz="1200" u="sng" dirty="0" err="1" smtClean="0">
                <a:hlinkClick r:id="rId9"/>
              </a:rPr>
              <a:t>microsoft.com</a:t>
            </a:r>
            <a:endParaRPr lang="cs-CZ" sz="1200" u="sng" dirty="0" smtClean="0"/>
          </a:p>
          <a:p>
            <a:endParaRPr lang="cs-CZ" sz="1400" u="sng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325</TotalTime>
  <Words>812</Words>
  <Application>Microsoft Office PowerPoint</Application>
  <PresentationFormat>Předvádění na obrazovce (4:3)</PresentationFormat>
  <Paragraphs>110</Paragraphs>
  <Slides>13</Slides>
  <Notes>13</Notes>
  <HiddenSlides>7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Snímek 1</vt:lpstr>
      <vt:lpstr>anotace</vt:lpstr>
      <vt:lpstr>Nevážně v Evropě</vt:lpstr>
      <vt:lpstr>Anglie</vt:lpstr>
      <vt:lpstr>c</vt:lpstr>
      <vt:lpstr>Poslechněte si píseň v podání orchestru Jacka Hyltona. </vt:lpstr>
      <vt:lpstr>Music hall</vt:lpstr>
      <vt:lpstr>Francie</vt:lpstr>
      <vt:lpstr>Opereta (valčík) </vt:lpstr>
      <vt:lpstr>Šantán a kabaret</vt:lpstr>
      <vt:lpstr>šanson</vt:lpstr>
      <vt:lpstr>Revue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42</cp:revision>
  <dcterms:created xsi:type="dcterms:W3CDTF">2014-03-16T13:31:09Z</dcterms:created>
  <dcterms:modified xsi:type="dcterms:W3CDTF">2014-04-13T17:06:50Z</dcterms:modified>
</cp:coreProperties>
</file>