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94" r:id="rId2"/>
    <p:sldId id="295" r:id="rId3"/>
    <p:sldId id="256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27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32" autoAdjust="0"/>
    <p:restoredTop sz="94660"/>
  </p:normalViewPr>
  <p:slideViewPr>
    <p:cSldViewPr>
      <p:cViewPr>
        <p:scale>
          <a:sx n="73" d="100"/>
          <a:sy n="73" d="100"/>
        </p:scale>
        <p:origin x="-1500" y="-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newsflash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1003274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Nákupy, práva spotřebitelů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_18_06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1.4.2013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Matematika, Občanská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výchova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9.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gramotnost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aplikace, Výchova k občanství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94360" y="1306084"/>
          <a:ext cx="7955280" cy="3732987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Hospodaření domácnosti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Základní práva spotřebitelů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25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-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30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Prezentace má žákům objasnit práva a povinnosti kupujících a prodávajících.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Snímek 4 nabádá žáky k úvodní aktivitě – vytvoření seznamu nejčastěji nakupovaných věcí. Žákům je třeba poskytnout čas (cca 10 min) na sepsání nákupů.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Snímky 5 – 7 vysvětlují pojem kupní smlouva, předkládají přehled práva povinností kupujících a prodávajících.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Snímky 8 -10 představují podoby dokladu o nákupu, vyučující by měl donést žákům konkrétní příklady účtenek a faktur (stačí kopie).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Snímky 11 – 13 seznamují s pojmy reklamace a záruka.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Snímky  14 – 20  seznamují s nejčastěji používanými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nekalými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 praktikami obchodníků. Tyto je vhodné doložit konkrétními příklady např. z reklamních letáků nebo emailů.</a:t>
                      </a: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Nákupy, práva spotřebitelů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Nákupy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1200"/>
            <a:ext cx="7467600" cy="4492752"/>
          </a:xfrm>
        </p:spPr>
        <p:txBody>
          <a:bodyPr/>
          <a:lstStyle/>
          <a:p>
            <a:r>
              <a:rPr lang="cs-CZ" dirty="0" smtClean="0"/>
              <a:t>Napiš seznam deseti věcí nebo služeb, které </a:t>
            </a:r>
            <a:r>
              <a:rPr lang="cs-CZ" dirty="0" smtClean="0"/>
              <a:t>jsi koupil/a </a:t>
            </a:r>
            <a:r>
              <a:rPr lang="cs-CZ" dirty="0" smtClean="0"/>
              <a:t>během posledního týdne.</a:t>
            </a:r>
          </a:p>
          <a:p>
            <a:endParaRPr lang="cs-CZ" dirty="0" smtClean="0"/>
          </a:p>
          <a:p>
            <a:r>
              <a:rPr lang="cs-CZ" dirty="0" smtClean="0"/>
              <a:t>Napiš seznam pěti věcí nebo služeb, které nakoupili během posledního týdne tvoji rodiče.</a:t>
            </a:r>
          </a:p>
          <a:p>
            <a:endParaRPr lang="cs-CZ" dirty="0" smtClean="0"/>
          </a:p>
          <a:p>
            <a:r>
              <a:rPr lang="cs-CZ" dirty="0" smtClean="0"/>
              <a:t>Ve skupině vytvořte TOP FIVE (pět nejčastěji nakupovaných věcí nebo služeb).</a:t>
            </a:r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Kupní smlouva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Při každém nákupu (jídlo, oblečení, věci do školy, jízdenky, elektřina, benzín atd.) uzavíráme s prodejcem KUPNÍ SMLOUVU.</a:t>
            </a:r>
          </a:p>
          <a:p>
            <a:endParaRPr lang="cs-CZ" dirty="0" smtClean="0"/>
          </a:p>
          <a:p>
            <a:r>
              <a:rPr lang="cs-CZ" dirty="0" smtClean="0"/>
              <a:t>Z kupní smlouvy vyplývají pro prodejce i kupujícího práva a povinnosti.</a:t>
            </a:r>
            <a:endParaRPr lang="cs-CZ" dirty="0"/>
          </a:p>
        </p:txBody>
      </p:sp>
      <p:pic>
        <p:nvPicPr>
          <p:cNvPr id="1026" name="Picture 2" descr="C:\Users\ŠIC\AppData\Local\Microsoft\Windows\Temporary Internet Files\Content.IE5\7UUGID1I\MP9004423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6800" y="4419600"/>
            <a:ext cx="2857500" cy="190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a povinnosti prodávajícího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Povinnost – nabízet zboží a služby ve správné kvalitě, za předem známou cenu a v množství, které odpovídá ceně. Za kvalitu výrobku ručí = ZÁRUKA (obvykle dva roky).</a:t>
            </a:r>
          </a:p>
          <a:p>
            <a:endParaRPr lang="cs-CZ" dirty="0" smtClean="0"/>
          </a:p>
          <a:p>
            <a:r>
              <a:rPr lang="cs-CZ" dirty="0" smtClean="0"/>
              <a:t>Právo – za zboží a služby dostat zaplaceno.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ŠIC\AppData\Local\Microsoft\Windows\Temporary Internet Files\Content.IE5\1GCIPQC8\MP9004089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4267200"/>
            <a:ext cx="2209800" cy="2209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a povinnosti kupujícího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Povinnost – zaplatit za odebrané zboží a služby.</a:t>
            </a:r>
          </a:p>
          <a:p>
            <a:endParaRPr lang="cs-CZ" dirty="0" smtClean="0"/>
          </a:p>
          <a:p>
            <a:r>
              <a:rPr lang="cs-CZ" dirty="0" smtClean="0"/>
              <a:t>Právo – možnost koupit výrobky a služby ve správné kvalitě a množství, za předem známou cenu.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ŠIC\AppData\Local\Microsoft\Windows\Temporary Internet Files\Content.IE5\7UUGID1I\MP9004090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0600" y="3886200"/>
            <a:ext cx="1676400" cy="25133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Doklad o zaplacení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05000"/>
            <a:ext cx="7467600" cy="3959352"/>
          </a:xfrm>
        </p:spPr>
        <p:txBody>
          <a:bodyPr/>
          <a:lstStyle/>
          <a:p>
            <a:r>
              <a:rPr lang="cs-CZ" dirty="0" smtClean="0"/>
              <a:t>Prodávající musí vystavit doklad o nákupu – ÚČTENKU nebo FAKTURU.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Doklad o nákupu musí obsahovat údaje o prodávajícím (obchodní název, adresu, IČO), údaje o zboží (název, množství, cena) a datum nákupu.</a:t>
            </a:r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www.euroekonom.cz/podnikani/faktura-dph.png"/>
          <p:cNvPicPr>
            <a:picLocks noChangeAspect="1" noChangeArrowheads="1"/>
          </p:cNvPicPr>
          <p:nvPr/>
        </p:nvPicPr>
        <p:blipFill>
          <a:blip r:embed="rId3" cstate="print"/>
          <a:srcRect l="5868" t="4145" r="6112" b="10190"/>
          <a:stretch>
            <a:fillRect/>
          </a:stretch>
        </p:blipFill>
        <p:spPr bwMode="auto">
          <a:xfrm>
            <a:off x="2362200" y="381000"/>
            <a:ext cx="4419600" cy="60892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5943600" y="6477000"/>
            <a:ext cx="2743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euroekonom.cz</a:t>
            </a:r>
            <a:r>
              <a:rPr lang="cs-CZ" sz="800" dirty="0" smtClean="0"/>
              <a:t>/</a:t>
            </a:r>
            <a:r>
              <a:rPr lang="cs-CZ" sz="800" dirty="0" err="1" smtClean="0"/>
              <a:t>podnikani</a:t>
            </a:r>
            <a:r>
              <a:rPr lang="cs-CZ" sz="800" dirty="0" smtClean="0"/>
              <a:t>/faktura-</a:t>
            </a:r>
            <a:r>
              <a:rPr lang="cs-CZ" sz="800" dirty="0" err="1" smtClean="0"/>
              <a:t>dph.png</a:t>
            </a:r>
            <a:endParaRPr lang="cs-CZ" sz="800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www.hele.cz/images/reviews/.tmb/thumb_4400_4_1000_1000_.jpg"/>
          <p:cNvPicPr>
            <a:picLocks noChangeAspect="1" noChangeArrowheads="1"/>
          </p:cNvPicPr>
          <p:nvPr/>
        </p:nvPicPr>
        <p:blipFill>
          <a:blip r:embed="rId3" cstate="print"/>
          <a:srcRect l="4908" t="8290" r="4294"/>
          <a:stretch>
            <a:fillRect/>
          </a:stretch>
        </p:blipFill>
        <p:spPr bwMode="auto">
          <a:xfrm>
            <a:off x="2857500" y="304800"/>
            <a:ext cx="3429000" cy="6151349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334000" y="6477000"/>
            <a:ext cx="35814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http://www.hele.</a:t>
            </a:r>
            <a:r>
              <a:rPr lang="cs-CZ" sz="800" dirty="0" err="1" smtClean="0"/>
              <a:t>cz</a:t>
            </a:r>
            <a:r>
              <a:rPr lang="cs-CZ" sz="800" dirty="0" smtClean="0"/>
              <a:t>/</a:t>
            </a:r>
            <a:r>
              <a:rPr lang="cs-CZ" sz="800" dirty="0" err="1" smtClean="0"/>
              <a:t>images</a:t>
            </a:r>
            <a:r>
              <a:rPr lang="cs-CZ" sz="800" dirty="0" smtClean="0"/>
              <a:t>/</a:t>
            </a:r>
            <a:r>
              <a:rPr lang="cs-CZ" sz="800" dirty="0" err="1" smtClean="0"/>
              <a:t>reviews</a:t>
            </a:r>
            <a:r>
              <a:rPr lang="cs-CZ" sz="800" dirty="0" smtClean="0"/>
              <a:t>/.</a:t>
            </a:r>
            <a:r>
              <a:rPr lang="cs-CZ" sz="800" dirty="0" err="1" smtClean="0"/>
              <a:t>tmb</a:t>
            </a:r>
            <a:r>
              <a:rPr lang="cs-CZ" sz="800" dirty="0" smtClean="0"/>
              <a:t>/</a:t>
            </a:r>
            <a:r>
              <a:rPr lang="cs-CZ" sz="800" dirty="0" err="1" smtClean="0"/>
              <a:t>thumb</a:t>
            </a:r>
            <a:r>
              <a:rPr lang="cs-CZ" sz="800" dirty="0" smtClean="0"/>
              <a:t>_4400_4_1000_1000_.</a:t>
            </a:r>
            <a:r>
              <a:rPr lang="cs-CZ" sz="800" dirty="0" err="1" smtClean="0"/>
              <a:t>jpg</a:t>
            </a:r>
            <a:endParaRPr lang="cs-CZ" sz="800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Reklamace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05000"/>
            <a:ext cx="7467600" cy="4568952"/>
          </a:xfrm>
        </p:spPr>
        <p:txBody>
          <a:bodyPr/>
          <a:lstStyle/>
          <a:p>
            <a:r>
              <a:rPr lang="cs-CZ" dirty="0" smtClean="0"/>
              <a:t>Uplatnění záruky na výrobek, u kterého se objevila závada.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Kupující musí předložit doklad o nákupu.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Prodávající musí reklamaci vyřídit do 30 dnů.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Zákazník má právo na výměnu nebo opravu zboží, případně vrácení zaplacené částky.</a:t>
            </a:r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Záruka na potraviny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Závadu u potravin můžeme reklamovat do 8 dnů od nákupu.</a:t>
            </a:r>
          </a:p>
          <a:p>
            <a:endParaRPr lang="cs-CZ" dirty="0" smtClean="0"/>
          </a:p>
          <a:p>
            <a:r>
              <a:rPr lang="cs-CZ" dirty="0" smtClean="0"/>
              <a:t>DATUM SPOTŘEBY (spotřebujte do) – po uvedeném datu se zboží </a:t>
            </a:r>
            <a:r>
              <a:rPr lang="cs-CZ" dirty="0" smtClean="0">
                <a:solidFill>
                  <a:srgbClr val="FF0000"/>
                </a:solidFill>
              </a:rPr>
              <a:t>nesmí prodávat </a:t>
            </a:r>
            <a:r>
              <a:rPr lang="cs-CZ" dirty="0" smtClean="0"/>
              <a:t>– např. mléko, uzeniny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MINIMÁLNÍ TRVANLIVOST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 po uvedeném datu se potraviny </a:t>
            </a:r>
            <a:r>
              <a:rPr lang="cs-CZ" dirty="0" smtClean="0">
                <a:solidFill>
                  <a:srgbClr val="FF0000"/>
                </a:solidFill>
              </a:rPr>
              <a:t>mohou prodávat</a:t>
            </a:r>
            <a:r>
              <a:rPr lang="cs-CZ" dirty="0" smtClean="0"/>
              <a:t>, musí být označené a oddělené od ostatního zboží – např. mouka, těstoviny, sušenky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obchodní inspekce = ČOI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09800"/>
            <a:ext cx="7467600" cy="4264152"/>
          </a:xfrm>
        </p:spPr>
        <p:txBody>
          <a:bodyPr/>
          <a:lstStyle/>
          <a:p>
            <a:r>
              <a:rPr lang="cs-CZ" dirty="0" smtClean="0"/>
              <a:t>Kontrolní úřad, který řeší problematické situace mezi zákazníky a prodávajícími.</a:t>
            </a:r>
          </a:p>
          <a:p>
            <a:endParaRPr lang="cs-CZ" dirty="0" smtClean="0"/>
          </a:p>
          <a:p>
            <a:r>
              <a:rPr lang="cs-CZ" dirty="0" smtClean="0"/>
              <a:t>Může nám pomoci při reklamaci zboží.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Nekalé</a:t>
            </a:r>
            <a:r>
              <a:rPr lang="cs-CZ" dirty="0" smtClean="0"/>
              <a:t> obchodní praktiky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Klamání spotřebitele – nucení ke koupi nátlakem, klamáním o kvalitě výrobku, zdánlivým snižováním ceny apod.</a:t>
            </a:r>
            <a:endParaRPr lang="cs-CZ" dirty="0"/>
          </a:p>
        </p:txBody>
      </p:sp>
      <p:pic>
        <p:nvPicPr>
          <p:cNvPr id="37890" name="Picture 2" descr="C:\Users\ŠIC\AppData\Local\Microsoft\Windows\Temporary Internet Files\Content.IE5\17ISXWZA\MP9004421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0" y="2895600"/>
            <a:ext cx="4713928" cy="3581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„Škrty“ na cenovkách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Prodejce si vymyslí vyšší cenu zboží, tu škrtnou a zboží jakoby zlevní.</a:t>
            </a:r>
          </a:p>
          <a:p>
            <a:r>
              <a:rPr lang="cs-CZ" dirty="0" smtClean="0"/>
              <a:t>Často u zboží „v akci“ nebo ve výprodejích.</a:t>
            </a:r>
            <a:endParaRPr lang="cs-CZ" dirty="0"/>
          </a:p>
        </p:txBody>
      </p:sp>
      <p:pic>
        <p:nvPicPr>
          <p:cNvPr id="38915" name="Picture 3" descr="C:\Users\ŠIC\AppData\Local\Microsoft\Windows\Temporary Internet Files\Content.IE5\7UUGID1I\MC9004415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62400" y="3352800"/>
            <a:ext cx="3140139" cy="28194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5800" y="3810000"/>
            <a:ext cx="289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DŘÍVE: 999,-</a:t>
            </a:r>
          </a:p>
          <a:p>
            <a:r>
              <a:rPr lang="cs-CZ" sz="3600" dirty="0" smtClean="0"/>
              <a:t>NYNÍ: 599,-</a:t>
            </a:r>
            <a:endParaRPr lang="cs-CZ" sz="3600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2286000" y="3886200"/>
            <a:ext cx="1066800" cy="457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2362200" y="3886200"/>
            <a:ext cx="990600" cy="457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Nepravdivá informace o časové omezenosti nabídky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Prodávající nepravdivě uvádí, že zboží je nabízeno jen po omezenou dobu. Nutí tak zákazníky k okamžitému nákupu.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95400" y="3581400"/>
            <a:ext cx="6133699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600" b="1" cap="all" spc="0" dirty="0" smtClean="0">
                <a:ln/>
                <a:solidFill>
                  <a:srgbClr val="FF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POUZE DNES</a:t>
            </a:r>
            <a:endParaRPr lang="cs-CZ" sz="6600" b="1" cap="all" spc="0" dirty="0">
              <a:ln/>
              <a:solidFill>
                <a:srgbClr val="FF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066800" y="1600200"/>
            <a:ext cx="6629400" cy="4801314"/>
          </a:xfrm>
          <a:prstGeom prst="rect">
            <a:avLst/>
          </a:prstGeom>
          <a:solidFill>
            <a:srgbClr val="FF99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Tablety </a:t>
            </a:r>
            <a:r>
              <a:rPr lang="cs-CZ" sz="3600" dirty="0" err="1" smtClean="0">
                <a:solidFill>
                  <a:srgbClr val="FF0000"/>
                </a:solidFill>
              </a:rPr>
              <a:t>IQuan</a:t>
            </a:r>
            <a:r>
              <a:rPr lang="cs-CZ" sz="3600" dirty="0" smtClean="0">
                <a:solidFill>
                  <a:srgbClr val="FF0000"/>
                </a:solidFill>
              </a:rPr>
              <a:t> zvýší Vaše IQ!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Stačí užívat dvě tablety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denně po dobu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jednoho měsíce.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Úspěch zaručen!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Prodejce nepravdivě prohlašuje, že výrobek může vyléčit nemoc nebo postižení</a:t>
            </a:r>
            <a:endParaRPr lang="cs-CZ" dirty="0"/>
          </a:p>
        </p:txBody>
      </p:sp>
      <p:pic>
        <p:nvPicPr>
          <p:cNvPr id="39939" name="Picture 3" descr="C:\Users\ŠIC\AppData\Local\Microsoft\Windows\Temporary Internet Files\Content.IE5\17ISXWZA\MP900386732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53000" y="2743200"/>
            <a:ext cx="2609088" cy="3657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Manipulace s dětmi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Reklama zaměřená na děti – ty jsou nabádány, aby si koupily výrobky nebo k jejich koupi přesvědčily rodiče.</a:t>
            </a:r>
            <a:endParaRPr lang="cs-CZ" dirty="0"/>
          </a:p>
        </p:txBody>
      </p:sp>
      <p:pic>
        <p:nvPicPr>
          <p:cNvPr id="40964" name="Picture 4" descr="C:\Users\ŠIC\AppData\Local\Microsoft\Windows\Temporary Internet Files\Content.IE5\7UUGID1I\MP90043377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743200"/>
            <a:ext cx="2489200" cy="3733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Nevyžádané nabídky zboží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Opakovaně proti vůli je nabízeno zboží či služby po telefonu, e-mailu nebo při osobní návštěvě.</a:t>
            </a:r>
            <a:endParaRPr lang="cs-CZ" dirty="0"/>
          </a:p>
        </p:txBody>
      </p:sp>
      <p:pic>
        <p:nvPicPr>
          <p:cNvPr id="41987" name="Picture 3" descr="C:\Users\ŠIC\AppData\Local\Microsoft\Windows\Temporary Internet Files\Content.IE5\7UUGID1I\MP9003863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71800" y="3124200"/>
            <a:ext cx="4461721" cy="2959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Oznámení o výhře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Případná výhra je podmíněna objednáním zboží.</a:t>
            </a:r>
            <a:endParaRPr lang="cs-CZ" dirty="0"/>
          </a:p>
        </p:txBody>
      </p:sp>
      <p:pic>
        <p:nvPicPr>
          <p:cNvPr id="43011" name="Picture 3"/>
          <p:cNvPicPr>
            <a:picLocks noChangeAspect="1" noChangeArrowheads="1"/>
          </p:cNvPicPr>
          <p:nvPr/>
        </p:nvPicPr>
        <p:blipFill>
          <a:blip r:embed="rId3" cstate="print"/>
          <a:srcRect l="31040" t="34375" r="33235" b="4167"/>
          <a:stretch>
            <a:fillRect/>
          </a:stretch>
        </p:blipFill>
        <p:spPr bwMode="auto">
          <a:xfrm>
            <a:off x="1143000" y="2133600"/>
            <a:ext cx="46482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867400" y="6248400"/>
            <a:ext cx="2743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https://email.seznam.cz/#search/v%C3%BDhra/28506</a:t>
            </a:r>
            <a:endParaRPr lang="cs-CZ" sz="800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JAKEŠ, </a:t>
            </a:r>
            <a:r>
              <a:rPr lang="en-US" sz="1600" dirty="0" err="1" smtClean="0"/>
              <a:t>Petr</a:t>
            </a:r>
            <a:r>
              <a:rPr lang="en-US" sz="1600" dirty="0" smtClean="0"/>
              <a:t> a </a:t>
            </a:r>
            <a:r>
              <a:rPr lang="en-US" sz="1600" dirty="0" err="1" smtClean="0"/>
              <a:t>kol</a:t>
            </a:r>
            <a:r>
              <a:rPr lang="en-US" sz="1600" dirty="0" smtClean="0"/>
              <a:t>. </a:t>
            </a:r>
            <a:r>
              <a:rPr lang="en-US" sz="1600" i="1" dirty="0" err="1" smtClean="0"/>
              <a:t>Finanční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gramotnost</a:t>
            </a:r>
            <a:r>
              <a:rPr lang="en-US" sz="1600" i="1" dirty="0" smtClean="0"/>
              <a:t> pro </a:t>
            </a:r>
            <a:r>
              <a:rPr lang="en-US" sz="1600" i="1" dirty="0" err="1" smtClean="0"/>
              <a:t>druhý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stupeň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základní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školy</a:t>
            </a:r>
            <a:r>
              <a:rPr lang="en-US" sz="1600" dirty="0" smtClean="0"/>
              <a:t>. </a:t>
            </a:r>
            <a:r>
              <a:rPr lang="en-US" sz="1600" dirty="0" err="1" smtClean="0"/>
              <a:t>Praha</a:t>
            </a:r>
            <a:r>
              <a:rPr lang="en-US" sz="1600" dirty="0" smtClean="0"/>
              <a:t>: Fortuna, 2011, ISBN 978-80-7373-0889-5. </a:t>
            </a:r>
            <a:endParaRPr lang="cs-CZ" sz="1600" dirty="0" smtClean="0"/>
          </a:p>
          <a:p>
            <a:r>
              <a:rPr lang="cs-CZ" sz="1600" dirty="0" smtClean="0"/>
              <a:t>Obrázky – MS Office Klipart (není-li uvedeno jinak)</a:t>
            </a:r>
            <a:endParaRPr lang="en-US" sz="1600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296</TotalTime>
  <Words>778</Words>
  <Application>Microsoft Office PowerPoint</Application>
  <PresentationFormat>Předvádění na obrazovce (4:3)</PresentationFormat>
  <Paragraphs>113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Arkýř</vt:lpstr>
      <vt:lpstr>Snímek 1</vt:lpstr>
      <vt:lpstr>Snímek 2</vt:lpstr>
      <vt:lpstr>Nákupy, práva spotřebitelů</vt:lpstr>
      <vt:lpstr>Nákupy</vt:lpstr>
      <vt:lpstr>Kupní smlouva</vt:lpstr>
      <vt:lpstr>Práva a povinnosti prodávajícího</vt:lpstr>
      <vt:lpstr>Práva a povinnosti kupujícího</vt:lpstr>
      <vt:lpstr>Doklad o zaplacení</vt:lpstr>
      <vt:lpstr>Snímek 9</vt:lpstr>
      <vt:lpstr>Snímek 10</vt:lpstr>
      <vt:lpstr>Reklamace</vt:lpstr>
      <vt:lpstr>Záruka na potraviny</vt:lpstr>
      <vt:lpstr>Česká obchodní inspekce = ČOI</vt:lpstr>
      <vt:lpstr>Nekalé obchodní praktiky</vt:lpstr>
      <vt:lpstr>„Škrty“ na cenovkách</vt:lpstr>
      <vt:lpstr>Nepravdivá informace o časové omezenosti nabídky</vt:lpstr>
      <vt:lpstr>Prodejce nepravdivě prohlašuje, že výrobek může vyléčit nemoc nebo postižení</vt:lpstr>
      <vt:lpstr>Manipulace s dětmi</vt:lpstr>
      <vt:lpstr>Nevyžádané nabídky zboží</vt:lpstr>
      <vt:lpstr>Oznámení o výhře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mince a bankovky</dc:title>
  <dc:creator>Veronika a Petr</dc:creator>
  <cp:lastModifiedBy>Veronika a Petr</cp:lastModifiedBy>
  <cp:revision>26</cp:revision>
  <dcterms:created xsi:type="dcterms:W3CDTF">2013-01-14T19:28:48Z</dcterms:created>
  <dcterms:modified xsi:type="dcterms:W3CDTF">2013-04-29T20:33:59Z</dcterms:modified>
</cp:coreProperties>
</file>