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60" r:id="rId5"/>
    <p:sldId id="261" r:id="rId6"/>
    <p:sldId id="262" r:id="rId7"/>
    <p:sldId id="263" r:id="rId8"/>
    <p:sldId id="266" r:id="rId9"/>
    <p:sldId id="267" r:id="rId10"/>
    <p:sldId id="269" r:id="rId11"/>
    <p:sldId id="270" r:id="rId12"/>
    <p:sldId id="271" r:id="rId13"/>
    <p:sldId id="275" r:id="rId14"/>
    <p:sldId id="278" r:id="rId15"/>
    <p:sldId id="280" r:id="rId16"/>
    <p:sldId id="281"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5" d="100"/>
          <a:sy n="75" d="100"/>
        </p:scale>
        <p:origin x="-1224" y="1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6C2F3E-EA06-4B67-8F36-E7DF6E7C9AC6}" type="datetimeFigureOut">
              <a:rPr lang="cs-CZ" smtClean="0"/>
              <a:t>3.3.2014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67FF131-51E3-4C82-9A54-6A26DD612240}" type="slidenum">
              <a:rPr lang="cs-CZ" smtClean="0"/>
              <a:t>‹#›</a:t>
            </a:fld>
            <a:endParaRPr lang="cs-CZ"/>
          </a:p>
        </p:txBody>
      </p:sp>
    </p:spTree>
    <p:extLst>
      <p:ext uri="{BB962C8B-B14F-4D97-AF65-F5344CB8AC3E}">
        <p14:creationId xmlns:p14="http://schemas.microsoft.com/office/powerpoint/2010/main" val="1083908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367FF131-51E3-4C82-9A54-6A26DD612240}" type="slidenum">
              <a:rPr lang="cs-CZ" smtClean="0"/>
              <a:t>1</a:t>
            </a:fld>
            <a:endParaRPr lang="cs-CZ"/>
          </a:p>
        </p:txBody>
      </p:sp>
    </p:spTree>
    <p:extLst>
      <p:ext uri="{BB962C8B-B14F-4D97-AF65-F5344CB8AC3E}">
        <p14:creationId xmlns:p14="http://schemas.microsoft.com/office/powerpoint/2010/main" val="1314500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935A9576-496D-4DAD-A5DB-321FBAB12038}" type="datetimeFigureOut">
              <a:rPr lang="cs-CZ" smtClean="0"/>
              <a:t>3.3.2014</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C356036E-3426-4ED4-BEF0-EB393D1D00F1}"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935A9576-496D-4DAD-A5DB-321FBAB12038}" type="datetimeFigureOut">
              <a:rPr lang="cs-CZ" smtClean="0"/>
              <a:t>3.3.2014</a:t>
            </a:fld>
            <a:endParaRPr lang="cs-CZ"/>
          </a:p>
        </p:txBody>
      </p:sp>
      <p:sp>
        <p:nvSpPr>
          <p:cNvPr id="9" name="Zástupný symbol pro číslo snímku 8"/>
          <p:cNvSpPr>
            <a:spLocks noGrp="1"/>
          </p:cNvSpPr>
          <p:nvPr>
            <p:ph type="sldNum" sz="quarter" idx="15"/>
          </p:nvPr>
        </p:nvSpPr>
        <p:spPr/>
        <p:txBody>
          <a:bodyPr rtlCol="0"/>
          <a:lstStyle/>
          <a:p>
            <a:fld id="{C356036E-3426-4ED4-BEF0-EB393D1D00F1}"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935A9576-496D-4DAD-A5DB-321FBAB12038}" type="datetimeFigureOut">
              <a:rPr lang="cs-CZ" smtClean="0"/>
              <a:t>3.3.2014</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C356036E-3426-4ED4-BEF0-EB393D1D00F1}"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935A9576-496D-4DAD-A5DB-321FBAB12038}"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356036E-3426-4ED4-BEF0-EB393D1D00F1}"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935A9576-496D-4DAD-A5DB-321FBAB12038}"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356036E-3426-4ED4-BEF0-EB393D1D00F1}"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935A9576-496D-4DAD-A5DB-321FBAB12038}" type="datetimeFigureOut">
              <a:rPr lang="cs-CZ" smtClean="0"/>
              <a:t>3.3.2014</a:t>
            </a:fld>
            <a:endParaRPr lang="cs-CZ"/>
          </a:p>
        </p:txBody>
      </p:sp>
      <p:sp>
        <p:nvSpPr>
          <p:cNvPr id="7" name="Zástupný symbol pro číslo snímku 6"/>
          <p:cNvSpPr>
            <a:spLocks noGrp="1"/>
          </p:cNvSpPr>
          <p:nvPr>
            <p:ph type="sldNum" sz="quarter" idx="11"/>
          </p:nvPr>
        </p:nvSpPr>
        <p:spPr/>
        <p:txBody>
          <a:bodyPr rtlCol="0"/>
          <a:lstStyle/>
          <a:p>
            <a:fld id="{C356036E-3426-4ED4-BEF0-EB393D1D00F1}"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35A9576-496D-4DAD-A5DB-321FBAB12038}"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356036E-3426-4ED4-BEF0-EB393D1D00F1}"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935A9576-496D-4DAD-A5DB-321FBAB12038}" type="datetimeFigureOut">
              <a:rPr lang="cs-CZ" smtClean="0"/>
              <a:t>3.3.2014</a:t>
            </a:fld>
            <a:endParaRPr lang="cs-CZ"/>
          </a:p>
        </p:txBody>
      </p:sp>
      <p:sp>
        <p:nvSpPr>
          <p:cNvPr id="22" name="Zástupný symbol pro číslo snímku 21"/>
          <p:cNvSpPr>
            <a:spLocks noGrp="1"/>
          </p:cNvSpPr>
          <p:nvPr>
            <p:ph type="sldNum" sz="quarter" idx="15"/>
          </p:nvPr>
        </p:nvSpPr>
        <p:spPr/>
        <p:txBody>
          <a:bodyPr rtlCol="0"/>
          <a:lstStyle/>
          <a:p>
            <a:fld id="{C356036E-3426-4ED4-BEF0-EB393D1D00F1}"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935A9576-496D-4DAD-A5DB-321FBAB12038}" type="datetimeFigureOut">
              <a:rPr lang="cs-CZ" smtClean="0"/>
              <a:t>3.3.2014</a:t>
            </a:fld>
            <a:endParaRPr lang="cs-CZ"/>
          </a:p>
        </p:txBody>
      </p:sp>
      <p:sp>
        <p:nvSpPr>
          <p:cNvPr id="18" name="Zástupný symbol pro číslo snímku 17"/>
          <p:cNvSpPr>
            <a:spLocks noGrp="1"/>
          </p:cNvSpPr>
          <p:nvPr>
            <p:ph type="sldNum" sz="quarter" idx="11"/>
          </p:nvPr>
        </p:nvSpPr>
        <p:spPr/>
        <p:txBody>
          <a:bodyPr rtlCol="0"/>
          <a:lstStyle/>
          <a:p>
            <a:fld id="{C356036E-3426-4ED4-BEF0-EB393D1D00F1}"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35A9576-496D-4DAD-A5DB-321FBAB12038}"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56036E-3426-4ED4-BEF0-EB393D1D00F1}"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35A9576-496D-4DAD-A5DB-321FBAB12038}"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56036E-3426-4ED4-BEF0-EB393D1D00F1}"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935A9576-496D-4DAD-A5DB-321FBAB12038}" type="datetimeFigureOut">
              <a:rPr lang="cs-CZ" smtClean="0"/>
              <a:t>3.3.2014</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C356036E-3426-4ED4-BEF0-EB393D1D00F1}"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texty.citanka.cz/ezop-hollar/eh1-2-17.html" TargetMode="External"/><Relationship Id="rId2" Type="http://schemas.openxmlformats.org/officeDocument/2006/relationships/hyperlink" Target="http://texty.citanka.cz/ezop-hollar/eh1-1-2.html" TargetMode="External"/><Relationship Id="rId1" Type="http://schemas.openxmlformats.org/officeDocument/2006/relationships/slideLayout" Target="../slideLayouts/slideLayout2.xml"/><Relationship Id="rId4" Type="http://schemas.openxmlformats.org/officeDocument/2006/relationships/hyperlink" Target="http://texty.citanka.cz/ezop-hollar/eh1-2-16.htm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s.wikipedia.org/wiki/Betl%C3%A9msk%C3%A1_kaple" TargetMode="External"/><Relationship Id="rId2" Type="http://schemas.openxmlformats.org/officeDocument/2006/relationships/hyperlink" Target="http://cs.wikipedia.org/wiki/Soubor:Jan_Vil%C3%ADmek_-_Mistr_Jan_Hus.jp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cs.wikipedia.org/wiki/Kostnice_(m%C4%9Bsto)"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351507399"/>
              </p:ext>
            </p:extLst>
          </p:nvPr>
        </p:nvGraphicFramePr>
        <p:xfrm>
          <a:off x="1331640" y="1866265"/>
          <a:ext cx="5792470" cy="839470"/>
        </p:xfrm>
        <a:graphic>
          <a:graphicData uri="http://schemas.openxmlformats.org/drawingml/2006/table">
            <a:tbl>
              <a:tblPr firstRow="1" firstCol="1" bandRow="1"/>
              <a:tblGrid>
                <a:gridCol w="2177415"/>
                <a:gridCol w="3615055"/>
              </a:tblGrid>
              <a:tr h="252095">
                <a:tc>
                  <a:txBody>
                    <a:bodyPr/>
                    <a:lstStyle/>
                    <a:p>
                      <a:pPr algn="ctr"/>
                      <a:r>
                        <a:rPr lang="cs-CZ" sz="1100" b="1" dirty="0">
                          <a:solidFill>
                            <a:srgbClr val="000000"/>
                          </a:solidFill>
                          <a:effectLst/>
                          <a:latin typeface="Calibri"/>
                          <a:cs typeface="Times New Roman"/>
                        </a:rPr>
                        <a:t>Název školy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a:solidFill>
                            <a:srgbClr val="000000"/>
                          </a:solidFill>
                          <a:effectLst/>
                          <a:latin typeface="Calibri"/>
                          <a:cs typeface="Times New Roman"/>
                        </a:rPr>
                        <a:t>Základní škola a mateřská škola Libchavy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520">
                <a:tc>
                  <a:txBody>
                    <a:bodyPr/>
                    <a:lstStyle/>
                    <a:p>
                      <a:pPr algn="ctr"/>
                      <a:r>
                        <a:rPr lang="cs-CZ" sz="1100" b="1" dirty="0">
                          <a:solidFill>
                            <a:srgbClr val="000000"/>
                          </a:solidFill>
                          <a:effectLst/>
                          <a:latin typeface="Calibri"/>
                          <a:cs typeface="Times New Roman"/>
                        </a:rPr>
                        <a:t>Název a číslo projektu</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a:solidFill>
                            <a:srgbClr val="000000"/>
                          </a:solidFill>
                          <a:effectLst/>
                          <a:latin typeface="Calibri"/>
                          <a:cs typeface="Times New Roman"/>
                        </a:rPr>
                        <a:t>EU peníze pro ZŠ Libchavy</a:t>
                      </a:r>
                      <a:endParaRPr lang="cs-CZ" sz="1100">
                        <a:effectLst/>
                        <a:latin typeface="Times New Roman"/>
                        <a:cs typeface="Times New Roman"/>
                      </a:endParaRPr>
                    </a:p>
                    <a:p>
                      <a:pPr algn="ctr"/>
                      <a:r>
                        <a:rPr lang="cs-CZ" sz="1100" b="1">
                          <a:solidFill>
                            <a:srgbClr val="000000"/>
                          </a:solidFill>
                          <a:effectLst/>
                          <a:latin typeface="Calibri"/>
                          <a:cs typeface="Times New Roman"/>
                        </a:rPr>
                        <a:t>CZ.1.07/1.4.00/21.3403</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2095">
                <a:tc>
                  <a:txBody>
                    <a:bodyPr/>
                    <a:lstStyle/>
                    <a:p>
                      <a:pPr algn="ctr"/>
                      <a:r>
                        <a:rPr lang="cs-CZ" sz="1100" b="1">
                          <a:solidFill>
                            <a:srgbClr val="000000"/>
                          </a:solidFill>
                          <a:effectLst/>
                          <a:latin typeface="Calibri"/>
                          <a:cs typeface="Times New Roman"/>
                        </a:rPr>
                        <a:t>Číslo a název klíčové aktivity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III/2 Inovace a zkvalitnění výuky prostřednictvím ICT</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1121634760"/>
              </p:ext>
            </p:extLst>
          </p:nvPr>
        </p:nvGraphicFramePr>
        <p:xfrm>
          <a:off x="636574" y="2780928"/>
          <a:ext cx="7416824" cy="3898204"/>
        </p:xfrm>
        <a:graphic>
          <a:graphicData uri="http://schemas.openxmlformats.org/drawingml/2006/table">
            <a:tbl>
              <a:tblPr firstRow="1" firstCol="1" bandRow="1"/>
              <a:tblGrid>
                <a:gridCol w="1965543"/>
                <a:gridCol w="5451281"/>
              </a:tblGrid>
              <a:tr h="188349">
                <a:tc>
                  <a:txBody>
                    <a:bodyPr/>
                    <a:lstStyle/>
                    <a:p>
                      <a:pPr algn="ctr"/>
                      <a:r>
                        <a:rPr lang="cs-CZ" sz="1000" b="1" dirty="0">
                          <a:solidFill>
                            <a:srgbClr val="000000"/>
                          </a:solidFill>
                          <a:effectLst/>
                          <a:latin typeface="Calibri"/>
                          <a:cs typeface="Times New Roman"/>
                        </a:rPr>
                        <a:t>Název materiálu:</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300">
                          <a:solidFill>
                            <a:srgbClr val="000000"/>
                          </a:solidFill>
                          <a:effectLst/>
                          <a:latin typeface="Calibri"/>
                          <a:cs typeface="Times New Roman"/>
                        </a:rPr>
                        <a:t>Středověká literatura</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9796">
                <a:tc>
                  <a:txBody>
                    <a:bodyPr/>
                    <a:lstStyle/>
                    <a:p>
                      <a:pPr algn="ctr"/>
                      <a:r>
                        <a:rPr lang="cs-CZ" sz="1000" b="1">
                          <a:solidFill>
                            <a:srgbClr val="000000"/>
                          </a:solidFill>
                          <a:effectLst/>
                          <a:latin typeface="Calibri"/>
                          <a:cs typeface="Times New Roman"/>
                        </a:rPr>
                        <a:t>Číslo materiálu:</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b="1">
                          <a:solidFill>
                            <a:srgbClr val="000000"/>
                          </a:solidFill>
                          <a:effectLst/>
                          <a:latin typeface="Calibri"/>
                          <a:cs typeface="Times New Roman"/>
                        </a:rPr>
                        <a:t> </a:t>
                      </a:r>
                      <a:r>
                        <a:rPr lang="cs-CZ" sz="1000" b="1" smtClean="0">
                          <a:solidFill>
                            <a:srgbClr val="000000"/>
                          </a:solidFill>
                          <a:effectLst/>
                          <a:latin typeface="Calibri"/>
                          <a:cs typeface="Times New Roman"/>
                        </a:rPr>
                        <a:t>VY_32_INOVACE_14_6</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349">
                <a:tc>
                  <a:txBody>
                    <a:bodyPr/>
                    <a:lstStyle/>
                    <a:p>
                      <a:pPr algn="ctr"/>
                      <a:r>
                        <a:rPr lang="cs-CZ" sz="1000" b="1">
                          <a:solidFill>
                            <a:srgbClr val="000000"/>
                          </a:solidFill>
                          <a:effectLst/>
                          <a:latin typeface="Calibri"/>
                          <a:cs typeface="Times New Roman"/>
                        </a:rPr>
                        <a:t>Autor:</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solidFill>
                            <a:srgbClr val="000000"/>
                          </a:solidFill>
                          <a:effectLst/>
                          <a:latin typeface="Calibri"/>
                          <a:cs typeface="Times New Roman"/>
                        </a:rPr>
                        <a:t>Mgr. Hana Pleváková</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349">
                <a:tc>
                  <a:txBody>
                    <a:bodyPr/>
                    <a:lstStyle/>
                    <a:p>
                      <a:pPr algn="ctr"/>
                      <a:r>
                        <a:rPr lang="cs-CZ" sz="1000" b="1">
                          <a:solidFill>
                            <a:srgbClr val="000000"/>
                          </a:solidFill>
                          <a:effectLst/>
                          <a:latin typeface="Calibri"/>
                          <a:cs typeface="Times New Roman"/>
                        </a:rPr>
                        <a:t>Datum vytvoření:</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smtClean="0">
                          <a:effectLst/>
                          <a:latin typeface="Calibri"/>
                          <a:cs typeface="Times New Roman"/>
                        </a:rPr>
                        <a:t>10.</a:t>
                      </a:r>
                      <a:r>
                        <a:rPr lang="cs-CZ" sz="1000" baseline="0" dirty="0" smtClean="0">
                          <a:effectLst/>
                          <a:latin typeface="Calibri"/>
                          <a:cs typeface="Times New Roman"/>
                        </a:rPr>
                        <a:t> </a:t>
                      </a:r>
                      <a:r>
                        <a:rPr lang="cs-CZ" sz="1000" baseline="0" smtClean="0">
                          <a:effectLst/>
                          <a:latin typeface="Calibri"/>
                          <a:cs typeface="Times New Roman"/>
                        </a:rPr>
                        <a:t>10</a:t>
                      </a:r>
                      <a:r>
                        <a:rPr lang="cs-CZ" sz="1000" smtClean="0">
                          <a:effectLst/>
                          <a:latin typeface="Calibri"/>
                          <a:cs typeface="Times New Roman"/>
                        </a:rPr>
                        <a:t>. </a:t>
                      </a:r>
                      <a:r>
                        <a:rPr lang="cs-CZ" sz="1000" dirty="0">
                          <a:effectLst/>
                          <a:latin typeface="Calibri"/>
                          <a:cs typeface="Times New Roman"/>
                        </a:rPr>
                        <a:t>2012</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349">
                <a:tc>
                  <a:txBody>
                    <a:bodyPr/>
                    <a:lstStyle/>
                    <a:p>
                      <a:pPr algn="ctr"/>
                      <a:r>
                        <a:rPr lang="cs-CZ" sz="1000" b="1">
                          <a:solidFill>
                            <a:srgbClr val="000000"/>
                          </a:solidFill>
                          <a:effectLst/>
                          <a:latin typeface="Calibri"/>
                          <a:cs typeface="Times New Roman"/>
                        </a:rPr>
                        <a:t>Vyučovací předmět:</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Český jazyk a literatura</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349">
                <a:tc>
                  <a:txBody>
                    <a:bodyPr/>
                    <a:lstStyle/>
                    <a:p>
                      <a:pPr algn="ctr"/>
                      <a:r>
                        <a:rPr lang="cs-CZ" sz="1000" b="1" dirty="0">
                          <a:solidFill>
                            <a:srgbClr val="000000"/>
                          </a:solidFill>
                          <a:effectLst/>
                          <a:latin typeface="Calibri"/>
                          <a:cs typeface="Times New Roman"/>
                        </a:rPr>
                        <a:t>Ročník:</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6. - 9. </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349">
                <a:tc>
                  <a:txBody>
                    <a:bodyPr/>
                    <a:lstStyle/>
                    <a:p>
                      <a:pPr algn="ctr"/>
                      <a:r>
                        <a:rPr lang="cs-CZ" sz="1000" b="1">
                          <a:solidFill>
                            <a:srgbClr val="000000"/>
                          </a:solidFill>
                          <a:effectLst/>
                          <a:latin typeface="Calibri"/>
                          <a:cs typeface="Times New Roman"/>
                        </a:rPr>
                        <a:t>Vzdělávací oblast:</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Jazyk a jazyková komunikace</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349">
                <a:tc>
                  <a:txBody>
                    <a:bodyPr/>
                    <a:lstStyle/>
                    <a:p>
                      <a:pPr algn="ctr"/>
                      <a:r>
                        <a:rPr lang="cs-CZ" sz="1000" b="1">
                          <a:solidFill>
                            <a:srgbClr val="000000"/>
                          </a:solidFill>
                          <a:effectLst/>
                          <a:latin typeface="Calibri"/>
                          <a:cs typeface="Times New Roman"/>
                        </a:rPr>
                        <a:t>Vzdělávací obor:</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Český jazyk a literatura</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349">
                <a:tc>
                  <a:txBody>
                    <a:bodyPr/>
                    <a:lstStyle/>
                    <a:p>
                      <a:pPr algn="ctr"/>
                      <a:r>
                        <a:rPr lang="cs-CZ" sz="1000" b="1">
                          <a:solidFill>
                            <a:srgbClr val="000000"/>
                          </a:solidFill>
                          <a:effectLst/>
                          <a:latin typeface="Calibri"/>
                          <a:cs typeface="Times New Roman"/>
                        </a:rPr>
                        <a:t>Tematický okruh:</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Literatura</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349">
                <a:tc>
                  <a:txBody>
                    <a:bodyPr/>
                    <a:lstStyle/>
                    <a:p>
                      <a:pPr algn="ctr"/>
                      <a:r>
                        <a:rPr lang="cs-CZ" sz="1000" b="1">
                          <a:solidFill>
                            <a:srgbClr val="000000"/>
                          </a:solidFill>
                          <a:effectLst/>
                          <a:latin typeface="Calibri"/>
                          <a:cs typeface="Times New Roman"/>
                        </a:rPr>
                        <a:t>Téma:</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Středověká literatura</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0500">
                <a:tc>
                  <a:txBody>
                    <a:bodyPr/>
                    <a:lstStyle/>
                    <a:p>
                      <a:pPr algn="ctr"/>
                      <a:r>
                        <a:rPr lang="cs-CZ" sz="1000" b="1">
                          <a:solidFill>
                            <a:srgbClr val="000000"/>
                          </a:solidFill>
                          <a:effectLst/>
                          <a:latin typeface="Calibri"/>
                          <a:cs typeface="Times New Roman"/>
                        </a:rPr>
                        <a:t>Druh učebního materiálu:</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smtClean="0">
                          <a:effectLst/>
                          <a:latin typeface="Calibri"/>
                          <a:cs typeface="Times New Roman"/>
                        </a:rPr>
                        <a:t>Prezentace</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0500">
                <a:tc>
                  <a:txBody>
                    <a:bodyPr/>
                    <a:lstStyle/>
                    <a:p>
                      <a:pPr algn="ctr"/>
                      <a:r>
                        <a:rPr lang="cs-CZ" sz="1000" b="1">
                          <a:solidFill>
                            <a:srgbClr val="000000"/>
                          </a:solidFill>
                          <a:effectLst/>
                          <a:latin typeface="Calibri"/>
                          <a:cs typeface="Times New Roman"/>
                        </a:rPr>
                        <a:t>Potřebný čas pro výuku DUM:</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25 - 40 min </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52496">
                <a:tc>
                  <a:txBody>
                    <a:bodyPr/>
                    <a:lstStyle/>
                    <a:p>
                      <a:pPr algn="ctr"/>
                      <a:r>
                        <a:rPr lang="cs-CZ" sz="1000" b="1" dirty="0">
                          <a:solidFill>
                            <a:srgbClr val="000000"/>
                          </a:solidFill>
                          <a:effectLst/>
                          <a:latin typeface="Calibri"/>
                          <a:cs typeface="Times New Roman"/>
                        </a:rPr>
                        <a:t>Anotace / Metodický list: </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Prezentace žákům poskytuje informace o středověké literatuře</a:t>
                      </a:r>
                      <a:r>
                        <a:rPr lang="cs-CZ" sz="1000" dirty="0" smtClean="0">
                          <a:effectLst/>
                          <a:latin typeface="Calibri"/>
                          <a:cs typeface="Times New Roman"/>
                        </a:rPr>
                        <a:t>. Je vhodná pro seznámení s učivem i pro opakování. </a:t>
                      </a:r>
                      <a:r>
                        <a:rPr lang="cs-CZ" sz="1000" dirty="0">
                          <a:effectLst/>
                          <a:latin typeface="Calibri"/>
                          <a:cs typeface="Times New Roman"/>
                        </a:rPr>
                        <a:t>V rámci prezentace jsou úkoly pro žáky, na které žáci odpovídají ústně. Na snímku (následujícím po zadání úkolu) je vždy odpověď. Prezentaci lze využít pro projekci na interaktivní tabuli, přes datový projektor ad. </a:t>
                      </a:r>
                      <a:r>
                        <a:rPr lang="cs-CZ" sz="1000" dirty="0" smtClean="0">
                          <a:effectLst/>
                          <a:latin typeface="Calibri"/>
                          <a:cs typeface="Times New Roman"/>
                        </a:rPr>
                        <a:t>Potřebný </a:t>
                      </a:r>
                      <a:r>
                        <a:rPr lang="cs-CZ" sz="1000" dirty="0">
                          <a:effectLst/>
                          <a:latin typeface="Calibri"/>
                          <a:cs typeface="Times New Roman"/>
                        </a:rPr>
                        <a:t>čas pro výuku je závislý na rychlosti </a:t>
                      </a:r>
                      <a:r>
                        <a:rPr lang="cs-CZ" sz="1000">
                          <a:effectLst/>
                          <a:latin typeface="Calibri"/>
                          <a:cs typeface="Times New Roman"/>
                        </a:rPr>
                        <a:t>odpovědí </a:t>
                      </a:r>
                      <a:r>
                        <a:rPr lang="cs-CZ" sz="1000" smtClean="0">
                          <a:effectLst/>
                          <a:latin typeface="Calibri"/>
                          <a:cs typeface="Times New Roman"/>
                        </a:rPr>
                        <a:t>žáků. </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2"/>
          <p:cNvSpPr>
            <a:spLocks noChangeArrowheads="1"/>
          </p:cNvSpPr>
          <p:nvPr/>
        </p:nvSpPr>
        <p:spPr bwMode="auto">
          <a:xfrm>
            <a:off x="1473200"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2049" name="obrázek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3199" y="428625"/>
            <a:ext cx="5743575" cy="1400175"/>
          </a:xfrm>
          <a:prstGeom prst="rect">
            <a:avLst/>
          </a:prstGeom>
          <a:solidFill>
            <a:srgbClr val="FFFFFF"/>
          </a:solidFill>
        </p:spPr>
      </p:pic>
      <p:sp>
        <p:nvSpPr>
          <p:cNvPr id="7" name="Rectangle 3"/>
          <p:cNvSpPr>
            <a:spLocks noChangeArrowheads="1"/>
          </p:cNvSpPr>
          <p:nvPr/>
        </p:nvSpPr>
        <p:spPr bwMode="auto">
          <a:xfrm>
            <a:off x="1473200" y="20574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9036855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lstStyle/>
          <a:p>
            <a:r>
              <a:rPr lang="cs-CZ" dirty="0" smtClean="0"/>
              <a:t>Středověká literatura</a:t>
            </a:r>
            <a:endParaRPr lang="cs-CZ" dirty="0"/>
          </a:p>
        </p:txBody>
      </p:sp>
      <p:sp>
        <p:nvSpPr>
          <p:cNvPr id="5" name="Podnadpis 4"/>
          <p:cNvSpPr>
            <a:spLocks noGrp="1"/>
          </p:cNvSpPr>
          <p:nvPr>
            <p:ph type="subTitle" idx="1"/>
          </p:nvPr>
        </p:nvSpPr>
        <p:spPr/>
        <p:txBody>
          <a:bodyPr/>
          <a:lstStyle/>
          <a:p>
            <a:endParaRPr lang="cs-CZ"/>
          </a:p>
        </p:txBody>
      </p:sp>
    </p:spTree>
    <p:extLst>
      <p:ext uri="{BB962C8B-B14F-4D97-AF65-F5344CB8AC3E}">
        <p14:creationId xmlns:p14="http://schemas.microsoft.com/office/powerpoint/2010/main" val="16337518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Počátky středověké literatury:</a:t>
            </a:r>
            <a:endParaRPr lang="cs-CZ" dirty="0"/>
          </a:p>
        </p:txBody>
      </p:sp>
      <p:sp>
        <p:nvSpPr>
          <p:cNvPr id="3" name="Zástupný symbol pro obsah 2"/>
          <p:cNvSpPr>
            <a:spLocks noGrp="1"/>
          </p:cNvSpPr>
          <p:nvPr>
            <p:ph sz="quarter" idx="1"/>
          </p:nvPr>
        </p:nvSpPr>
        <p:spPr/>
        <p:txBody>
          <a:bodyPr>
            <a:normAutofit fontScale="85000" lnSpcReduction="20000"/>
          </a:bodyPr>
          <a:lstStyle/>
          <a:p>
            <a:r>
              <a:rPr lang="cs-CZ" dirty="0" smtClean="0">
                <a:solidFill>
                  <a:srgbClr val="FF0000"/>
                </a:solidFill>
              </a:rPr>
              <a:t>začátek středověké literatury datujeme po pádu západořímské říše roku 476</a:t>
            </a:r>
          </a:p>
          <a:p>
            <a:r>
              <a:rPr lang="cs-CZ" dirty="0" smtClean="0">
                <a:solidFill>
                  <a:srgbClr val="FF0000"/>
                </a:solidFill>
              </a:rPr>
              <a:t>konec středověké literatury datujeme přibližně na konec 15. století</a:t>
            </a:r>
          </a:p>
          <a:p>
            <a:r>
              <a:rPr lang="cs-CZ" dirty="0" smtClean="0">
                <a:solidFill>
                  <a:srgbClr val="006600"/>
                </a:solidFill>
              </a:rPr>
              <a:t>rozdělila se na dvě velké oblasti:</a:t>
            </a:r>
          </a:p>
          <a:p>
            <a:r>
              <a:rPr lang="cs-CZ" dirty="0" smtClean="0">
                <a:solidFill>
                  <a:srgbClr val="006600"/>
                </a:solidFill>
              </a:rPr>
              <a:t>a) Evropská lit.</a:t>
            </a:r>
          </a:p>
          <a:p>
            <a:r>
              <a:rPr lang="cs-CZ" dirty="0" smtClean="0">
                <a:solidFill>
                  <a:srgbClr val="006600"/>
                </a:solidFill>
              </a:rPr>
              <a:t>b) Orientální lit.</a:t>
            </a:r>
          </a:p>
          <a:p>
            <a:endParaRPr lang="cs-CZ" dirty="0" smtClean="0"/>
          </a:p>
          <a:p>
            <a:r>
              <a:rPr lang="cs-CZ" dirty="0" smtClean="0">
                <a:solidFill>
                  <a:srgbClr val="002060"/>
                </a:solidFill>
              </a:rPr>
              <a:t>EVROPSKÁ LITERATURA:</a:t>
            </a:r>
          </a:p>
          <a:p>
            <a:r>
              <a:rPr lang="cs-CZ" dirty="0">
                <a:solidFill>
                  <a:srgbClr val="002060"/>
                </a:solidFill>
              </a:rPr>
              <a:t>velký vliv na literaturu v Evropě má křesťanství</a:t>
            </a:r>
          </a:p>
          <a:p>
            <a:r>
              <a:rPr lang="cs-CZ" dirty="0">
                <a:solidFill>
                  <a:srgbClr val="002060"/>
                </a:solidFill>
              </a:rPr>
              <a:t>literatura se nejvíce šířila v centrech vzdělanosti: klášterech, chrámech, školách, univerzitách</a:t>
            </a:r>
          </a:p>
          <a:p>
            <a:r>
              <a:rPr lang="cs-CZ" dirty="0">
                <a:solidFill>
                  <a:srgbClr val="7030A0"/>
                </a:solidFill>
              </a:rPr>
              <a:t>rozdělily se 2 velké větve této literatury:</a:t>
            </a:r>
          </a:p>
          <a:p>
            <a:r>
              <a:rPr lang="cs-CZ" dirty="0">
                <a:solidFill>
                  <a:srgbClr val="7030A0"/>
                </a:solidFill>
              </a:rPr>
              <a:t>1) Literatura náboženská </a:t>
            </a:r>
          </a:p>
          <a:p>
            <a:r>
              <a:rPr lang="cs-CZ" dirty="0">
                <a:solidFill>
                  <a:srgbClr val="7030A0"/>
                </a:solidFill>
              </a:rPr>
              <a:t>2) Literatura světská</a:t>
            </a:r>
          </a:p>
          <a:p>
            <a:endParaRPr lang="cs-CZ" dirty="0"/>
          </a:p>
        </p:txBody>
      </p:sp>
    </p:spTree>
    <p:extLst>
      <p:ext uri="{BB962C8B-B14F-4D97-AF65-F5344CB8AC3E}">
        <p14:creationId xmlns:p14="http://schemas.microsoft.com/office/powerpoint/2010/main" val="27615004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1) Literatura </a:t>
            </a:r>
            <a:r>
              <a:rPr lang="cs-CZ" dirty="0" smtClean="0"/>
              <a:t>náboženská - Evropa:</a:t>
            </a:r>
            <a:endParaRPr lang="cs-CZ" dirty="0"/>
          </a:p>
        </p:txBody>
      </p:sp>
      <p:sp>
        <p:nvSpPr>
          <p:cNvPr id="3" name="Zástupný symbol pro obsah 2"/>
          <p:cNvSpPr>
            <a:spLocks noGrp="1"/>
          </p:cNvSpPr>
          <p:nvPr>
            <p:ph sz="quarter" idx="1"/>
          </p:nvPr>
        </p:nvSpPr>
        <p:spPr/>
        <p:txBody>
          <a:bodyPr>
            <a:normAutofit fontScale="92500" lnSpcReduction="10000"/>
          </a:bodyPr>
          <a:lstStyle/>
          <a:p>
            <a:r>
              <a:rPr lang="cs-CZ" dirty="0" smtClean="0"/>
              <a:t>křesťanství</a:t>
            </a:r>
          </a:p>
          <a:p>
            <a:r>
              <a:rPr lang="cs-CZ" dirty="0" smtClean="0"/>
              <a:t>psána latinsky</a:t>
            </a:r>
          </a:p>
          <a:p>
            <a:r>
              <a:rPr lang="cs-CZ" dirty="0" smtClean="0"/>
              <a:t>základní knihou: křesťanská bible</a:t>
            </a:r>
          </a:p>
          <a:p>
            <a:r>
              <a:rPr lang="cs-CZ" b="1" u="sng" dirty="0" smtClean="0">
                <a:solidFill>
                  <a:srgbClr val="006600"/>
                </a:solidFill>
              </a:rPr>
              <a:t>Bible</a:t>
            </a:r>
            <a:r>
              <a:rPr lang="cs-CZ" dirty="0" smtClean="0">
                <a:solidFill>
                  <a:srgbClr val="006600"/>
                </a:solidFill>
              </a:rPr>
              <a:t> – 2 hlavní části: Starý a Nový zákon.</a:t>
            </a:r>
          </a:p>
          <a:p>
            <a:r>
              <a:rPr lang="cs-CZ" dirty="0" smtClean="0">
                <a:solidFill>
                  <a:srgbClr val="006600"/>
                </a:solidFill>
              </a:rPr>
              <a:t>Starý zákon – hebrejská literatura, o stvoření světa, člověka, …</a:t>
            </a:r>
          </a:p>
          <a:p>
            <a:r>
              <a:rPr lang="cs-CZ" dirty="0" smtClean="0">
                <a:solidFill>
                  <a:srgbClr val="006600"/>
                </a:solidFill>
              </a:rPr>
              <a:t>Nový zákon – o životě Ježíše Krista</a:t>
            </a:r>
          </a:p>
          <a:p>
            <a:r>
              <a:rPr lang="cs-CZ" dirty="0" smtClean="0">
                <a:solidFill>
                  <a:srgbClr val="006600"/>
                </a:solidFill>
              </a:rPr>
              <a:t>další žánry: legendy (o životech a skutcích světců, zázraky), náboženské modlitby a písně</a:t>
            </a:r>
          </a:p>
          <a:p>
            <a:endParaRPr lang="cs-CZ" dirty="0"/>
          </a:p>
          <a:p>
            <a:r>
              <a:rPr lang="cs-CZ" i="1" dirty="0" smtClean="0">
                <a:solidFill>
                  <a:srgbClr val="FF0066"/>
                </a:solidFill>
              </a:rPr>
              <a:t>Úkol pro žáky: </a:t>
            </a:r>
          </a:p>
          <a:p>
            <a:r>
              <a:rPr lang="cs-CZ" i="1" dirty="0" smtClean="0">
                <a:solidFill>
                  <a:srgbClr val="FF0066"/>
                </a:solidFill>
              </a:rPr>
              <a:t>Jaké znáte další biblické příběhy ze Starého zákona?</a:t>
            </a:r>
          </a:p>
          <a:p>
            <a:r>
              <a:rPr lang="cs-CZ" i="1" dirty="0" smtClean="0">
                <a:solidFill>
                  <a:srgbClr val="FF0066"/>
                </a:solidFill>
              </a:rPr>
              <a:t>Co víte o Ježíši Kristu (např. co udělal, jak zemřel)?</a:t>
            </a:r>
          </a:p>
        </p:txBody>
      </p:sp>
    </p:spTree>
    <p:extLst>
      <p:ext uri="{BB962C8B-B14F-4D97-AF65-F5344CB8AC3E}">
        <p14:creationId xmlns:p14="http://schemas.microsoft.com/office/powerpoint/2010/main" val="7730607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Možné odpovědi:</a:t>
            </a:r>
            <a:endParaRPr lang="cs-CZ" dirty="0"/>
          </a:p>
        </p:txBody>
      </p:sp>
      <p:sp>
        <p:nvSpPr>
          <p:cNvPr id="3" name="Zástupný symbol pro obsah 2"/>
          <p:cNvSpPr>
            <a:spLocks noGrp="1"/>
          </p:cNvSpPr>
          <p:nvPr>
            <p:ph sz="quarter" idx="1"/>
          </p:nvPr>
        </p:nvSpPr>
        <p:spPr/>
        <p:txBody>
          <a:bodyPr>
            <a:normAutofit/>
          </a:bodyPr>
          <a:lstStyle/>
          <a:p>
            <a:r>
              <a:rPr lang="cs-CZ" i="1" dirty="0" smtClean="0">
                <a:solidFill>
                  <a:srgbClr val="FF0066"/>
                </a:solidFill>
              </a:rPr>
              <a:t>Biblické příběhy: Desatero Božích přikázání, Mojžíš a jeho výprava na horu pro Desatero, Kain a Ábel, ad.</a:t>
            </a:r>
          </a:p>
          <a:p>
            <a:r>
              <a:rPr lang="cs-CZ" i="1" dirty="0" smtClean="0">
                <a:solidFill>
                  <a:srgbClr val="FF0066"/>
                </a:solidFill>
              </a:rPr>
              <a:t>Ježíš Kristus – jeho narození – rok 0 (rozdělujeme letopočty před Kristem a po Kristu), uzdravil Lazara, proměnil vodu ve víno, chodil po vodě, byl ukřižován, vstal z mrtvých, Velikonoce - Velký pátek, Bílá sobota, Jidáš – zrádce Ježíše.</a:t>
            </a:r>
          </a:p>
          <a:p>
            <a:r>
              <a:rPr lang="cs-CZ" i="1" dirty="0" smtClean="0">
                <a:solidFill>
                  <a:srgbClr val="7030A0"/>
                </a:solidFill>
              </a:rPr>
              <a:t>Úkol pro žáky: (odůvodněte velká písmena)</a:t>
            </a:r>
          </a:p>
          <a:p>
            <a:r>
              <a:rPr lang="cs-CZ" i="1" dirty="0" smtClean="0">
                <a:solidFill>
                  <a:srgbClr val="7030A0"/>
                </a:solidFill>
              </a:rPr>
              <a:t>Jaký je rozdíl mezi Bůh X bůh? </a:t>
            </a:r>
          </a:p>
          <a:p>
            <a:r>
              <a:rPr lang="cs-CZ" i="1" dirty="0" smtClean="0">
                <a:solidFill>
                  <a:srgbClr val="7030A0"/>
                </a:solidFill>
              </a:rPr>
              <a:t>Jaký je rozdíl mezi Lazar X lazar? </a:t>
            </a:r>
          </a:p>
          <a:p>
            <a:r>
              <a:rPr lang="cs-CZ" i="1" dirty="0">
                <a:solidFill>
                  <a:srgbClr val="7030A0"/>
                </a:solidFill>
              </a:rPr>
              <a:t>Odůvodněte pravopis slov bible X Bible.</a:t>
            </a:r>
          </a:p>
          <a:p>
            <a:endParaRPr lang="cs-CZ" i="1" dirty="0"/>
          </a:p>
        </p:txBody>
      </p:sp>
    </p:spTree>
    <p:extLst>
      <p:ext uri="{BB962C8B-B14F-4D97-AF65-F5344CB8AC3E}">
        <p14:creationId xmlns:p14="http://schemas.microsoft.com/office/powerpoint/2010/main" val="17855816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Možné odpovědi:</a:t>
            </a:r>
            <a:endParaRPr lang="cs-CZ" dirty="0"/>
          </a:p>
        </p:txBody>
      </p:sp>
      <p:sp>
        <p:nvSpPr>
          <p:cNvPr id="3" name="Zástupný symbol pro obsah 2"/>
          <p:cNvSpPr>
            <a:spLocks noGrp="1"/>
          </p:cNvSpPr>
          <p:nvPr>
            <p:ph sz="quarter" idx="1"/>
          </p:nvPr>
        </p:nvSpPr>
        <p:spPr/>
        <p:txBody>
          <a:bodyPr>
            <a:normAutofit lnSpcReduction="10000"/>
          </a:bodyPr>
          <a:lstStyle/>
          <a:p>
            <a:r>
              <a:rPr lang="cs-CZ" i="1" dirty="0" smtClean="0">
                <a:solidFill>
                  <a:srgbClr val="7030A0"/>
                </a:solidFill>
              </a:rPr>
              <a:t>Bůh – s velkým počátečním písmenem označuje jednoho (jedinečného) křesťanského boha.</a:t>
            </a:r>
          </a:p>
          <a:p>
            <a:r>
              <a:rPr lang="cs-CZ" i="1" dirty="0" smtClean="0">
                <a:solidFill>
                  <a:srgbClr val="7030A0"/>
                </a:solidFill>
              </a:rPr>
              <a:t>bůh – s malým počátečním písmenem označuje obecný název (např. řečtí bohové)</a:t>
            </a:r>
          </a:p>
          <a:p>
            <a:r>
              <a:rPr lang="cs-CZ" i="1" dirty="0" smtClean="0">
                <a:solidFill>
                  <a:srgbClr val="7030A0"/>
                </a:solidFill>
              </a:rPr>
              <a:t>Lazar – jméno nemocného, kterého uzdravil Ježíš Kristus</a:t>
            </a:r>
          </a:p>
          <a:p>
            <a:r>
              <a:rPr lang="cs-CZ" i="1" dirty="0" smtClean="0">
                <a:solidFill>
                  <a:srgbClr val="7030A0"/>
                </a:solidFill>
              </a:rPr>
              <a:t>lazar – obecné, hovorové označení nemocného člověka</a:t>
            </a:r>
          </a:p>
          <a:p>
            <a:r>
              <a:rPr lang="cs-CZ" i="1" dirty="0">
                <a:solidFill>
                  <a:srgbClr val="7030A0"/>
                </a:solidFill>
              </a:rPr>
              <a:t>bible – s malým počátečním písmenem – obecné označení křesťanských biblí (konkrétní bible je např. Kralická bible)</a:t>
            </a:r>
          </a:p>
          <a:p>
            <a:r>
              <a:rPr lang="cs-CZ" i="1" dirty="0">
                <a:solidFill>
                  <a:srgbClr val="7030A0"/>
                </a:solidFill>
              </a:rPr>
              <a:t>Bible – název (používá se pro křesťanskou – katolickou bibli)</a:t>
            </a:r>
            <a:endParaRPr lang="cs-CZ" dirty="0">
              <a:solidFill>
                <a:srgbClr val="7030A0"/>
              </a:solidFill>
            </a:endParaRPr>
          </a:p>
          <a:p>
            <a:endParaRPr lang="cs-CZ" i="1" dirty="0"/>
          </a:p>
        </p:txBody>
      </p:sp>
    </p:spTree>
    <p:extLst>
      <p:ext uri="{BB962C8B-B14F-4D97-AF65-F5344CB8AC3E}">
        <p14:creationId xmlns:p14="http://schemas.microsoft.com/office/powerpoint/2010/main" val="35885082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2) Literatura </a:t>
            </a:r>
            <a:r>
              <a:rPr lang="cs-CZ" dirty="0" smtClean="0"/>
              <a:t>světská - Evropa:</a:t>
            </a:r>
            <a:endParaRPr lang="cs-CZ" dirty="0"/>
          </a:p>
        </p:txBody>
      </p:sp>
      <p:sp>
        <p:nvSpPr>
          <p:cNvPr id="3" name="Zástupný symbol pro obsah 2"/>
          <p:cNvSpPr>
            <a:spLocks noGrp="1"/>
          </p:cNvSpPr>
          <p:nvPr>
            <p:ph sz="quarter" idx="1"/>
          </p:nvPr>
        </p:nvSpPr>
        <p:spPr>
          <a:xfrm>
            <a:off x="179512" y="1412776"/>
            <a:ext cx="7920880" cy="5328592"/>
          </a:xfrm>
        </p:spPr>
        <p:txBody>
          <a:bodyPr>
            <a:normAutofit fontScale="62500" lnSpcReduction="20000"/>
          </a:bodyPr>
          <a:lstStyle/>
          <a:p>
            <a:r>
              <a:rPr lang="cs-CZ" sz="2900" dirty="0" smtClean="0"/>
              <a:t>psala se v národních jazycích</a:t>
            </a:r>
          </a:p>
          <a:p>
            <a:r>
              <a:rPr lang="cs-CZ" sz="2900" dirty="0" smtClean="0"/>
              <a:t>vznikly nové žánry: </a:t>
            </a:r>
          </a:p>
          <a:p>
            <a:r>
              <a:rPr lang="cs-CZ" sz="2900" u="sng" dirty="0" smtClean="0">
                <a:solidFill>
                  <a:srgbClr val="FF0000"/>
                </a:solidFill>
              </a:rPr>
              <a:t>1) hrdinský národní epos </a:t>
            </a:r>
            <a:r>
              <a:rPr lang="cs-CZ" sz="2900" dirty="0" smtClean="0">
                <a:solidFill>
                  <a:srgbClr val="FF0000"/>
                </a:solidFill>
              </a:rPr>
              <a:t>– psaný pro šlechtu, rytíře, hlavní postava: hrdina, který má ušlechtilé charakterové vlastnosti a který je statečný bojovník, např. </a:t>
            </a:r>
            <a:r>
              <a:rPr lang="cs-CZ" sz="2900" dirty="0" smtClean="0"/>
              <a:t>Francie: </a:t>
            </a:r>
            <a:r>
              <a:rPr lang="cs-CZ" sz="2900" b="1" u="sng" dirty="0" smtClean="0"/>
              <a:t>Píseň o Rolandovi</a:t>
            </a:r>
            <a:r>
              <a:rPr lang="cs-CZ" sz="2900" b="1" dirty="0" smtClean="0"/>
              <a:t>, </a:t>
            </a:r>
            <a:r>
              <a:rPr lang="cs-CZ" sz="2900" dirty="0" smtClean="0"/>
              <a:t>Španělsko: </a:t>
            </a:r>
            <a:r>
              <a:rPr lang="cs-CZ" sz="2900" b="1" u="sng" dirty="0" smtClean="0"/>
              <a:t>Píseň o Cidovi</a:t>
            </a:r>
          </a:p>
          <a:p>
            <a:r>
              <a:rPr lang="cs-CZ" sz="2900" u="sng" dirty="0">
                <a:solidFill>
                  <a:srgbClr val="006600"/>
                </a:solidFill>
              </a:rPr>
              <a:t>2) rytířský (dvorský) epos </a:t>
            </a:r>
            <a:r>
              <a:rPr lang="cs-CZ" sz="2900" dirty="0">
                <a:solidFill>
                  <a:srgbClr val="006600"/>
                </a:solidFill>
              </a:rPr>
              <a:t>– hlavní postava je rytíř (odvážný, čestný, ochránce chudých a </a:t>
            </a:r>
            <a:r>
              <a:rPr lang="cs-CZ" sz="2900" dirty="0" smtClean="0">
                <a:solidFill>
                  <a:srgbClr val="006600"/>
                </a:solidFill>
              </a:rPr>
              <a:t>žen), objevují  se známé </a:t>
            </a:r>
            <a:r>
              <a:rPr lang="cs-CZ" sz="2900" dirty="0">
                <a:solidFill>
                  <a:srgbClr val="006600"/>
                </a:solidFill>
              </a:rPr>
              <a:t>postavy:  král Artuš, makedonský Alexandr Veliký </a:t>
            </a:r>
            <a:endParaRPr lang="cs-CZ" sz="2900" dirty="0" smtClean="0">
              <a:solidFill>
                <a:srgbClr val="006600"/>
              </a:solidFill>
            </a:endParaRPr>
          </a:p>
          <a:p>
            <a:pPr lvl="0">
              <a:buClr>
                <a:srgbClr val="FE8637"/>
              </a:buClr>
            </a:pPr>
            <a:r>
              <a:rPr lang="cs-CZ" sz="2900" u="sng" dirty="0">
                <a:solidFill>
                  <a:srgbClr val="0070C0"/>
                </a:solidFill>
              </a:rPr>
              <a:t>3) dvorská lyrika </a:t>
            </a:r>
            <a:r>
              <a:rPr lang="cs-CZ" sz="2900" dirty="0">
                <a:solidFill>
                  <a:srgbClr val="0070C0"/>
                </a:solidFill>
              </a:rPr>
              <a:t>– je to milostná poezie, ve které se objevuje velký cit a obdiv šlechtice k ženě, láska je často nešťastná, </a:t>
            </a:r>
            <a:r>
              <a:rPr lang="cs-CZ" sz="2900" dirty="0" smtClean="0">
                <a:solidFill>
                  <a:srgbClr val="0070C0"/>
                </a:solidFill>
              </a:rPr>
              <a:t>neopětovaná, tuto </a:t>
            </a:r>
            <a:r>
              <a:rPr lang="cs-CZ" sz="2900" dirty="0">
                <a:solidFill>
                  <a:srgbClr val="0070C0"/>
                </a:solidFill>
              </a:rPr>
              <a:t>milostnou poezii přednášeli zpěváci – </a:t>
            </a:r>
            <a:r>
              <a:rPr lang="cs-CZ" sz="2900" dirty="0" smtClean="0">
                <a:solidFill>
                  <a:srgbClr val="0070C0"/>
                </a:solidFill>
              </a:rPr>
              <a:t>přednašeči</a:t>
            </a:r>
            <a:r>
              <a:rPr lang="cs-CZ" sz="2900" dirty="0">
                <a:solidFill>
                  <a:srgbClr val="0070C0"/>
                </a:solidFill>
              </a:rPr>
              <a:t>:</a:t>
            </a:r>
            <a:r>
              <a:rPr lang="cs-CZ" sz="2900" dirty="0" smtClean="0">
                <a:solidFill>
                  <a:srgbClr val="0070C0"/>
                </a:solidFill>
              </a:rPr>
              <a:t> trubadúři </a:t>
            </a:r>
            <a:r>
              <a:rPr lang="cs-CZ" sz="2900" dirty="0">
                <a:solidFill>
                  <a:srgbClr val="0070C0"/>
                </a:solidFill>
              </a:rPr>
              <a:t>(Francie), minnesängři (Německo)</a:t>
            </a:r>
          </a:p>
          <a:p>
            <a:pPr lvl="0">
              <a:buClr>
                <a:srgbClr val="FE8637"/>
              </a:buClr>
            </a:pPr>
            <a:r>
              <a:rPr lang="cs-CZ" sz="2900" dirty="0">
                <a:solidFill>
                  <a:srgbClr val="002060"/>
                </a:solidFill>
              </a:rPr>
              <a:t>4) zvířecí epos – žánr psaný pro měšťanstvo, spojení bajek </a:t>
            </a:r>
          </a:p>
          <a:p>
            <a:pPr lvl="0">
              <a:buClr>
                <a:srgbClr val="FE8637"/>
              </a:buClr>
            </a:pPr>
            <a:r>
              <a:rPr lang="cs-CZ" sz="2900" dirty="0">
                <a:solidFill>
                  <a:srgbClr val="FF0000"/>
                </a:solidFill>
              </a:rPr>
              <a:t>5) drama (divadelní hra) – hrálo se na tržištích</a:t>
            </a:r>
          </a:p>
          <a:p>
            <a:pPr marL="0" lvl="0" indent="0">
              <a:buClr>
                <a:srgbClr val="FE8637"/>
              </a:buClr>
              <a:buNone/>
            </a:pPr>
            <a:r>
              <a:rPr lang="cs-CZ" sz="2900" dirty="0">
                <a:solidFill>
                  <a:prstClr val="black"/>
                </a:solidFill>
              </a:rPr>
              <a:t>žánry - zvířecí epos a drama – šířili především </a:t>
            </a:r>
            <a:r>
              <a:rPr lang="cs-CZ" sz="2900" dirty="0" smtClean="0">
                <a:solidFill>
                  <a:prstClr val="black"/>
                </a:solidFill>
              </a:rPr>
              <a:t>studenti</a:t>
            </a:r>
            <a:endParaRPr lang="cs-CZ" sz="2900" dirty="0">
              <a:solidFill>
                <a:prstClr val="black"/>
              </a:solidFill>
            </a:endParaRPr>
          </a:p>
          <a:p>
            <a:pPr marL="0" lvl="0" indent="0">
              <a:buClr>
                <a:srgbClr val="FE8637"/>
              </a:buClr>
              <a:buNone/>
            </a:pPr>
            <a:endParaRPr lang="cs-CZ" sz="2900" dirty="0">
              <a:solidFill>
                <a:prstClr val="black"/>
              </a:solidFill>
            </a:endParaRPr>
          </a:p>
          <a:p>
            <a:pPr marL="0" lvl="0" indent="0">
              <a:buClr>
                <a:srgbClr val="FE8637"/>
              </a:buClr>
              <a:buNone/>
            </a:pPr>
            <a:r>
              <a:rPr lang="cs-CZ" sz="2900" i="1" dirty="0">
                <a:solidFill>
                  <a:srgbClr val="FF0066"/>
                </a:solidFill>
              </a:rPr>
              <a:t>Úkol pro žáky: </a:t>
            </a:r>
          </a:p>
          <a:p>
            <a:pPr lvl="0">
              <a:buClr>
                <a:srgbClr val="FE8637"/>
              </a:buClr>
            </a:pPr>
            <a:r>
              <a:rPr lang="cs-CZ" sz="2900" i="1" dirty="0">
                <a:solidFill>
                  <a:srgbClr val="FF0066"/>
                </a:solidFill>
              </a:rPr>
              <a:t>Jaké znáte bajky? </a:t>
            </a:r>
          </a:p>
          <a:p>
            <a:pPr lvl="0">
              <a:buClr>
                <a:srgbClr val="FE8637"/>
              </a:buClr>
            </a:pPr>
            <a:r>
              <a:rPr lang="cs-CZ" sz="2900" i="1" dirty="0">
                <a:solidFill>
                  <a:srgbClr val="FF0066"/>
                </a:solidFill>
              </a:rPr>
              <a:t>Jak se jmenuje nejznámější autor bajek? </a:t>
            </a:r>
          </a:p>
          <a:p>
            <a:endParaRPr lang="cs-CZ" sz="2900" dirty="0">
              <a:solidFill>
                <a:srgbClr val="006600"/>
              </a:solidFill>
            </a:endParaRPr>
          </a:p>
          <a:p>
            <a:endParaRPr lang="cs-CZ" b="1" u="sng" dirty="0" smtClean="0"/>
          </a:p>
        </p:txBody>
      </p:sp>
    </p:spTree>
    <p:extLst>
      <p:ext uri="{BB962C8B-B14F-4D97-AF65-F5344CB8AC3E}">
        <p14:creationId xmlns:p14="http://schemas.microsoft.com/office/powerpoint/2010/main" val="3605780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Možné odpovědi:</a:t>
            </a:r>
            <a:endParaRPr lang="cs-CZ" dirty="0"/>
          </a:p>
        </p:txBody>
      </p:sp>
      <p:sp>
        <p:nvSpPr>
          <p:cNvPr id="3" name="Zástupný symbol pro obsah 2"/>
          <p:cNvSpPr>
            <a:spLocks noGrp="1"/>
          </p:cNvSpPr>
          <p:nvPr>
            <p:ph sz="quarter" idx="1"/>
          </p:nvPr>
        </p:nvSpPr>
        <p:spPr/>
        <p:txBody>
          <a:bodyPr/>
          <a:lstStyle/>
          <a:p>
            <a:r>
              <a:rPr lang="cs-CZ" i="1" dirty="0" smtClean="0">
                <a:solidFill>
                  <a:srgbClr val="FF0066"/>
                </a:solidFill>
              </a:rPr>
              <a:t>Bajky: např. O vlku a o beranu, O lišce a o čápu,  O žábě a volu ad.</a:t>
            </a:r>
          </a:p>
          <a:p>
            <a:r>
              <a:rPr lang="cs-CZ" dirty="0" smtClean="0">
                <a:hlinkClick r:id="rId2"/>
              </a:rPr>
              <a:t>O vlku a o beranu</a:t>
            </a:r>
            <a:endParaRPr lang="cs-CZ" dirty="0" smtClean="0"/>
          </a:p>
          <a:p>
            <a:r>
              <a:rPr lang="pt-BR" dirty="0" smtClean="0">
                <a:hlinkClick r:id="rId3"/>
              </a:rPr>
              <a:t>O lišce a o čápu</a:t>
            </a:r>
            <a:endParaRPr lang="cs-CZ" dirty="0" smtClean="0"/>
          </a:p>
          <a:p>
            <a:r>
              <a:rPr lang="cs-CZ" dirty="0" smtClean="0">
                <a:hlinkClick r:id="rId4"/>
              </a:rPr>
              <a:t>O žábě a volu</a:t>
            </a:r>
            <a:endParaRPr lang="cs-CZ" dirty="0" smtClean="0"/>
          </a:p>
          <a:p>
            <a:pPr marL="0" indent="0">
              <a:buNone/>
            </a:pPr>
            <a:endParaRPr lang="cs-CZ" dirty="0" smtClean="0"/>
          </a:p>
          <a:p>
            <a:r>
              <a:rPr lang="cs-CZ" i="1" dirty="0" smtClean="0">
                <a:solidFill>
                  <a:srgbClr val="FF0066"/>
                </a:solidFill>
              </a:rPr>
              <a:t>Nejznámější autor bajek: Ezop</a:t>
            </a:r>
            <a:endParaRPr lang="cs-CZ" i="1" dirty="0">
              <a:solidFill>
                <a:srgbClr val="FF0066"/>
              </a:solidFill>
            </a:endParaRPr>
          </a:p>
        </p:txBody>
      </p:sp>
    </p:spTree>
    <p:extLst>
      <p:ext uri="{BB962C8B-B14F-4D97-AF65-F5344CB8AC3E}">
        <p14:creationId xmlns:p14="http://schemas.microsoft.com/office/powerpoint/2010/main" val="13184591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Orientální středověká literatura:</a:t>
            </a:r>
            <a:endParaRPr lang="cs-CZ" dirty="0"/>
          </a:p>
        </p:txBody>
      </p:sp>
      <p:sp>
        <p:nvSpPr>
          <p:cNvPr id="3" name="Zástupný symbol pro obsah 2"/>
          <p:cNvSpPr>
            <a:spLocks noGrp="1"/>
          </p:cNvSpPr>
          <p:nvPr>
            <p:ph sz="quarter" idx="1"/>
          </p:nvPr>
        </p:nvSpPr>
        <p:spPr/>
        <p:txBody>
          <a:bodyPr/>
          <a:lstStyle/>
          <a:p>
            <a:r>
              <a:rPr lang="cs-CZ" dirty="0" smtClean="0"/>
              <a:t>navazuje na starověkou orientální literaturu</a:t>
            </a:r>
          </a:p>
          <a:p>
            <a:r>
              <a:rPr lang="cs-CZ" u="sng" dirty="0" smtClean="0">
                <a:solidFill>
                  <a:srgbClr val="FF0000"/>
                </a:solidFill>
              </a:rPr>
              <a:t>Arábie:</a:t>
            </a:r>
          </a:p>
          <a:p>
            <a:r>
              <a:rPr lang="cs-CZ" dirty="0" smtClean="0">
                <a:solidFill>
                  <a:srgbClr val="FF0000"/>
                </a:solidFill>
              </a:rPr>
              <a:t>základním náboženským textem – </a:t>
            </a:r>
            <a:r>
              <a:rPr lang="cs-CZ" b="1" u="sng" dirty="0" smtClean="0">
                <a:solidFill>
                  <a:srgbClr val="FF0000"/>
                </a:solidFill>
              </a:rPr>
              <a:t>korán</a:t>
            </a:r>
          </a:p>
          <a:p>
            <a:r>
              <a:rPr lang="cs-CZ" dirty="0" smtClean="0">
                <a:solidFill>
                  <a:srgbClr val="FF0000"/>
                </a:solidFill>
              </a:rPr>
              <a:t>sbírka pohádek a povídek – </a:t>
            </a:r>
            <a:r>
              <a:rPr lang="cs-CZ" b="1" u="sng" dirty="0" smtClean="0">
                <a:solidFill>
                  <a:srgbClr val="FF0000"/>
                </a:solidFill>
              </a:rPr>
              <a:t>Tisíc a jedna noc</a:t>
            </a:r>
            <a:r>
              <a:rPr lang="cs-CZ" dirty="0" smtClean="0">
                <a:solidFill>
                  <a:srgbClr val="FF0000"/>
                </a:solidFill>
              </a:rPr>
              <a:t> </a:t>
            </a:r>
          </a:p>
          <a:p>
            <a:pPr marL="0" indent="0">
              <a:buNone/>
            </a:pPr>
            <a:endParaRPr lang="cs-CZ" dirty="0" smtClean="0">
              <a:solidFill>
                <a:srgbClr val="FF0000"/>
              </a:solidFill>
            </a:endParaRPr>
          </a:p>
          <a:p>
            <a:r>
              <a:rPr lang="cs-CZ" i="1" dirty="0">
                <a:solidFill>
                  <a:srgbClr val="FF0066"/>
                </a:solidFill>
              </a:rPr>
              <a:t>Jak se jmenovala hlavní postava sbírky pohádek Tisíc a jedna noc?</a:t>
            </a:r>
          </a:p>
          <a:p>
            <a:r>
              <a:rPr lang="cs-CZ" i="1" dirty="0">
                <a:solidFill>
                  <a:srgbClr val="FF0066"/>
                </a:solidFill>
              </a:rPr>
              <a:t>Proč tato postava vyprávěla pohádky?</a:t>
            </a:r>
          </a:p>
          <a:p>
            <a:r>
              <a:rPr lang="cs-CZ" i="1" dirty="0">
                <a:solidFill>
                  <a:srgbClr val="FF0066"/>
                </a:solidFill>
              </a:rPr>
              <a:t>Co bylo na tomto vyprávění zajímavé?</a:t>
            </a:r>
          </a:p>
          <a:p>
            <a:r>
              <a:rPr lang="cs-CZ" i="1" dirty="0">
                <a:solidFill>
                  <a:srgbClr val="FF0066"/>
                </a:solidFill>
              </a:rPr>
              <a:t>Komu je tato postava vyprávěla?</a:t>
            </a:r>
          </a:p>
          <a:p>
            <a:pPr marL="0" indent="0">
              <a:buNone/>
            </a:pPr>
            <a:endParaRPr lang="cs-CZ" dirty="0" smtClean="0">
              <a:solidFill>
                <a:srgbClr val="FF0000"/>
              </a:solidFill>
            </a:endParaRPr>
          </a:p>
          <a:p>
            <a:pPr marL="0" indent="0">
              <a:buNone/>
            </a:pPr>
            <a:endParaRPr lang="cs-CZ" dirty="0" smtClean="0">
              <a:solidFill>
                <a:srgbClr val="FF0000"/>
              </a:solidFill>
            </a:endParaRPr>
          </a:p>
        </p:txBody>
      </p:sp>
    </p:spTree>
    <p:extLst>
      <p:ext uri="{BB962C8B-B14F-4D97-AF65-F5344CB8AC3E}">
        <p14:creationId xmlns:p14="http://schemas.microsoft.com/office/powerpoint/2010/main" val="35317513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Odpovědi:</a:t>
            </a:r>
            <a:endParaRPr lang="cs-CZ" dirty="0"/>
          </a:p>
        </p:txBody>
      </p:sp>
      <p:sp>
        <p:nvSpPr>
          <p:cNvPr id="3" name="Zástupný symbol pro obsah 2"/>
          <p:cNvSpPr>
            <a:spLocks noGrp="1"/>
          </p:cNvSpPr>
          <p:nvPr>
            <p:ph sz="quarter" idx="1"/>
          </p:nvPr>
        </p:nvSpPr>
        <p:spPr/>
        <p:txBody>
          <a:bodyPr/>
          <a:lstStyle/>
          <a:p>
            <a:r>
              <a:rPr lang="cs-CZ" i="1" dirty="0" smtClean="0">
                <a:solidFill>
                  <a:srgbClr val="FF0066"/>
                </a:solidFill>
              </a:rPr>
              <a:t>Šahrazád (Šeherezád) – vyznačuje se chytrostí</a:t>
            </a:r>
          </a:p>
          <a:p>
            <a:r>
              <a:rPr lang="cs-CZ" i="1" dirty="0" smtClean="0">
                <a:solidFill>
                  <a:srgbClr val="FF0066"/>
                </a:solidFill>
              </a:rPr>
              <a:t>vypráví pohádky každou noc, aby se zachránila před popravou</a:t>
            </a:r>
          </a:p>
          <a:p>
            <a:r>
              <a:rPr lang="cs-CZ" i="1" dirty="0" smtClean="0">
                <a:solidFill>
                  <a:srgbClr val="FF0066"/>
                </a:solidFill>
              </a:rPr>
              <a:t>vypráví vždy pouze kousek a pokračuje až další noc</a:t>
            </a:r>
          </a:p>
          <a:p>
            <a:r>
              <a:rPr lang="cs-CZ" i="1" dirty="0" smtClean="0">
                <a:solidFill>
                  <a:srgbClr val="FF0066"/>
                </a:solidFill>
              </a:rPr>
              <a:t>vypráví je králi</a:t>
            </a:r>
            <a:endParaRPr lang="cs-CZ" i="1" dirty="0">
              <a:solidFill>
                <a:srgbClr val="FF0066"/>
              </a:solidFill>
            </a:endParaRPr>
          </a:p>
        </p:txBody>
      </p:sp>
    </p:spTree>
    <p:extLst>
      <p:ext uri="{BB962C8B-B14F-4D97-AF65-F5344CB8AC3E}">
        <p14:creationId xmlns:p14="http://schemas.microsoft.com/office/powerpoint/2010/main" val="27061248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Počátky naší literatury: </a:t>
            </a:r>
            <a:endParaRPr lang="cs-CZ" dirty="0"/>
          </a:p>
        </p:txBody>
      </p:sp>
      <p:sp>
        <p:nvSpPr>
          <p:cNvPr id="3" name="Zástupný symbol pro obsah 2"/>
          <p:cNvSpPr>
            <a:spLocks noGrp="1"/>
          </p:cNvSpPr>
          <p:nvPr>
            <p:ph sz="quarter" idx="1"/>
          </p:nvPr>
        </p:nvSpPr>
        <p:spPr/>
        <p:txBody>
          <a:bodyPr>
            <a:normAutofit fontScale="92500"/>
          </a:bodyPr>
          <a:lstStyle/>
          <a:p>
            <a:r>
              <a:rPr lang="cs-CZ" dirty="0" smtClean="0"/>
              <a:t>literaturu na našem území datujeme od 9. století do 15. století</a:t>
            </a:r>
          </a:p>
          <a:p>
            <a:r>
              <a:rPr lang="cs-CZ" dirty="0" smtClean="0">
                <a:solidFill>
                  <a:srgbClr val="006600"/>
                </a:solidFill>
              </a:rPr>
              <a:t>psalo se u nás třemi jazyky:</a:t>
            </a:r>
          </a:p>
          <a:p>
            <a:r>
              <a:rPr lang="cs-CZ" dirty="0" smtClean="0">
                <a:solidFill>
                  <a:srgbClr val="006600"/>
                </a:solidFill>
              </a:rPr>
              <a:t>staroslověnština</a:t>
            </a:r>
          </a:p>
          <a:p>
            <a:r>
              <a:rPr lang="cs-CZ" dirty="0" smtClean="0">
                <a:solidFill>
                  <a:srgbClr val="006600"/>
                </a:solidFill>
              </a:rPr>
              <a:t>latina</a:t>
            </a:r>
          </a:p>
          <a:p>
            <a:r>
              <a:rPr lang="cs-CZ" dirty="0" smtClean="0">
                <a:solidFill>
                  <a:srgbClr val="006600"/>
                </a:solidFill>
              </a:rPr>
              <a:t>čeština</a:t>
            </a:r>
          </a:p>
          <a:p>
            <a:pPr marL="0" indent="0">
              <a:buNone/>
            </a:pPr>
            <a:endParaRPr lang="cs-CZ" dirty="0"/>
          </a:p>
          <a:p>
            <a:pPr marL="0" indent="0">
              <a:buNone/>
            </a:pPr>
            <a:r>
              <a:rPr lang="cs-CZ" i="1" dirty="0" smtClean="0">
                <a:solidFill>
                  <a:srgbClr val="FF0066"/>
                </a:solidFill>
              </a:rPr>
              <a:t>Úkol pro žáky:</a:t>
            </a:r>
          </a:p>
          <a:p>
            <a:r>
              <a:rPr lang="cs-CZ" i="1" dirty="0" smtClean="0">
                <a:solidFill>
                  <a:srgbClr val="FF0066"/>
                </a:solidFill>
              </a:rPr>
              <a:t>Co víte o vzniku staroslověnštiny? </a:t>
            </a:r>
          </a:p>
          <a:p>
            <a:r>
              <a:rPr lang="cs-CZ" i="1" dirty="0" smtClean="0">
                <a:solidFill>
                  <a:srgbClr val="FF0066"/>
                </a:solidFill>
              </a:rPr>
              <a:t>Kdo tento jazyk přinesl na naše území a jaké písmo k tomuto jazyku vytvořil?</a:t>
            </a:r>
          </a:p>
          <a:p>
            <a:r>
              <a:rPr lang="cs-CZ" i="1" dirty="0" smtClean="0">
                <a:solidFill>
                  <a:srgbClr val="FF0066"/>
                </a:solidFill>
              </a:rPr>
              <a:t>Jaký významný letopočet se vztahuje k Velké Moravě?</a:t>
            </a:r>
            <a:endParaRPr lang="cs-CZ" i="1" dirty="0">
              <a:solidFill>
                <a:srgbClr val="FF0066"/>
              </a:solidFill>
            </a:endParaRPr>
          </a:p>
        </p:txBody>
      </p:sp>
    </p:spTree>
    <p:extLst>
      <p:ext uri="{BB962C8B-B14F-4D97-AF65-F5344CB8AC3E}">
        <p14:creationId xmlns:p14="http://schemas.microsoft.com/office/powerpoint/2010/main" val="899883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Možné odpovědi:</a:t>
            </a:r>
            <a:endParaRPr lang="cs-CZ" dirty="0"/>
          </a:p>
        </p:txBody>
      </p:sp>
      <p:sp>
        <p:nvSpPr>
          <p:cNvPr id="3" name="Zástupný symbol pro obsah 2"/>
          <p:cNvSpPr>
            <a:spLocks noGrp="1"/>
          </p:cNvSpPr>
          <p:nvPr>
            <p:ph sz="quarter" idx="1"/>
          </p:nvPr>
        </p:nvSpPr>
        <p:spPr>
          <a:xfrm>
            <a:off x="179512" y="1340768"/>
            <a:ext cx="8208912" cy="5400600"/>
          </a:xfrm>
        </p:spPr>
        <p:txBody>
          <a:bodyPr>
            <a:normAutofit fontScale="92500" lnSpcReduction="20000"/>
          </a:bodyPr>
          <a:lstStyle/>
          <a:p>
            <a:r>
              <a:rPr lang="cs-CZ" sz="1600" i="1" dirty="0" smtClean="0">
                <a:solidFill>
                  <a:srgbClr val="FF0066"/>
                </a:solidFill>
              </a:rPr>
              <a:t>Staroslověnština vznikla z bulharského nářečí v oblasti Soluně.</a:t>
            </a:r>
          </a:p>
          <a:p>
            <a:r>
              <a:rPr lang="cs-CZ" sz="1600" i="1" dirty="0" smtClean="0">
                <a:solidFill>
                  <a:srgbClr val="FF0066"/>
                </a:solidFill>
              </a:rPr>
              <a:t>Tento jazyk přinesli na naše území Konstantin a Metoděj a vytvořili písmo: hlaholici, z které se později vyvinula cyrilice.</a:t>
            </a:r>
          </a:p>
          <a:p>
            <a:r>
              <a:rPr lang="cs-CZ" sz="1600" i="1" dirty="0" smtClean="0">
                <a:solidFill>
                  <a:srgbClr val="FF0066"/>
                </a:solidFill>
              </a:rPr>
              <a:t>Významný letopočet, který se vztahuje k Velké Moravě je rok 863 – příchod Konstantina a Metoděje</a:t>
            </a:r>
            <a:r>
              <a:rPr lang="cs-CZ" sz="1600" i="1" dirty="0" smtClean="0">
                <a:solidFill>
                  <a:srgbClr val="FF0066"/>
                </a:solidFill>
              </a:rPr>
              <a:t>.</a:t>
            </a:r>
          </a:p>
          <a:p>
            <a:pPr marL="0" indent="0">
              <a:buNone/>
            </a:pPr>
            <a:endParaRPr lang="cs-CZ" sz="1600" i="1" dirty="0" smtClean="0">
              <a:solidFill>
                <a:srgbClr val="FF0066"/>
              </a:solidFill>
            </a:endParaRPr>
          </a:p>
          <a:p>
            <a:r>
              <a:rPr lang="cs-CZ" sz="1600" b="1" u="sng" dirty="0" smtClean="0">
                <a:solidFill>
                  <a:srgbClr val="006600"/>
                </a:solidFill>
              </a:rPr>
              <a:t>Staroslověnské písemnictví:</a:t>
            </a:r>
          </a:p>
          <a:p>
            <a:pPr lvl="0">
              <a:buClr>
                <a:srgbClr val="FE8637"/>
              </a:buClr>
            </a:pPr>
            <a:r>
              <a:rPr lang="cs-CZ" sz="1600" b="1" u="sng" dirty="0">
                <a:solidFill>
                  <a:srgbClr val="FF0000"/>
                </a:solidFill>
              </a:rPr>
              <a:t>Proglas</a:t>
            </a:r>
            <a:r>
              <a:rPr lang="cs-CZ" sz="1600" dirty="0">
                <a:solidFill>
                  <a:srgbClr val="FF0000"/>
                </a:solidFill>
              </a:rPr>
              <a:t> – předmluva k evangeliu, napsal Konstantin</a:t>
            </a:r>
          </a:p>
          <a:p>
            <a:pPr lvl="0">
              <a:buClr>
                <a:srgbClr val="FE8637"/>
              </a:buClr>
            </a:pPr>
            <a:r>
              <a:rPr lang="cs-CZ" sz="1600" dirty="0">
                <a:solidFill>
                  <a:srgbClr val="006600"/>
                </a:solidFill>
              </a:rPr>
              <a:t>evangelium – je součástí Nového zákona (4 evangelia – Matouš, Marek, Lukáš, Jan)</a:t>
            </a:r>
          </a:p>
          <a:p>
            <a:pPr lvl="0">
              <a:buClr>
                <a:srgbClr val="FE8637"/>
              </a:buClr>
            </a:pPr>
            <a:r>
              <a:rPr lang="cs-CZ" sz="1600" b="1" u="sng" dirty="0">
                <a:solidFill>
                  <a:srgbClr val="002060"/>
                </a:solidFill>
              </a:rPr>
              <a:t>Život Konstantina; Život Metoděje </a:t>
            </a:r>
            <a:r>
              <a:rPr lang="cs-CZ" sz="1600" dirty="0">
                <a:solidFill>
                  <a:srgbClr val="002060"/>
                </a:solidFill>
              </a:rPr>
              <a:t>– vyprávění historické, životopisné</a:t>
            </a:r>
          </a:p>
          <a:p>
            <a:pPr lvl="0">
              <a:buClr>
                <a:srgbClr val="FE8637"/>
              </a:buClr>
            </a:pPr>
            <a:r>
              <a:rPr lang="cs-CZ" sz="1600" b="1" u="sng" dirty="0">
                <a:solidFill>
                  <a:srgbClr val="FF0000"/>
                </a:solidFill>
              </a:rPr>
              <a:t>Zákon sudnyj ljudem </a:t>
            </a:r>
            <a:r>
              <a:rPr lang="cs-CZ" sz="1600" dirty="0">
                <a:solidFill>
                  <a:srgbClr val="FF0000"/>
                </a:solidFill>
              </a:rPr>
              <a:t>– právní literatura</a:t>
            </a:r>
          </a:p>
          <a:p>
            <a:pPr lvl="0">
              <a:buClr>
                <a:srgbClr val="FE8637"/>
              </a:buClr>
            </a:pPr>
            <a:r>
              <a:rPr lang="cs-CZ" sz="1600" b="1" u="sng" dirty="0">
                <a:solidFill>
                  <a:srgbClr val="006600"/>
                </a:solidFill>
              </a:rPr>
              <a:t>Život knížete Václava</a:t>
            </a:r>
            <a:r>
              <a:rPr lang="cs-CZ" sz="1600" dirty="0">
                <a:solidFill>
                  <a:srgbClr val="006600"/>
                </a:solidFill>
              </a:rPr>
              <a:t> – legenda</a:t>
            </a:r>
          </a:p>
          <a:p>
            <a:pPr lvl="0">
              <a:buClr>
                <a:srgbClr val="FE8637"/>
              </a:buClr>
            </a:pPr>
            <a:r>
              <a:rPr lang="cs-CZ" sz="1600" u="sng" dirty="0">
                <a:solidFill>
                  <a:srgbClr val="006600"/>
                </a:solidFill>
              </a:rPr>
              <a:t>legenda</a:t>
            </a:r>
            <a:r>
              <a:rPr lang="cs-CZ" sz="1600" dirty="0">
                <a:solidFill>
                  <a:srgbClr val="006600"/>
                </a:solidFill>
              </a:rPr>
              <a:t> – o životě a skutcích světců, zázraky</a:t>
            </a:r>
            <a:endParaRPr lang="cs-CZ" sz="1600" b="1" u="sng" dirty="0">
              <a:solidFill>
                <a:srgbClr val="006600"/>
              </a:solidFill>
            </a:endParaRPr>
          </a:p>
          <a:p>
            <a:pPr lvl="0">
              <a:buClr>
                <a:srgbClr val="FE8637"/>
              </a:buClr>
            </a:pPr>
            <a:r>
              <a:rPr lang="cs-CZ" sz="1600" b="1" u="sng" dirty="0">
                <a:solidFill>
                  <a:srgbClr val="002060"/>
                </a:solidFill>
              </a:rPr>
              <a:t>Hospodine, pomiluj ny</a:t>
            </a:r>
            <a:r>
              <a:rPr lang="cs-CZ" sz="1600" dirty="0">
                <a:solidFill>
                  <a:srgbClr val="002060"/>
                </a:solidFill>
              </a:rPr>
              <a:t> – 1. česká duchovní píseň (zbytky stsl. slov</a:t>
            </a:r>
            <a:r>
              <a:rPr lang="cs-CZ" sz="1600" dirty="0" smtClean="0">
                <a:solidFill>
                  <a:srgbClr val="002060"/>
                </a:solidFill>
              </a:rPr>
              <a:t>)</a:t>
            </a:r>
          </a:p>
          <a:p>
            <a:pPr lvl="0">
              <a:buClr>
                <a:srgbClr val="FE8637"/>
              </a:buClr>
            </a:pPr>
            <a:endParaRPr lang="cs-CZ" sz="1600" dirty="0" smtClean="0">
              <a:solidFill>
                <a:srgbClr val="002060"/>
              </a:solidFill>
            </a:endParaRPr>
          </a:p>
          <a:p>
            <a:pPr lvl="0">
              <a:buClr>
                <a:srgbClr val="FE8637"/>
              </a:buClr>
            </a:pPr>
            <a:r>
              <a:rPr lang="cs-CZ" sz="1600" b="1" u="sng" dirty="0" smtClean="0">
                <a:solidFill>
                  <a:srgbClr val="002060"/>
                </a:solidFill>
              </a:rPr>
              <a:t>Latinská literatura:</a:t>
            </a:r>
          </a:p>
          <a:p>
            <a:pPr lvl="0">
              <a:buClr>
                <a:srgbClr val="FE8637"/>
              </a:buClr>
            </a:pPr>
            <a:r>
              <a:rPr lang="cs-CZ" sz="1600" u="sng" dirty="0">
                <a:solidFill>
                  <a:srgbClr val="FF0000"/>
                </a:solidFill>
              </a:rPr>
              <a:t>kronika</a:t>
            </a:r>
            <a:r>
              <a:rPr lang="cs-CZ" sz="1600" dirty="0">
                <a:solidFill>
                  <a:srgbClr val="FF0000"/>
                </a:solidFill>
              </a:rPr>
              <a:t>- popis jednotlivých událostí </a:t>
            </a:r>
          </a:p>
          <a:p>
            <a:pPr marL="0" lvl="0" indent="0">
              <a:buClr>
                <a:srgbClr val="FE8637"/>
              </a:buClr>
              <a:buNone/>
            </a:pPr>
            <a:r>
              <a:rPr lang="cs-CZ" sz="1600" dirty="0">
                <a:solidFill>
                  <a:srgbClr val="FF0000"/>
                </a:solidFill>
              </a:rPr>
              <a:t>                   v chronologickém sledu</a:t>
            </a:r>
          </a:p>
          <a:p>
            <a:pPr lvl="0">
              <a:buClr>
                <a:srgbClr val="FE8637"/>
              </a:buClr>
            </a:pPr>
            <a:r>
              <a:rPr lang="cs-CZ" sz="1600" b="1" u="sng" dirty="0">
                <a:solidFill>
                  <a:srgbClr val="006600"/>
                </a:solidFill>
              </a:rPr>
              <a:t>Kronika česká </a:t>
            </a:r>
            <a:r>
              <a:rPr lang="cs-CZ" sz="1600" dirty="0">
                <a:solidFill>
                  <a:srgbClr val="006600"/>
                </a:solidFill>
              </a:rPr>
              <a:t>– autor </a:t>
            </a:r>
            <a:r>
              <a:rPr lang="cs-CZ" sz="1600" b="1" u="sng" dirty="0">
                <a:solidFill>
                  <a:srgbClr val="006600"/>
                </a:solidFill>
              </a:rPr>
              <a:t>Kosmas</a:t>
            </a:r>
            <a:r>
              <a:rPr lang="cs-CZ" sz="1600" dirty="0">
                <a:solidFill>
                  <a:srgbClr val="006600"/>
                </a:solidFill>
              </a:rPr>
              <a:t>, psaná latinsky</a:t>
            </a:r>
          </a:p>
          <a:p>
            <a:pPr lvl="0">
              <a:buClr>
                <a:srgbClr val="FE8637"/>
              </a:buClr>
            </a:pPr>
            <a:r>
              <a:rPr lang="cs-CZ" sz="1600" b="1" u="sng" dirty="0">
                <a:solidFill>
                  <a:srgbClr val="002060"/>
                </a:solidFill>
              </a:rPr>
              <a:t>Dalimilova kronika</a:t>
            </a:r>
            <a:r>
              <a:rPr lang="cs-CZ" sz="1600" dirty="0">
                <a:solidFill>
                  <a:srgbClr val="002060"/>
                </a:solidFill>
              </a:rPr>
              <a:t> – nejstarší česky psaná kronika, autor je neznámý, název je chybný ze 16. </a:t>
            </a:r>
            <a:r>
              <a:rPr lang="cs-CZ" sz="1600" dirty="0" smtClean="0">
                <a:solidFill>
                  <a:srgbClr val="002060"/>
                </a:solidFill>
              </a:rPr>
              <a:t>století</a:t>
            </a:r>
            <a:endParaRPr lang="cs-CZ" sz="1600" b="1" u="sng" dirty="0">
              <a:solidFill>
                <a:srgbClr val="002060"/>
              </a:solidFill>
            </a:endParaRPr>
          </a:p>
          <a:p>
            <a:endParaRPr lang="cs-CZ" sz="1600" b="1" u="sng" dirty="0">
              <a:solidFill>
                <a:srgbClr val="006600"/>
              </a:solidFill>
            </a:endParaRPr>
          </a:p>
        </p:txBody>
      </p:sp>
    </p:spTree>
    <p:extLst>
      <p:ext uri="{BB962C8B-B14F-4D97-AF65-F5344CB8AC3E}">
        <p14:creationId xmlns:p14="http://schemas.microsoft.com/office/powerpoint/2010/main" val="3366511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Česká </a:t>
            </a:r>
            <a:r>
              <a:rPr lang="cs-CZ" dirty="0"/>
              <a:t>l</a:t>
            </a:r>
            <a:r>
              <a:rPr lang="cs-CZ" dirty="0" smtClean="0"/>
              <a:t>iteratura předhusitská, husitská, pokračovatelé husitství: </a:t>
            </a:r>
            <a:endParaRPr lang="cs-CZ" dirty="0"/>
          </a:p>
        </p:txBody>
      </p:sp>
      <p:sp>
        <p:nvSpPr>
          <p:cNvPr id="3" name="Zástupný symbol pro obsah 2"/>
          <p:cNvSpPr>
            <a:spLocks noGrp="1"/>
          </p:cNvSpPr>
          <p:nvPr>
            <p:ph sz="quarter" idx="1"/>
          </p:nvPr>
        </p:nvSpPr>
        <p:spPr>
          <a:xfrm>
            <a:off x="179512" y="1340768"/>
            <a:ext cx="7920880" cy="5400600"/>
          </a:xfrm>
        </p:spPr>
        <p:txBody>
          <a:bodyPr>
            <a:normAutofit fontScale="92500" lnSpcReduction="10000"/>
          </a:bodyPr>
          <a:lstStyle/>
          <a:p>
            <a:r>
              <a:rPr lang="cs-CZ" sz="1600" dirty="0" smtClean="0">
                <a:solidFill>
                  <a:srgbClr val="002060"/>
                </a:solidFill>
              </a:rPr>
              <a:t>přelom 14. a 15. století, </a:t>
            </a:r>
            <a:r>
              <a:rPr lang="cs-CZ" sz="1600" dirty="0" smtClean="0">
                <a:solidFill>
                  <a:srgbClr val="006600"/>
                </a:solidFill>
              </a:rPr>
              <a:t>snaha o reformu (nápravu) církve </a:t>
            </a:r>
            <a:endParaRPr lang="cs-CZ" sz="1600" dirty="0" smtClean="0">
              <a:solidFill>
                <a:srgbClr val="FF0000"/>
              </a:solidFill>
            </a:endParaRPr>
          </a:p>
          <a:p>
            <a:r>
              <a:rPr lang="cs-CZ" sz="1600" u="sng" dirty="0" smtClean="0"/>
              <a:t>Předchůdci Jana Husa:</a:t>
            </a:r>
            <a:r>
              <a:rPr lang="cs-CZ" sz="1600" u="sng" dirty="0"/>
              <a:t> </a:t>
            </a:r>
            <a:r>
              <a:rPr lang="cs-CZ" sz="1600" b="1" u="sng" dirty="0" smtClean="0"/>
              <a:t>Matěj </a:t>
            </a:r>
            <a:r>
              <a:rPr lang="cs-CZ" sz="1600" b="1" u="sng" dirty="0"/>
              <a:t>z </a:t>
            </a:r>
            <a:r>
              <a:rPr lang="cs-CZ" sz="1600" b="1" u="sng" dirty="0" smtClean="0"/>
              <a:t>Janova, Tomáš  Štítný ze Štítného</a:t>
            </a:r>
          </a:p>
          <a:p>
            <a:endParaRPr lang="cs-CZ" sz="1600" b="1" u="sng" dirty="0"/>
          </a:p>
          <a:p>
            <a:pPr marL="0" lvl="0" indent="0">
              <a:buClr>
                <a:srgbClr val="FE8637"/>
              </a:buClr>
              <a:buNone/>
            </a:pPr>
            <a:r>
              <a:rPr lang="cs-CZ" sz="1600" b="1" u="sng" dirty="0">
                <a:solidFill>
                  <a:prstClr val="black"/>
                </a:solidFill>
              </a:rPr>
              <a:t>Jan Hus (1370 – 1415)</a:t>
            </a:r>
          </a:p>
          <a:p>
            <a:pPr lvl="0">
              <a:buClr>
                <a:srgbClr val="FE8637"/>
              </a:buClr>
            </a:pPr>
            <a:r>
              <a:rPr lang="cs-CZ" sz="1600" b="1" u="sng" dirty="0" err="1">
                <a:solidFill>
                  <a:prstClr val="black"/>
                </a:solidFill>
                <a:hlinkClick r:id="rId2"/>
              </a:rPr>
              <a:t>Soubor:Jan</a:t>
            </a:r>
            <a:r>
              <a:rPr lang="cs-CZ" sz="1600" b="1" u="sng" dirty="0">
                <a:solidFill>
                  <a:prstClr val="black"/>
                </a:solidFill>
                <a:hlinkClick r:id="rId2"/>
              </a:rPr>
              <a:t> Vilímek - Mistr Jan Hus.jpg – Wikipedie</a:t>
            </a:r>
            <a:endParaRPr lang="cs-CZ" sz="1600" b="1" u="sng" dirty="0">
              <a:solidFill>
                <a:prstClr val="black"/>
              </a:solidFill>
            </a:endParaRPr>
          </a:p>
          <a:p>
            <a:pPr lvl="0">
              <a:buClr>
                <a:srgbClr val="FE8637"/>
              </a:buClr>
            </a:pPr>
            <a:r>
              <a:rPr lang="cs-CZ" sz="1600" dirty="0">
                <a:solidFill>
                  <a:srgbClr val="006600"/>
                </a:solidFill>
              </a:rPr>
              <a:t>narodil se v Husinci, chudá rodina</a:t>
            </a:r>
          </a:p>
          <a:p>
            <a:pPr lvl="0">
              <a:buClr>
                <a:srgbClr val="FE8637"/>
              </a:buClr>
            </a:pPr>
            <a:r>
              <a:rPr lang="cs-CZ" sz="1600" dirty="0">
                <a:solidFill>
                  <a:srgbClr val="FF0000"/>
                </a:solidFill>
              </a:rPr>
              <a:t>studoval na pražské univerzitě, získal titul </a:t>
            </a:r>
            <a:r>
              <a:rPr lang="cs-CZ" sz="1600" dirty="0" smtClean="0">
                <a:solidFill>
                  <a:srgbClr val="FF0000"/>
                </a:solidFill>
              </a:rPr>
              <a:t>mistr, stal </a:t>
            </a:r>
            <a:r>
              <a:rPr lang="cs-CZ" sz="1600" dirty="0">
                <a:solidFill>
                  <a:srgbClr val="FF0000"/>
                </a:solidFill>
              </a:rPr>
              <a:t>se knězem, byl rektorem </a:t>
            </a:r>
            <a:r>
              <a:rPr lang="cs-CZ" sz="1600" dirty="0" smtClean="0">
                <a:solidFill>
                  <a:srgbClr val="FF0000"/>
                </a:solidFill>
              </a:rPr>
              <a:t>univerzity, </a:t>
            </a:r>
            <a:r>
              <a:rPr lang="cs-CZ" sz="1600" dirty="0" smtClean="0">
                <a:solidFill>
                  <a:srgbClr val="002060"/>
                </a:solidFill>
              </a:rPr>
              <a:t>psal </a:t>
            </a:r>
            <a:r>
              <a:rPr lang="cs-CZ" sz="1600" dirty="0">
                <a:solidFill>
                  <a:srgbClr val="002060"/>
                </a:solidFill>
              </a:rPr>
              <a:t>česky i latinsky</a:t>
            </a:r>
            <a:endParaRPr lang="cs-CZ" sz="1600" dirty="0">
              <a:solidFill>
                <a:srgbClr val="FF0000"/>
              </a:solidFill>
            </a:endParaRPr>
          </a:p>
          <a:p>
            <a:pPr lvl="0">
              <a:buClr>
                <a:srgbClr val="FE8637"/>
              </a:buClr>
            </a:pPr>
            <a:r>
              <a:rPr lang="cs-CZ" sz="1600" dirty="0">
                <a:solidFill>
                  <a:srgbClr val="002060"/>
                </a:solidFill>
              </a:rPr>
              <a:t>kázal česky v Betlémské kapli v </a:t>
            </a:r>
            <a:r>
              <a:rPr lang="cs-CZ" sz="1600" dirty="0" smtClean="0">
                <a:solidFill>
                  <a:srgbClr val="002060"/>
                </a:solidFill>
              </a:rPr>
              <a:t>Praze, </a:t>
            </a:r>
            <a:r>
              <a:rPr lang="cs-CZ" sz="1600" dirty="0" smtClean="0">
                <a:solidFill>
                  <a:prstClr val="black"/>
                </a:solidFill>
                <a:hlinkClick r:id="rId3"/>
              </a:rPr>
              <a:t>Betlémská </a:t>
            </a:r>
            <a:r>
              <a:rPr lang="cs-CZ" sz="1600" dirty="0">
                <a:solidFill>
                  <a:prstClr val="black"/>
                </a:solidFill>
                <a:hlinkClick r:id="rId3"/>
              </a:rPr>
              <a:t>kaple – Wikipedie</a:t>
            </a:r>
            <a:endParaRPr lang="cs-CZ" sz="1600" dirty="0">
              <a:solidFill>
                <a:prstClr val="black"/>
              </a:solidFill>
            </a:endParaRPr>
          </a:p>
          <a:p>
            <a:pPr lvl="0">
              <a:buClr>
                <a:srgbClr val="FE8637"/>
              </a:buClr>
            </a:pPr>
            <a:r>
              <a:rPr lang="cs-CZ" sz="1600" dirty="0" smtClean="0">
                <a:solidFill>
                  <a:srgbClr val="FF0000"/>
                </a:solidFill>
              </a:rPr>
              <a:t>za </a:t>
            </a:r>
            <a:r>
              <a:rPr lang="cs-CZ" sz="1600" dirty="0">
                <a:solidFill>
                  <a:srgbClr val="FF0000"/>
                </a:solidFill>
              </a:rPr>
              <a:t>své výroky (chtěl reformu církve, kritizoval jiné kněží: „kážou vodu, pijí víno“) byl odsouzen a </a:t>
            </a:r>
            <a:r>
              <a:rPr lang="cs-CZ" sz="1600" dirty="0" smtClean="0">
                <a:solidFill>
                  <a:srgbClr val="FF0000"/>
                </a:solidFill>
              </a:rPr>
              <a:t>upálen</a:t>
            </a:r>
          </a:p>
          <a:p>
            <a:pPr lvl="0">
              <a:buClr>
                <a:srgbClr val="FE8637"/>
              </a:buClr>
            </a:pPr>
            <a:r>
              <a:rPr lang="cs-CZ" sz="1600" b="1" u="sng" dirty="0">
                <a:solidFill>
                  <a:prstClr val="black"/>
                </a:solidFill>
              </a:rPr>
              <a:t>Knížky o svatokupectví </a:t>
            </a:r>
            <a:r>
              <a:rPr lang="cs-CZ" sz="1600" dirty="0">
                <a:solidFill>
                  <a:prstClr val="black"/>
                </a:solidFill>
              </a:rPr>
              <a:t>– kritika církve, prodávání odpustků</a:t>
            </a:r>
          </a:p>
          <a:p>
            <a:pPr lvl="0">
              <a:buClr>
                <a:srgbClr val="FE8637"/>
              </a:buClr>
            </a:pPr>
            <a:r>
              <a:rPr lang="cs-CZ" sz="1600" b="1" u="sng" dirty="0">
                <a:solidFill>
                  <a:prstClr val="black"/>
                </a:solidFill>
              </a:rPr>
              <a:t>O pravopise českém </a:t>
            </a:r>
            <a:r>
              <a:rPr lang="cs-CZ" sz="1600" dirty="0">
                <a:solidFill>
                  <a:prstClr val="black"/>
                </a:solidFill>
              </a:rPr>
              <a:t>– je autorem diakritického pravopisu</a:t>
            </a:r>
          </a:p>
          <a:p>
            <a:pPr lvl="0">
              <a:buClr>
                <a:srgbClr val="FE8637"/>
              </a:buClr>
            </a:pPr>
            <a:r>
              <a:rPr lang="cs-CZ" sz="1600" u="sng" dirty="0">
                <a:solidFill>
                  <a:srgbClr val="FF0000"/>
                </a:solidFill>
              </a:rPr>
              <a:t>diakritický pravopis </a:t>
            </a:r>
            <a:r>
              <a:rPr lang="cs-CZ" sz="1600" dirty="0">
                <a:solidFill>
                  <a:srgbClr val="FF0000"/>
                </a:solidFill>
              </a:rPr>
              <a:t>– rozlišování diakritických znamének (háček, čárka, tečka</a:t>
            </a:r>
            <a:r>
              <a:rPr lang="cs-CZ" sz="1600" dirty="0" smtClean="0">
                <a:solidFill>
                  <a:srgbClr val="FF0000"/>
                </a:solidFill>
              </a:rPr>
              <a:t>)</a:t>
            </a:r>
          </a:p>
          <a:p>
            <a:pPr lvl="0">
              <a:buClr>
                <a:srgbClr val="FE8637"/>
              </a:buClr>
            </a:pPr>
            <a:endParaRPr lang="cs-CZ" sz="1600" dirty="0" smtClean="0">
              <a:solidFill>
                <a:srgbClr val="FF0000"/>
              </a:solidFill>
            </a:endParaRPr>
          </a:p>
          <a:p>
            <a:pPr lvl="0">
              <a:buClr>
                <a:srgbClr val="FE8637"/>
              </a:buClr>
            </a:pPr>
            <a:r>
              <a:rPr lang="cs-CZ" sz="1600" i="1" u="sng" dirty="0" smtClean="0">
                <a:solidFill>
                  <a:srgbClr val="FF0066"/>
                </a:solidFill>
              </a:rPr>
              <a:t>Úkoly pro žáky:</a:t>
            </a:r>
            <a:endParaRPr lang="cs-CZ" sz="1600" i="1" u="sng" dirty="0" smtClean="0">
              <a:solidFill>
                <a:srgbClr val="FF0066"/>
              </a:solidFill>
            </a:endParaRPr>
          </a:p>
          <a:p>
            <a:pPr lvl="0">
              <a:buClr>
                <a:srgbClr val="FE8637"/>
              </a:buClr>
            </a:pPr>
            <a:r>
              <a:rPr lang="cs-CZ" sz="1600" i="1" dirty="0">
                <a:solidFill>
                  <a:srgbClr val="FF0066"/>
                </a:solidFill>
              </a:rPr>
              <a:t>Kde a kdy byl Jan Hus upálen?</a:t>
            </a:r>
          </a:p>
          <a:p>
            <a:pPr lvl="0">
              <a:buClr>
                <a:srgbClr val="FE8637"/>
              </a:buClr>
            </a:pPr>
            <a:r>
              <a:rPr lang="cs-CZ" sz="1600" i="1" dirty="0">
                <a:solidFill>
                  <a:srgbClr val="FF0066"/>
                </a:solidFill>
              </a:rPr>
              <a:t>Jak je datum upálení mistra Jana Husa označeno v kalendáři?</a:t>
            </a:r>
          </a:p>
          <a:p>
            <a:pPr lvl="0">
              <a:buClr>
                <a:srgbClr val="FE8637"/>
              </a:buClr>
            </a:pPr>
            <a:r>
              <a:rPr lang="cs-CZ" sz="1600" i="1" dirty="0">
                <a:solidFill>
                  <a:srgbClr val="FF0066"/>
                </a:solidFill>
              </a:rPr>
              <a:t>Jaký je rozdíl mezi mistr X Mistr (odůvodněte pravopis počátečních písmen)?</a:t>
            </a:r>
          </a:p>
          <a:p>
            <a:pPr lvl="0">
              <a:buClr>
                <a:srgbClr val="FE8637"/>
              </a:buClr>
            </a:pPr>
            <a:endParaRPr lang="cs-CZ" sz="1600" dirty="0">
              <a:solidFill>
                <a:srgbClr val="FF0000"/>
              </a:solidFill>
            </a:endParaRPr>
          </a:p>
          <a:p>
            <a:pPr lvl="0">
              <a:buClr>
                <a:srgbClr val="FE8637"/>
              </a:buClr>
            </a:pPr>
            <a:endParaRPr lang="cs-CZ" sz="1600" dirty="0">
              <a:solidFill>
                <a:srgbClr val="FF0000"/>
              </a:solidFill>
            </a:endParaRPr>
          </a:p>
          <a:p>
            <a:pPr lvl="0">
              <a:buClr>
                <a:srgbClr val="FE8637"/>
              </a:buClr>
            </a:pPr>
            <a:endParaRPr lang="cs-CZ" sz="1600" dirty="0">
              <a:solidFill>
                <a:srgbClr val="002060"/>
              </a:solidFill>
            </a:endParaRPr>
          </a:p>
          <a:p>
            <a:endParaRPr lang="cs-CZ" sz="1600" dirty="0"/>
          </a:p>
        </p:txBody>
      </p:sp>
    </p:spTree>
    <p:extLst>
      <p:ext uri="{BB962C8B-B14F-4D97-AF65-F5344CB8AC3E}">
        <p14:creationId xmlns:p14="http://schemas.microsoft.com/office/powerpoint/2010/main" val="19946947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Odpovědi:</a:t>
            </a:r>
            <a:endParaRPr lang="cs-CZ" dirty="0"/>
          </a:p>
        </p:txBody>
      </p:sp>
      <p:sp>
        <p:nvSpPr>
          <p:cNvPr id="3" name="Zástupný symbol pro obsah 2"/>
          <p:cNvSpPr>
            <a:spLocks noGrp="1"/>
          </p:cNvSpPr>
          <p:nvPr>
            <p:ph sz="quarter" idx="1"/>
          </p:nvPr>
        </p:nvSpPr>
        <p:spPr/>
        <p:txBody>
          <a:bodyPr/>
          <a:lstStyle/>
          <a:p>
            <a:r>
              <a:rPr lang="cs-CZ" i="1" dirty="0" smtClean="0">
                <a:solidFill>
                  <a:srgbClr val="FF0066"/>
                </a:solidFill>
              </a:rPr>
              <a:t>Jan Hus byl upálen 6. 7. 1415 na církevním koncilu (sněmu) v Kostnici</a:t>
            </a:r>
          </a:p>
          <a:p>
            <a:r>
              <a:rPr lang="cs-CZ" i="1" dirty="0" smtClean="0">
                <a:hlinkClick r:id="rId2"/>
              </a:rPr>
              <a:t>Kostnice (město) – Wikipedie</a:t>
            </a:r>
            <a:endParaRPr lang="cs-CZ" i="1" dirty="0" smtClean="0"/>
          </a:p>
          <a:p>
            <a:r>
              <a:rPr lang="cs-CZ" i="1" dirty="0" smtClean="0">
                <a:solidFill>
                  <a:srgbClr val="FF0066"/>
                </a:solidFill>
              </a:rPr>
              <a:t>Datum 6. 7. je v kalendáři označeno jako státní svátek.</a:t>
            </a:r>
          </a:p>
          <a:p>
            <a:r>
              <a:rPr lang="cs-CZ" i="1" dirty="0" smtClean="0">
                <a:solidFill>
                  <a:srgbClr val="FF0066"/>
                </a:solidFill>
              </a:rPr>
              <a:t>mistr – malé počáteční písmeno označuje titul, který se v období středověku mohl získat na pražské univerzitě</a:t>
            </a:r>
          </a:p>
          <a:p>
            <a:r>
              <a:rPr lang="cs-CZ" i="1" dirty="0" smtClean="0">
                <a:solidFill>
                  <a:srgbClr val="FF0066"/>
                </a:solidFill>
              </a:rPr>
              <a:t>Mistr – titul vážené osoby, která je výjimečná ve svém jednání (např. Mistr Karel Gott)</a:t>
            </a:r>
          </a:p>
          <a:p>
            <a:endParaRPr lang="cs-CZ" dirty="0"/>
          </a:p>
        </p:txBody>
      </p:sp>
    </p:spTree>
    <p:extLst>
      <p:ext uri="{BB962C8B-B14F-4D97-AF65-F5344CB8AC3E}">
        <p14:creationId xmlns:p14="http://schemas.microsoft.com/office/powerpoint/2010/main" val="19833172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Pokračovatel mistra Jana Husa:</a:t>
            </a:r>
            <a:endParaRPr lang="cs-CZ" dirty="0"/>
          </a:p>
        </p:txBody>
      </p:sp>
      <p:sp>
        <p:nvSpPr>
          <p:cNvPr id="3" name="Zástupný symbol pro obsah 2"/>
          <p:cNvSpPr>
            <a:spLocks noGrp="1"/>
          </p:cNvSpPr>
          <p:nvPr>
            <p:ph sz="quarter" idx="1"/>
          </p:nvPr>
        </p:nvSpPr>
        <p:spPr/>
        <p:txBody>
          <a:bodyPr/>
          <a:lstStyle/>
          <a:p>
            <a:r>
              <a:rPr lang="cs-CZ" b="1" u="sng" dirty="0" smtClean="0">
                <a:solidFill>
                  <a:srgbClr val="FF0000"/>
                </a:solidFill>
              </a:rPr>
              <a:t>Petr Chelčický</a:t>
            </a:r>
          </a:p>
          <a:p>
            <a:r>
              <a:rPr lang="cs-CZ" dirty="0" smtClean="0"/>
              <a:t>napsal dílo </a:t>
            </a:r>
            <a:r>
              <a:rPr lang="cs-CZ" b="1" u="sng" dirty="0" smtClean="0"/>
              <a:t>O trojím lidu </a:t>
            </a:r>
            <a:r>
              <a:rPr lang="cs-CZ" dirty="0" smtClean="0"/>
              <a:t>– odsuzuje v něm středověké dělení společnosti na 3 stavy – kněžský, vojenský, robotný</a:t>
            </a:r>
          </a:p>
          <a:p>
            <a:endParaRPr lang="cs-CZ" dirty="0"/>
          </a:p>
          <a:p>
            <a:r>
              <a:rPr lang="cs-CZ" dirty="0" smtClean="0">
                <a:solidFill>
                  <a:srgbClr val="FF0000"/>
                </a:solidFill>
              </a:rPr>
              <a:t>jednota bratrská – církev, která vznikla na základě myšlenek Petra Chelčického</a:t>
            </a:r>
            <a:endParaRPr lang="cs-CZ" dirty="0">
              <a:solidFill>
                <a:srgbClr val="FF0000"/>
              </a:solidFill>
            </a:endParaRPr>
          </a:p>
        </p:txBody>
      </p:sp>
    </p:spTree>
    <p:extLst>
      <p:ext uri="{BB962C8B-B14F-4D97-AF65-F5344CB8AC3E}">
        <p14:creationId xmlns:p14="http://schemas.microsoft.com/office/powerpoint/2010/main" val="17262438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sz="quarter" idx="1"/>
          </p:nvPr>
        </p:nvSpPr>
        <p:spPr>
          <a:xfrm>
            <a:off x="457200" y="1600200"/>
            <a:ext cx="7643192" cy="4925144"/>
          </a:xfrm>
        </p:spPr>
        <p:txBody>
          <a:bodyPr/>
          <a:lstStyle/>
          <a:p>
            <a:pPr algn="just">
              <a:spcAft>
                <a:spcPts val="0"/>
              </a:spcAft>
            </a:pPr>
            <a:r>
              <a:rPr lang="cs-CZ" dirty="0" err="1">
                <a:latin typeface="Times New Roman"/>
                <a:ea typeface="Calibri"/>
              </a:rPr>
              <a:t>SOCHROVÁ</a:t>
            </a:r>
            <a:r>
              <a:rPr lang="cs-CZ" dirty="0">
                <a:latin typeface="Times New Roman"/>
                <a:ea typeface="Calibri"/>
              </a:rPr>
              <a:t>, Marie. </a:t>
            </a:r>
            <a:r>
              <a:rPr lang="cs-CZ" i="1" dirty="0">
                <a:latin typeface="Times New Roman"/>
                <a:ea typeface="Calibri"/>
              </a:rPr>
              <a:t>Literatura v kostce</a:t>
            </a:r>
            <a:r>
              <a:rPr lang="cs-CZ" dirty="0">
                <a:latin typeface="Times New Roman"/>
                <a:ea typeface="Calibri"/>
              </a:rPr>
              <a:t>. Havlíčkův Brod: Fragment, 2004, ISBN 80-7200-965-6.</a:t>
            </a:r>
          </a:p>
          <a:p>
            <a:pPr algn="just">
              <a:spcAft>
                <a:spcPts val="0"/>
              </a:spcAft>
            </a:pPr>
            <a:r>
              <a:rPr lang="cs-CZ" dirty="0">
                <a:latin typeface="Times New Roman"/>
                <a:ea typeface="Calibri"/>
              </a:rPr>
              <a:t>BAUER, Alois. </a:t>
            </a:r>
            <a:r>
              <a:rPr lang="cs-CZ" i="1" dirty="0">
                <a:latin typeface="Times New Roman"/>
                <a:ea typeface="Calibri"/>
              </a:rPr>
              <a:t>Čeština na dlani - přehled světové a české literatury</a:t>
            </a:r>
            <a:r>
              <a:rPr lang="cs-CZ" dirty="0">
                <a:latin typeface="Times New Roman"/>
                <a:ea typeface="Calibri"/>
              </a:rPr>
              <a:t>. Olomouc: </a:t>
            </a:r>
            <a:r>
              <a:rPr lang="cs-CZ" dirty="0" err="1">
                <a:latin typeface="Times New Roman"/>
                <a:ea typeface="Calibri"/>
              </a:rPr>
              <a:t>Rubico</a:t>
            </a:r>
            <a:r>
              <a:rPr lang="cs-CZ" dirty="0">
                <a:latin typeface="Times New Roman"/>
                <a:ea typeface="Calibri"/>
              </a:rPr>
              <a:t>, 2007, ISBN 80-7346-068-8.</a:t>
            </a:r>
          </a:p>
          <a:p>
            <a:pPr algn="just">
              <a:spcAft>
                <a:spcPts val="0"/>
              </a:spcAft>
            </a:pPr>
            <a:r>
              <a:rPr lang="cs-CZ" dirty="0" err="1">
                <a:latin typeface="Times New Roman"/>
                <a:ea typeface="Calibri"/>
              </a:rPr>
              <a:t>LEHÁR</a:t>
            </a:r>
            <a:r>
              <a:rPr lang="cs-CZ" dirty="0">
                <a:latin typeface="Times New Roman"/>
                <a:ea typeface="Calibri"/>
              </a:rPr>
              <a:t>, Jan; </a:t>
            </a:r>
            <a:r>
              <a:rPr lang="cs-CZ" dirty="0" err="1">
                <a:latin typeface="Times New Roman"/>
                <a:ea typeface="Calibri"/>
              </a:rPr>
              <a:t>STICH</a:t>
            </a:r>
            <a:r>
              <a:rPr lang="cs-CZ" dirty="0">
                <a:latin typeface="Times New Roman"/>
                <a:ea typeface="Calibri"/>
              </a:rPr>
              <a:t>, Alexandr; JANÁČKOVÁ, Jaroslava; HOLÝ, Jiří. </a:t>
            </a:r>
            <a:r>
              <a:rPr lang="cs-CZ" i="1" dirty="0">
                <a:latin typeface="Times New Roman"/>
                <a:ea typeface="Calibri"/>
              </a:rPr>
              <a:t>Česká literatura od počátků k dnešku</a:t>
            </a:r>
            <a:r>
              <a:rPr lang="cs-CZ" dirty="0">
                <a:latin typeface="Times New Roman"/>
                <a:ea typeface="Calibri"/>
              </a:rPr>
              <a:t>. Praha: Nakladatelství Lidové noviny, 2004, ISBN 80-7106-308-8.</a:t>
            </a:r>
          </a:p>
          <a:p>
            <a:endParaRPr lang="cs-CZ" dirty="0"/>
          </a:p>
        </p:txBody>
      </p:sp>
    </p:spTree>
    <p:extLst>
      <p:ext uri="{BB962C8B-B14F-4D97-AF65-F5344CB8AC3E}">
        <p14:creationId xmlns:p14="http://schemas.microsoft.com/office/powerpoint/2010/main" val="126211933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216</TotalTime>
  <Words>1405</Words>
  <Application>Microsoft Office PowerPoint</Application>
  <PresentationFormat>Předvádění na obrazovce (4:3)</PresentationFormat>
  <Paragraphs>174</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Arkýř</vt:lpstr>
      <vt:lpstr>Prezentace aplikace PowerPoint</vt:lpstr>
      <vt:lpstr>Středověká literatura</vt:lpstr>
      <vt:lpstr>Počátky středověké literatury:</vt:lpstr>
      <vt:lpstr>1) Literatura náboženská - Evropa:</vt:lpstr>
      <vt:lpstr>Možné odpovědi:</vt:lpstr>
      <vt:lpstr>Možné odpovědi:</vt:lpstr>
      <vt:lpstr>2) Literatura světská - Evropa:</vt:lpstr>
      <vt:lpstr>Možné odpovědi:</vt:lpstr>
      <vt:lpstr>Orientální středověká literatura:</vt:lpstr>
      <vt:lpstr>Odpovědi:</vt:lpstr>
      <vt:lpstr>Počátky naší literatury: </vt:lpstr>
      <vt:lpstr>Možné odpovědi:</vt:lpstr>
      <vt:lpstr>Česká literatura předhusitská, husitská, pokračovatelé husitství: </vt:lpstr>
      <vt:lpstr>Odpovědi:</vt:lpstr>
      <vt:lpstr>Pokračovatel mistra Jana Husa:</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Středověká literatura</dc:title>
  <dc:creator>PC05</dc:creator>
  <cp:lastModifiedBy>PC05</cp:lastModifiedBy>
  <cp:revision>36</cp:revision>
  <dcterms:created xsi:type="dcterms:W3CDTF">2013-08-16T20:17:52Z</dcterms:created>
  <dcterms:modified xsi:type="dcterms:W3CDTF">2014-03-03T11:23:53Z</dcterms:modified>
</cp:coreProperties>
</file>