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9"/>
  </p:notesMasterIdLst>
  <p:sldIdLst>
    <p:sldId id="264" r:id="rId2"/>
    <p:sldId id="263" r:id="rId3"/>
    <p:sldId id="256" r:id="rId4"/>
    <p:sldId id="257" r:id="rId5"/>
    <p:sldId id="258" r:id="rId6"/>
    <p:sldId id="259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Tmavý styl 1 – zvýraznění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8FD4443E-F989-4FC4-A0C8-D5A2AF1F390B}" styleName="Tmavý styl 1 – zvýraznění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AF606853-7671-496A-8E4F-DF71F8EC918B}" styleName="Tmavý styl 1 – zvýraznění 6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wholeTbl>
    <a:band1H>
      <a:tcStyle>
        <a:tcBdr/>
        <a:fill>
          <a:solidFill>
            <a:schemeClr val="accent6">
              <a:shade val="60000"/>
            </a:schemeClr>
          </a:solidFill>
        </a:fill>
      </a:tcStyle>
    </a:band1H>
    <a:band1V>
      <a:tcStyle>
        <a:tcBdr/>
        <a:fill>
          <a:solidFill>
            <a:schemeClr val="accent6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6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6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6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0660B408-B3CF-4A94-85FC-2B1E0A45F4A2}" styleName="Tmavý styl 2 – zvýraznění 1/zvýraznění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Tmavý styl 2 – zvýraznění 3/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5202B0CA-FC54-4496-8BCA-5EF66A818D29}" styleName="Styl Tmavá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79" autoAdjust="0"/>
    <p:restoredTop sz="94709" autoAdjust="0"/>
  </p:normalViewPr>
  <p:slideViewPr>
    <p:cSldViewPr>
      <p:cViewPr>
        <p:scale>
          <a:sx n="70" d="100"/>
          <a:sy n="70" d="100"/>
        </p:scale>
        <p:origin x="-1200" y="-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6477AD-81B0-4B21-B19D-C3698B803C90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98D52-CB0F-4003-AD04-8213AF8C2D9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003330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910808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749822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5816669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355297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458146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17407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13844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35088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0772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169049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1703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0A97E0-D0FE-4BA9-8261-13635B7D394A}" type="datetimeFigureOut">
              <a:rPr lang="cs-CZ" smtClean="0"/>
              <a:pPr/>
              <a:t>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29E368-FE1E-4174-95B7-3946D949856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08361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image" Target="../media/image7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wmf"/><Relationship Id="rId4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-1058" y="0"/>
          <a:ext cx="8894540" cy="6669360"/>
        </p:xfrm>
        <a:graphic>
          <a:graphicData uri="http://schemas.openxmlformats.org/presentationml/2006/ole">
            <p:oleObj spid="_x0000_s1026" name="Prezentace" r:id="rId3" imgW="4501948" imgH="3377281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Český jazyk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 algn="ctr"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 marL="45720" indent="0" algn="ctr">
              <a:buNone/>
            </a:pPr>
            <a:endParaRPr lang="cs-CZ" sz="2400" dirty="0">
              <a:solidFill>
                <a:srgbClr val="FF0000"/>
              </a:solidFill>
            </a:endParaRPr>
          </a:p>
          <a:p>
            <a:pPr marL="4572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Seznámení se skupinami</a:t>
            </a:r>
          </a:p>
          <a:p>
            <a:pPr marL="4572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 DĚ-TĚ-NĚ</a:t>
            </a:r>
          </a:p>
          <a:p>
            <a:pPr marL="45720" indent="0" algn="ctr">
              <a:buNone/>
            </a:pPr>
            <a:r>
              <a:rPr lang="cs-CZ" sz="2400" dirty="0">
                <a:solidFill>
                  <a:srgbClr val="FF0000"/>
                </a:solidFill>
              </a:rPr>
              <a:t>v</a:t>
            </a:r>
            <a:r>
              <a:rPr lang="cs-CZ" sz="2400" dirty="0" smtClean="0">
                <a:solidFill>
                  <a:srgbClr val="FF0000"/>
                </a:solidFill>
              </a:rPr>
              <a:t>e</a:t>
            </a:r>
          </a:p>
          <a:p>
            <a:pPr marL="45720" indent="0" algn="ctr"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slovech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419872" y="4941168"/>
            <a:ext cx="16749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2. ročník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856131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Skupiny     DĚ – TĚ – NĚ</a:t>
            </a:r>
            <a:endParaRPr lang="cs-CZ" dirty="0"/>
          </a:p>
        </p:txBody>
      </p:sp>
      <p:pic>
        <p:nvPicPr>
          <p:cNvPr id="1026" name="Picture 2" descr="C:\Users\hana.houskova\AppData\Local\Microsoft\Windows\Temporary Internet Files\Content.IE5\Z5JJHS32\MP900178476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788125"/>
            <a:ext cx="3369568" cy="2113792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ana.houskova\AppData\Local\Microsoft\Windows\Temporary Internet Files\Content.IE5\2CSP38JR\MC90033161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365104"/>
            <a:ext cx="2717479" cy="2105444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hana.houskova\AppData\Local\Microsoft\Windows\Temporary Internet Files\Content.IE5\Z5JJHS32\MP90044479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6788" y="2780928"/>
            <a:ext cx="2082951" cy="251824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3995936" y="1700808"/>
            <a:ext cx="4203651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DO NEÚPLNÝCH SLOV DOPLŇTE </a:t>
            </a:r>
          </a:p>
          <a:p>
            <a:r>
              <a:rPr lang="cs-CZ" sz="2400" dirty="0" smtClean="0"/>
              <a:t>SPRÁVNOU</a:t>
            </a:r>
            <a:r>
              <a:rPr lang="cs-CZ" sz="2400" dirty="0"/>
              <a:t> </a:t>
            </a:r>
            <a:r>
              <a:rPr lang="cs-CZ" sz="2400" dirty="0" smtClean="0"/>
              <a:t>SKUPINU </a:t>
            </a:r>
            <a:r>
              <a:rPr lang="cs-CZ" sz="2000" dirty="0" smtClean="0"/>
              <a:t>: 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054751"/>
            <a:ext cx="182774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B0F0"/>
                </a:solidFill>
              </a:rPr>
              <a:t>DĚ – TĚ – NĚ </a:t>
            </a:r>
            <a:endParaRPr lang="cs-CZ" sz="2400" dirty="0">
              <a:solidFill>
                <a:srgbClr val="00B0F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11560" y="4040048"/>
            <a:ext cx="500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79713" y="6165304"/>
            <a:ext cx="5760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LO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259632" y="6165304"/>
            <a:ext cx="7607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00B0F0"/>
                </a:solidFill>
              </a:rPr>
              <a:t>    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6588224" y="5417826"/>
            <a:ext cx="5004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KO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971600" y="4240103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948263" y="5617881"/>
            <a:ext cx="577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-------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640029" y="6365359"/>
            <a:ext cx="5212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------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1560" y="4609435"/>
            <a:ext cx="86914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KONĚ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49002" y="5817936"/>
            <a:ext cx="8436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DĚLO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588224" y="5987213"/>
            <a:ext cx="8227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KOTĚ</a:t>
            </a:r>
            <a:endParaRPr lang="cs-CZ" sz="2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8929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4" grpId="0"/>
      <p:bldP spid="22" grpId="0"/>
      <p:bldP spid="23" grpId="0"/>
      <p:bldP spid="24" grpId="0"/>
      <p:bldP spid="17" grpId="0"/>
      <p:bldP spid="20" grpId="0"/>
      <p:bldP spid="2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SKUPINA   DĚ</a:t>
            </a:r>
            <a:endParaRPr lang="cs-CZ" dirty="0"/>
          </a:p>
        </p:txBody>
      </p:sp>
      <p:pic>
        <p:nvPicPr>
          <p:cNvPr id="2050" name="Picture 2" descr="C:\Users\hana.houskova\AppData\Local\Microsoft\Windows\Temporary Internet Files\Content.IE5\2CSP38JR\MC90015719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998132"/>
            <a:ext cx="1152128" cy="1429643"/>
          </a:xfrm>
          <a:prstGeom prst="ellipse">
            <a:avLst/>
          </a:prstGeom>
          <a:ln w="63500" cap="rnd">
            <a:solidFill>
              <a:srgbClr val="333333"/>
            </a:solidFill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-900608" y="278092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1" name="Tabulka 10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806777106"/>
              </p:ext>
            </p:extLst>
          </p:nvPr>
        </p:nvGraphicFramePr>
        <p:xfrm>
          <a:off x="1619672" y="4591673"/>
          <a:ext cx="7273636" cy="1645639"/>
        </p:xfrm>
        <a:graphic>
          <a:graphicData uri="http://schemas.openxmlformats.org/drawingml/2006/table">
            <a:tbl>
              <a:tblPr bandRow="1">
                <a:tableStyleId>{E269D01E-BC32-4049-B463-5C60D7B0CCD2}</a:tableStyleId>
              </a:tblPr>
              <a:tblGrid>
                <a:gridCol w="1798612"/>
                <a:gridCol w="1838206"/>
                <a:gridCol w="1818409"/>
                <a:gridCol w="1818409"/>
              </a:tblGrid>
              <a:tr h="557483">
                <a:tc>
                  <a:txBody>
                    <a:bodyPr/>
                    <a:lstStyle/>
                    <a:p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</a:tr>
              <a:tr h="576064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</a:tr>
              <a:tr h="512092">
                <a:tc>
                  <a:txBody>
                    <a:bodyPr/>
                    <a:lstStyle/>
                    <a:p>
                      <a:r>
                        <a:rPr lang="cs-CZ" dirty="0" smtClean="0"/>
                        <a:t>     DĚKUJI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>
                        <a:alpha val="20000"/>
                      </a:srgbClr>
                    </a:solidFill>
                  </a:tcPr>
                </a:tc>
              </a:tr>
            </a:tbl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1785306" y="4754761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solidFill>
                  <a:schemeClr val="bg1"/>
                </a:solidFill>
              </a:rPr>
              <a:t>DĚLNÍK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07904" y="4754761"/>
            <a:ext cx="10885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PRADĚDA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52120" y="4754761"/>
            <a:ext cx="8045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DĚVČE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452320" y="4754761"/>
            <a:ext cx="8218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DĚCKO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85306" y="5342246"/>
            <a:ext cx="12529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DĚVČÁTKO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5301208"/>
            <a:ext cx="11288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VLADĚNA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5508104" y="5301208"/>
            <a:ext cx="1166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ROZDĚLIT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36296" y="5301208"/>
            <a:ext cx="13260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NADĚLIT  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747081" y="5828210"/>
            <a:ext cx="936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ZÁDĚRA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687973" y="5837803"/>
            <a:ext cx="8290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RADĚJI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7434748" y="5816737"/>
            <a:ext cx="865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ZLODĚJ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2051" name="Picture 3" descr="C:\Users\hana.houskova\AppData\Local\Microsoft\Windows\Temporary Internet Files\Content.IE5\Z5JJHS32\MC9002875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4527" y="2134080"/>
            <a:ext cx="1368152" cy="129369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ana.houskova\AppData\Local\Microsoft\Windows\Temporary Internet Files\Content.IE5\Y03D52L3\MP900448735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1780883"/>
            <a:ext cx="1090773" cy="164689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hana.houskova\AppData\Local\Microsoft\Windows\Temporary Internet Files\Content.IE5\2CSP38JR\MC90035149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9561" y="1813466"/>
            <a:ext cx="1812202" cy="152098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09492" y="1628800"/>
            <a:ext cx="52052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POJMENUJ  A  NAPIŠ  CO  JE  NA OBRÁZCÍCH :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09492" y="4437112"/>
            <a:ext cx="1306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ČTI  SLOVA: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683568" y="4005064"/>
            <a:ext cx="80281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DĚDEČEK                        ZLODĚJ                       DĚVČE                           DĚLO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09492" y="3717032"/>
            <a:ext cx="81719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----------------------------        ---------------------------     ---------------------               -----------------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5082" y="6309320"/>
            <a:ext cx="5029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SLOVA  Z  TABULKY  SPRÁVNĚ  PŘEPIŠ  DO  SEŠITU 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39587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9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6" grpId="0"/>
      <p:bldP spid="17" grpId="0"/>
      <p:bldP spid="18" grpId="0"/>
      <p:bldP spid="20" grpId="0"/>
      <p:bldP spid="21" grpId="0"/>
      <p:bldP spid="23" grpId="0"/>
      <p:bldP spid="24" grpId="0"/>
      <p:bldP spid="26" grpId="0"/>
      <p:bldP spid="27" grpId="0"/>
      <p:bldP spid="29" grpId="0"/>
      <p:bldP spid="8" grpId="0"/>
      <p:bldP spid="12" grpId="0"/>
      <p:bldP spid="3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SKUPINA  TĚ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80999" y="1719071"/>
            <a:ext cx="8407893" cy="413785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POJMENUJ A NAPIŠ CO JE NA OBRÁZCÍCH:</a:t>
            </a:r>
          </a:p>
        </p:txBody>
      </p:sp>
      <p:pic>
        <p:nvPicPr>
          <p:cNvPr id="1028" name="Picture 4" descr="C:\Users\hana.houskova\AppData\Local\Microsoft\Windows\Temporary Internet Files\Content.IE5\Y03D52L3\MP90044487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3041" y="1941320"/>
            <a:ext cx="1584176" cy="19142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hana.houskova\AppData\Local\Microsoft\Windows\Temporary Internet Files\Content.IE5\Z5JJHS32\MP90040057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108898"/>
            <a:ext cx="1536188" cy="160813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hana.houskova\AppData\Local\Microsoft\Windows\Temporary Internet Files\Content.IE5\2CSP38JR\MC90034100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3757" y="2417182"/>
            <a:ext cx="1804111" cy="14383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995936" y="50114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36929" y="4942208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1032" name="Picture 8" descr="C:\Users\hana.houskova\AppData\Local\Microsoft\Windows\Temporary Internet Files\Content.IE5\Y03D52L3\MC900391162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8783" y="2671842"/>
            <a:ext cx="919886" cy="92903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951206" y="5458380"/>
            <a:ext cx="2423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684131" y="4005064"/>
            <a:ext cx="37702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  </a:t>
            </a:r>
          </a:p>
          <a:p>
            <a:r>
              <a:rPr lang="cs-CZ" sz="2000" dirty="0" smtClean="0">
                <a:solidFill>
                  <a:srgbClr val="FF0000"/>
                </a:solidFill>
              </a:rPr>
              <a:t>   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1004445" y="3920124"/>
            <a:ext cx="18473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>
              <a:solidFill>
                <a:srgbClr val="FF0000"/>
              </a:solidFill>
            </a:endParaRPr>
          </a:p>
          <a:p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28" name="Tabulka 27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07206383"/>
              </p:ext>
            </p:extLst>
          </p:nvPr>
        </p:nvGraphicFramePr>
        <p:xfrm>
          <a:off x="1763687" y="4909809"/>
          <a:ext cx="6984776" cy="1408803"/>
        </p:xfrm>
        <a:graphic>
          <a:graphicData uri="http://schemas.openxmlformats.org/drawingml/2006/table">
            <a:tbl>
              <a:tblPr firstRow="1" lastRow="1" bandRow="1" bandCol="1">
                <a:tableStyleId>{5C22544A-7EE6-4342-B048-85BDC9FD1C3A}</a:tableStyleId>
              </a:tblPr>
              <a:tblGrid>
                <a:gridCol w="1746194"/>
                <a:gridCol w="1746194"/>
                <a:gridCol w="1746194"/>
                <a:gridCol w="1746194"/>
              </a:tblGrid>
              <a:tr h="4696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9601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6960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1" name="TextovéPole 30"/>
          <p:cNvSpPr txBox="1"/>
          <p:nvPr/>
        </p:nvSpPr>
        <p:spPr>
          <a:xfrm>
            <a:off x="179512" y="4725144"/>
            <a:ext cx="13640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ČTI  SLOVA :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2051720" y="4909810"/>
            <a:ext cx="9251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TĚSTO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051720" y="5458380"/>
            <a:ext cx="9316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ŘETĚZ</a:t>
            </a:r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051720" y="5949280"/>
            <a:ext cx="1140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TĚLOCVIK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638306" y="4909810"/>
            <a:ext cx="13255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PROUTĚNÝ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995936" y="5380813"/>
            <a:ext cx="6806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TĚLO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995936" y="5949280"/>
            <a:ext cx="701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KOTĚ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468726" y="4942208"/>
            <a:ext cx="10951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TĚŠIT  SE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813806" y="5380813"/>
            <a:ext cx="6126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SÍTĚ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724128" y="5949280"/>
            <a:ext cx="818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MATĚJ</a:t>
            </a:r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121660" y="4909810"/>
            <a:ext cx="13756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PLÁŠTĚNKA</a:t>
            </a:r>
            <a:endParaRPr lang="cs-CZ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75129" y="5380813"/>
            <a:ext cx="100059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RTĚNKA</a:t>
            </a:r>
            <a:endParaRPr lang="cs-CZ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275129" y="5949280"/>
            <a:ext cx="11031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ZÁSTĚRA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79512" y="4040197"/>
            <a:ext cx="8317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------------------------            -------------------           ----------------              --------------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61526" y="4243289"/>
            <a:ext cx="6806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TĚSTOVINY                        TĚSTO                         ŘETĚZ                         KOTĚ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28" y="6453336"/>
            <a:ext cx="50292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/>
              <a:t>SLOVA  Z  TABULKY  SPRÁVNĚ  PŘEPIŠ  DO  SEŠITU :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66467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4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98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3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08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1" grpId="0"/>
      <p:bldP spid="32" grpId="0"/>
      <p:bldP spid="33" grpId="0"/>
      <p:bldP spid="34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/>
              <a:t>Skupina  NĚ</a:t>
            </a:r>
            <a:endParaRPr lang="cs-CZ" dirty="0"/>
          </a:p>
        </p:txBody>
      </p:sp>
      <p:pic>
        <p:nvPicPr>
          <p:cNvPr id="1036" name="Picture 12" descr="C:\Users\hana.houskova\AppData\Local\Microsoft\Windows\Temporary Internet Files\Content.IE5\Z5JJHS32\MP900178654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898" y="2204864"/>
            <a:ext cx="2232248" cy="144016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hana.houskova\AppData\Local\Microsoft\Windows\Temporary Internet Files\Content.IE5\2CSP38JR\MC90018326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9917" y="2228033"/>
            <a:ext cx="1542891" cy="141699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8" name="Picture 14" descr="C:\Users\hana.houskova\AppData\Local\Microsoft\Windows\Temporary Internet Files\Content.IE5\7D5OLI4N\MC900310498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060848"/>
            <a:ext cx="2088232" cy="1584176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1869" y="3501008"/>
            <a:ext cx="85886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-----------------------                                  ------------------------------                 -----------------------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1868" y="4515615"/>
            <a:ext cx="16038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ČTI  SLOVA :</a:t>
            </a:r>
            <a:endParaRPr lang="cs-CZ" sz="2000" dirty="0"/>
          </a:p>
        </p:txBody>
      </p:sp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886340985"/>
              </p:ext>
            </p:extLst>
          </p:nvPr>
        </p:nvGraphicFramePr>
        <p:xfrm>
          <a:off x="1979711" y="4700280"/>
          <a:ext cx="6552729" cy="1402308"/>
        </p:xfrm>
        <a:graphic>
          <a:graphicData uri="http://schemas.openxmlformats.org/drawingml/2006/table">
            <a:tbl>
              <a:tblPr firstRow="1" lastRow="1" bandRow="1" bandCol="1">
                <a:tableStyleId>{D7AC3CCA-C797-4891-BE02-D94E43425B78}</a:tableStyleId>
              </a:tblPr>
              <a:tblGrid>
                <a:gridCol w="1638182"/>
                <a:gridCol w="1655239"/>
                <a:gridCol w="1621126"/>
                <a:gridCol w="1638182"/>
              </a:tblGrid>
              <a:tr h="52226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5109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3493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5" name="TextovéPole 34"/>
          <p:cNvSpPr txBox="1"/>
          <p:nvPr/>
        </p:nvSpPr>
        <p:spPr>
          <a:xfrm>
            <a:off x="2123728" y="4700281"/>
            <a:ext cx="107273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NĚKDO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2195736" y="5229200"/>
            <a:ext cx="12715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SNĚHULÁK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2195736" y="5733256"/>
            <a:ext cx="12682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SNĚŽENKA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8" name="TextovéPole 37"/>
          <p:cNvSpPr txBox="1"/>
          <p:nvPr/>
        </p:nvSpPr>
        <p:spPr>
          <a:xfrm>
            <a:off x="3635896" y="4700281"/>
            <a:ext cx="14759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BAVLNĚNÝ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3635896" y="5229200"/>
            <a:ext cx="14574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    UHONĚNÝ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851920" y="5733256"/>
            <a:ext cx="9717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NĚCO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5580112" y="4700281"/>
            <a:ext cx="8451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SÁNĚ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5436096" y="5229200"/>
            <a:ext cx="100540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 </a:t>
            </a:r>
            <a:r>
              <a:rPr lang="cs-CZ" dirty="0" smtClean="0">
                <a:solidFill>
                  <a:srgbClr val="002060"/>
                </a:solidFill>
              </a:rPr>
              <a:t>SNĚŽÍ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220072" y="5733256"/>
            <a:ext cx="148309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PORANĚNÝ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092280" y="4700281"/>
            <a:ext cx="9162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KONĚ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092280" y="5229200"/>
            <a:ext cx="10166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   SLŮNĚ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7092280" y="5733256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   HNĚDÁ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31868" y="1628800"/>
            <a:ext cx="6437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POJMENUJ  A  NAPIŠ,   CO  JE  NA  OBRÁZCÍCH   </a:t>
            </a:r>
            <a:r>
              <a:rPr lang="cs-CZ" sz="2400" dirty="0" smtClean="0"/>
              <a:t>: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827584" y="4177502"/>
            <a:ext cx="74888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KONĚ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39952" y="4147339"/>
            <a:ext cx="13083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SNĚHULÁK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6703170" y="4147339"/>
            <a:ext cx="142410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rgbClr val="FF0000"/>
                </a:solidFill>
              </a:rPr>
              <a:t>PENĚŽENKA</a:t>
            </a:r>
            <a:endParaRPr lang="cs-CZ" sz="20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5975" y="6237312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44773" y="6269123"/>
            <a:ext cx="51816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SLOVA  Z  TABULKY  SPRÁVNĚ  PŘEPIŠ  DO  SEŠITU :</a:t>
            </a:r>
            <a:endParaRPr lang="cs-CZ" b="1" dirty="0"/>
          </a:p>
        </p:txBody>
      </p:sp>
    </p:spTree>
    <p:extLst>
      <p:ext uri="{BB962C8B-B14F-4D97-AF65-F5344CB8AC3E}">
        <p14:creationId xmlns="" xmlns:p14="http://schemas.microsoft.com/office/powerpoint/2010/main" val="3569874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8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3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7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/>
      <p:bldP spid="35" grpId="0"/>
      <p:bldP spid="36" grpId="0"/>
      <p:bldP spid="37" grpId="0"/>
      <p:bldP spid="38" grpId="0"/>
      <p:bldP spid="41" grpId="0"/>
      <p:bldP spid="42" grpId="0"/>
      <p:bldP spid="43" grpId="0"/>
      <p:bldP spid="45" grpId="0"/>
      <p:bldP spid="46" grpId="0"/>
      <p:bldP spid="47" grpId="0"/>
      <p:bldP spid="48" grpId="0"/>
      <p:bldP spid="50" grpId="0"/>
      <p:bldP spid="3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271" y="898378"/>
            <a:ext cx="8425185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Zdroj všech obrázků: </a:t>
            </a:r>
            <a:r>
              <a:rPr lang="cs-CZ" sz="2400" dirty="0">
                <a:solidFill>
                  <a:srgbClr val="0000CC"/>
                </a:solidFill>
              </a:rPr>
              <a:t>V materiálu byly použity prostředky z galerie Microsoft Office 2010, vlastník  licence ZŠ Jablonec nad Nisou – Mšeno, Mozartova 24, příspěvková organizace.</a:t>
            </a:r>
          </a:p>
          <a:p>
            <a:endParaRPr lang="cs-CZ" sz="2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93176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928</TotalTime>
  <Words>218</Words>
  <Application>Microsoft Office PowerPoint</Application>
  <PresentationFormat>Předvádění na obrazovce (4:3)</PresentationFormat>
  <Paragraphs>86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Prezentace aplikace Microsoft Office PowerPoint</vt:lpstr>
      <vt:lpstr>Snímek 1</vt:lpstr>
      <vt:lpstr> Český jazyk</vt:lpstr>
      <vt:lpstr>Skupiny     DĚ – TĚ – NĚ</vt:lpstr>
      <vt:lpstr>SKUPINA   DĚ</vt:lpstr>
      <vt:lpstr>SKUPINA  TĚ</vt:lpstr>
      <vt:lpstr>Skupina  NĚ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Skupiny     DĚ – TĚ – NĚ</dc:title>
  <dc:creator>Hana Houšková</dc:creator>
  <cp:lastModifiedBy>Zdenek</cp:lastModifiedBy>
  <cp:revision>93</cp:revision>
  <dcterms:created xsi:type="dcterms:W3CDTF">2013-04-03T18:01:47Z</dcterms:created>
  <dcterms:modified xsi:type="dcterms:W3CDTF">2014-04-08T18:24:11Z</dcterms:modified>
</cp:coreProperties>
</file>