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65" r:id="rId3"/>
    <p:sldId id="267" r:id="rId4"/>
    <p:sldId id="271" r:id="rId5"/>
    <p:sldId id="259" r:id="rId6"/>
    <p:sldId id="272" r:id="rId7"/>
    <p:sldId id="256" r:id="rId8"/>
    <p:sldId id="257" r:id="rId9"/>
    <p:sldId id="260" r:id="rId10"/>
    <p:sldId id="261" r:id="rId11"/>
    <p:sldId id="262" r:id="rId12"/>
    <p:sldId id="263" r:id="rId13"/>
    <p:sldId id="264" r:id="rId14"/>
    <p:sldId id="258" r:id="rId15"/>
    <p:sldId id="273" r:id="rId16"/>
    <p:sldId id="274" r:id="rId17"/>
    <p:sldId id="276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VY_32_INOVACE_03_Koloběh vody - opakování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7EC689-E317-4D06-A3A7-B925341C0FA9}" type="presOf" srcId="{D1B46980-6531-4606-95E6-44980827E919}" destId="{2CDFEC33-8C2A-49C6-B23B-FA3577B1DCE9}" srcOrd="1" destOrd="0" presId="urn:microsoft.com/office/officeart/2005/8/layout/target3"/>
    <dgm:cxn modelId="{59A135F4-0225-4A8A-813C-AD2D16A34493}" type="presOf" srcId="{D05761FA-3C71-4DD0-9183-7C99EBE53F4B}" destId="{6204D4B4-078C-4ACF-B823-77A728483A32}" srcOrd="0" destOrd="0" presId="urn:microsoft.com/office/officeart/2005/8/layout/target3"/>
    <dgm:cxn modelId="{2502C337-7BB2-447F-802B-B1F91AA126A4}" type="presOf" srcId="{D1D4F407-5343-4D3F-B5B9-D407B03CAEB4}" destId="{AED2198E-93D5-4001-81B4-73124B309672}" srcOrd="1" destOrd="0" presId="urn:microsoft.com/office/officeart/2005/8/layout/target3"/>
    <dgm:cxn modelId="{1D66D247-0E6D-4B61-8F1A-D4727DBB3CC5}" type="presOf" srcId="{4865AC3F-78E2-43BA-A56B-7C465B8FCF11}" destId="{54F8D70D-FB57-4298-A600-D8F61B2A354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283ABE06-B2A2-460F-8446-1B76A75CB77E}" type="presOf" srcId="{D1D4F407-5343-4D3F-B5B9-D407B03CAEB4}" destId="{D005CE8C-CC26-4C3E-AC11-E15060ECD759}" srcOrd="0" destOrd="0" presId="urn:microsoft.com/office/officeart/2005/8/layout/target3"/>
    <dgm:cxn modelId="{78CD64DA-F552-4312-8241-B5D51F2B8D34}" type="presOf" srcId="{757F3AB3-0718-4624-B441-E567A8F0AB56}" destId="{333A1088-737F-45CB-B68E-254E46348037}" srcOrd="0" destOrd="0" presId="urn:microsoft.com/office/officeart/2005/8/layout/target3"/>
    <dgm:cxn modelId="{727B1678-A086-44C3-8612-E7E091528E55}" type="presOf" srcId="{D8197B8C-B260-4A16-BDF4-0947B075E274}" destId="{5C0D1B75-263C-4468-B985-565C95B9422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810661D-E84D-446E-B485-3425FA966B70}" type="presOf" srcId="{D1B46980-6531-4606-95E6-44980827E919}" destId="{004736B2-18D3-4D6D-AA18-DF3F81E9E312}" srcOrd="0" destOrd="0" presId="urn:microsoft.com/office/officeart/2005/8/layout/target3"/>
    <dgm:cxn modelId="{7139B0E0-BC7F-4F24-A375-0164B9ABAFDD}" type="presOf" srcId="{4C35D32F-0EAB-4CD7-82EE-45574DC2A586}" destId="{A02C1AC3-4F1B-47BC-9A88-D00EAE61D85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E904446-3509-4BF1-917C-261B9BB70835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7B808DA7-5A2B-45B2-94EC-3A63E9475A89}" type="presOf" srcId="{B651F6E3-6281-48DB-9319-2AEAFDAE7572}" destId="{7145B55B-1B24-4B93-A1D4-B8021E4AC78C}" srcOrd="0" destOrd="0" presId="urn:microsoft.com/office/officeart/2005/8/layout/target3"/>
    <dgm:cxn modelId="{727A80CA-C4C2-487B-9D2D-2702D00AF2D6}" type="presOf" srcId="{4865AC3F-78E2-43BA-A56B-7C465B8FCF11}" destId="{FC425D1D-3DF2-408E-A4F8-250CA94A450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0662C8C-8540-4ACD-BEF1-38669964E905}" type="presOf" srcId="{B651F6E3-6281-48DB-9319-2AEAFDAE7572}" destId="{70A198DD-41D2-4313-8B5B-1CF1BCF383FB}" srcOrd="1" destOrd="0" presId="urn:microsoft.com/office/officeart/2005/8/layout/target3"/>
    <dgm:cxn modelId="{78CE4F1A-FCBA-4D75-B37B-CE082C49B55F}" type="presOf" srcId="{D05761FA-3C71-4DD0-9183-7C99EBE53F4B}" destId="{23526C68-77CF-4757-B0E2-EC80EC09B19D}" srcOrd="1" destOrd="0" presId="urn:microsoft.com/office/officeart/2005/8/layout/target3"/>
    <dgm:cxn modelId="{CABC3778-6127-440B-9D1B-3E1BB5A3B28F}" type="presOf" srcId="{4C35D32F-0EAB-4CD7-82EE-45574DC2A586}" destId="{2463512F-938D-4E07-9D5C-7B2E99ABD39E}" srcOrd="0" destOrd="0" presId="urn:microsoft.com/office/officeart/2005/8/layout/target3"/>
    <dgm:cxn modelId="{7E306B8F-42EF-4314-AFCD-B14324FC5F36}" type="presParOf" srcId="{333A1088-737F-45CB-B68E-254E46348037}" destId="{F5ABB229-8D3B-4694-996A-96F23CF14429}" srcOrd="0" destOrd="0" presId="urn:microsoft.com/office/officeart/2005/8/layout/target3"/>
    <dgm:cxn modelId="{9F3320AB-FC37-4C75-8C91-2BEE9C3C4489}" type="presParOf" srcId="{333A1088-737F-45CB-B68E-254E46348037}" destId="{F41139FD-01EE-4571-8B17-4FB00FC51163}" srcOrd="1" destOrd="0" presId="urn:microsoft.com/office/officeart/2005/8/layout/target3"/>
    <dgm:cxn modelId="{E5CE03F0-1F02-41BA-A107-2AF0947DB929}" type="presParOf" srcId="{333A1088-737F-45CB-B68E-254E46348037}" destId="{D005CE8C-CC26-4C3E-AC11-E15060ECD759}" srcOrd="2" destOrd="0" presId="urn:microsoft.com/office/officeart/2005/8/layout/target3"/>
    <dgm:cxn modelId="{EA300012-94E0-4624-B93D-7489B0CDDF03}" type="presParOf" srcId="{333A1088-737F-45CB-B68E-254E46348037}" destId="{E2699407-A48D-4333-A645-7FA48F1FE3B7}" srcOrd="3" destOrd="0" presId="urn:microsoft.com/office/officeart/2005/8/layout/target3"/>
    <dgm:cxn modelId="{04061405-4670-41D8-BF1F-C8055AA9C4D1}" type="presParOf" srcId="{333A1088-737F-45CB-B68E-254E46348037}" destId="{D5EA2712-68D0-4098-BDE6-B295C6AB6119}" srcOrd="4" destOrd="0" presId="urn:microsoft.com/office/officeart/2005/8/layout/target3"/>
    <dgm:cxn modelId="{84F9F50C-7BD0-42EE-8A6D-D8EAEDBFC237}" type="presParOf" srcId="{333A1088-737F-45CB-B68E-254E46348037}" destId="{54F8D70D-FB57-4298-A600-D8F61B2A354A}" srcOrd="5" destOrd="0" presId="urn:microsoft.com/office/officeart/2005/8/layout/target3"/>
    <dgm:cxn modelId="{87D38E5C-9983-4E86-8235-2D741C083AB5}" type="presParOf" srcId="{333A1088-737F-45CB-B68E-254E46348037}" destId="{C616B022-AA0C-4D3B-BDBF-093D86622E86}" srcOrd="6" destOrd="0" presId="urn:microsoft.com/office/officeart/2005/8/layout/target3"/>
    <dgm:cxn modelId="{3165F9E3-D03B-4E19-B48C-868E12758FA5}" type="presParOf" srcId="{333A1088-737F-45CB-B68E-254E46348037}" destId="{69684AB7-5B8D-45A5-BC2F-6AF80EB883EF}" srcOrd="7" destOrd="0" presId="urn:microsoft.com/office/officeart/2005/8/layout/target3"/>
    <dgm:cxn modelId="{606C63BF-6110-4A56-95BE-8A0EBC082723}" type="presParOf" srcId="{333A1088-737F-45CB-B68E-254E46348037}" destId="{004736B2-18D3-4D6D-AA18-DF3F81E9E312}" srcOrd="8" destOrd="0" presId="urn:microsoft.com/office/officeart/2005/8/layout/target3"/>
    <dgm:cxn modelId="{6FA22F47-F34B-4DEB-85B5-2B6315410217}" type="presParOf" srcId="{333A1088-737F-45CB-B68E-254E46348037}" destId="{9CCAD005-8609-4003-9C1F-3AFC293FB9F9}" srcOrd="9" destOrd="0" presId="urn:microsoft.com/office/officeart/2005/8/layout/target3"/>
    <dgm:cxn modelId="{B3CDCA68-ED90-46AD-A33B-028781F44D94}" type="presParOf" srcId="{333A1088-737F-45CB-B68E-254E46348037}" destId="{0C4087F0-2DA9-4805-A823-C8C5404FEF67}" srcOrd="10" destOrd="0" presId="urn:microsoft.com/office/officeart/2005/8/layout/target3"/>
    <dgm:cxn modelId="{3F36F300-F5F3-4817-9B58-4DB2B0FCECAB}" type="presParOf" srcId="{333A1088-737F-45CB-B68E-254E46348037}" destId="{7145B55B-1B24-4B93-A1D4-B8021E4AC78C}" srcOrd="11" destOrd="0" presId="urn:microsoft.com/office/officeart/2005/8/layout/target3"/>
    <dgm:cxn modelId="{791C0170-C34C-4EBF-ACA3-9C0BB715A55F}" type="presParOf" srcId="{333A1088-737F-45CB-B68E-254E46348037}" destId="{6919BCDB-3A39-4371-A415-42187620F612}" srcOrd="12" destOrd="0" presId="urn:microsoft.com/office/officeart/2005/8/layout/target3"/>
    <dgm:cxn modelId="{4B17DFFC-C8BC-4EAF-BE70-80D573F8A211}" type="presParOf" srcId="{333A1088-737F-45CB-B68E-254E46348037}" destId="{19974A4C-782A-40F8-BDC1-A903A52CB5DC}" srcOrd="13" destOrd="0" presId="urn:microsoft.com/office/officeart/2005/8/layout/target3"/>
    <dgm:cxn modelId="{6DF01548-AF17-42B6-8E22-854BD6896300}" type="presParOf" srcId="{333A1088-737F-45CB-B68E-254E46348037}" destId="{0F7944D4-5DCA-4B9E-A896-D52854246E44}" srcOrd="14" destOrd="0" presId="urn:microsoft.com/office/officeart/2005/8/layout/target3"/>
    <dgm:cxn modelId="{C009692F-F2AB-485C-AD9C-DC036C5F0A35}" type="presParOf" srcId="{333A1088-737F-45CB-B68E-254E46348037}" destId="{DFC55A8B-2DFD-41AE-A307-96A1D2E66396}" srcOrd="15" destOrd="0" presId="urn:microsoft.com/office/officeart/2005/8/layout/target3"/>
    <dgm:cxn modelId="{D76AA02A-616A-46BA-9376-27A3720570E7}" type="presParOf" srcId="{333A1088-737F-45CB-B68E-254E46348037}" destId="{EB210E99-FECE-49F2-86FD-20F903E541DE}" srcOrd="16" destOrd="0" presId="urn:microsoft.com/office/officeart/2005/8/layout/target3"/>
    <dgm:cxn modelId="{900262A0-BFC5-42E9-BE2A-C7FFD5F93D09}" type="presParOf" srcId="{333A1088-737F-45CB-B68E-254E46348037}" destId="{2463512F-938D-4E07-9D5C-7B2E99ABD39E}" srcOrd="17" destOrd="0" presId="urn:microsoft.com/office/officeart/2005/8/layout/target3"/>
    <dgm:cxn modelId="{A9F5C22E-721B-48AA-987E-345708965980}" type="presParOf" srcId="{333A1088-737F-45CB-B68E-254E46348037}" destId="{59FE3E3B-A92F-4A98-9A20-76394874AFA6}" srcOrd="18" destOrd="0" presId="urn:microsoft.com/office/officeart/2005/8/layout/target3"/>
    <dgm:cxn modelId="{7F4E1748-EFA5-43FA-9FA5-59735B1F2D8C}" type="presParOf" srcId="{333A1088-737F-45CB-B68E-254E46348037}" destId="{8EB502EF-CA4F-4140-AFB6-D26D41E73615}" srcOrd="19" destOrd="0" presId="urn:microsoft.com/office/officeart/2005/8/layout/target3"/>
    <dgm:cxn modelId="{2915BEA3-0B32-4AC5-8810-F616B7C8D39B}" type="presParOf" srcId="{333A1088-737F-45CB-B68E-254E46348037}" destId="{6204D4B4-078C-4ACF-B823-77A728483A32}" srcOrd="20" destOrd="0" presId="urn:microsoft.com/office/officeart/2005/8/layout/target3"/>
    <dgm:cxn modelId="{FA2DA0A2-8ACE-44C8-BAD0-1A76F5624B23}" type="presParOf" srcId="{333A1088-737F-45CB-B68E-254E46348037}" destId="{AED2198E-93D5-4001-81B4-73124B309672}" srcOrd="21" destOrd="0" presId="urn:microsoft.com/office/officeart/2005/8/layout/target3"/>
    <dgm:cxn modelId="{BB082520-72E5-4C2C-9821-F265C6D3CF72}" type="presParOf" srcId="{333A1088-737F-45CB-B68E-254E46348037}" destId="{FC425D1D-3DF2-408E-A4F8-250CA94A450A}" srcOrd="22" destOrd="0" presId="urn:microsoft.com/office/officeart/2005/8/layout/target3"/>
    <dgm:cxn modelId="{6F1E6841-4B13-4273-AF20-693A2F9E10BD}" type="presParOf" srcId="{333A1088-737F-45CB-B68E-254E46348037}" destId="{2CDFEC33-8C2A-49C6-B23B-FA3577B1DCE9}" srcOrd="23" destOrd="0" presId="urn:microsoft.com/office/officeart/2005/8/layout/target3"/>
    <dgm:cxn modelId="{58D89DDF-97D7-46FF-91DD-94DC5E83516F}" type="presParOf" srcId="{333A1088-737F-45CB-B68E-254E46348037}" destId="{70A198DD-41D2-4313-8B5B-1CF1BCF383FB}" srcOrd="24" destOrd="0" presId="urn:microsoft.com/office/officeart/2005/8/layout/target3"/>
    <dgm:cxn modelId="{EABD3356-A0E9-42F0-AF36-C02B27278F8B}" type="presParOf" srcId="{333A1088-737F-45CB-B68E-254E46348037}" destId="{5C0D1B75-263C-4468-B985-565C95B9422B}" srcOrd="25" destOrd="0" presId="urn:microsoft.com/office/officeart/2005/8/layout/target3"/>
    <dgm:cxn modelId="{AB6EBD91-A164-40CB-A76B-C851DC1F8BCD}" type="presParOf" srcId="{333A1088-737F-45CB-B68E-254E46348037}" destId="{A02C1AC3-4F1B-47BC-9A88-D00EAE61D85A}" srcOrd="26" destOrd="0" presId="urn:microsoft.com/office/officeart/2005/8/layout/target3"/>
    <dgm:cxn modelId="{3AEFF22A-4E31-47C9-93A0-68E0485D567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VY_32_INOVACE_03_Koloběh vody - opakování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E7D46F2C-398A-43E0-811F-814BA6BBB34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F5F35EAE-8EC5-49FC-B011-3E85FED33C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6.png"/><Relationship Id="rId9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.png"/><Relationship Id="rId7" Type="http://schemas.microsoft.com/office/2007/relationships/hdphoto" Target="../media/hdphoto1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microsoft.com/office/2007/relationships/hdphoto" Target="../media/hdphoto7.wdp"/><Relationship Id="rId9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%C4%8Darod%C4%9Bjnice&amp;ex=1" TargetMode="External"/><Relationship Id="rId2" Type="http://schemas.openxmlformats.org/officeDocument/2006/relationships/hyperlink" Target="http://office.microsoft.com/cs-cz/images/results.aspx?qu=smajl%C3%ADk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l%C3%A1%C4%8D&amp;ctt=1" TargetMode="External"/><Relationship Id="rId5" Type="http://schemas.openxmlformats.org/officeDocument/2006/relationships/hyperlink" Target="http://office.microsoft.com/cs-cz/images/results.aspx?qu=ukl%C3%ADze%C4%8Dka&amp;ex=1" TargetMode="External"/><Relationship Id="rId4" Type="http://schemas.openxmlformats.org/officeDocument/2006/relationships/hyperlink" Target="http://office.microsoft.com/cs-cz/images/results.aspx?qu=ko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80845640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77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644" y="2708920"/>
            <a:ext cx="8856984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25000"/>
                  </a:schemeClr>
                </a:solidFill>
              </a:rPr>
              <a:t>KOLOBĚH VODY - OPAKOVÁNÍ</a:t>
            </a:r>
            <a:endParaRPr lang="cs-CZ" sz="4400" b="1" dirty="0">
              <a:solidFill>
                <a:schemeClr val="accent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42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59565"/>
            <a:ext cx="4824536" cy="138499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Jednoho dne, zlá čarodějnice </a:t>
            </a:r>
            <a:r>
              <a:rPr lang="cs-CZ" sz="2800" dirty="0" err="1" smtClean="0"/>
              <a:t>Pachmůra</a:t>
            </a:r>
            <a:r>
              <a:rPr lang="cs-CZ" sz="2800" dirty="0" smtClean="0"/>
              <a:t>, zaklela peklo velkou potopou.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" y="5301208"/>
            <a:ext cx="4752528" cy="138499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pekle je známo, že nemá rádo vodu a proto tě prosí o pomoc.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 flipH="1">
            <a:off x="9068265" y="1624358"/>
            <a:ext cx="4045529" cy="3378571"/>
            <a:chOff x="4788023" y="1628800"/>
            <a:chExt cx="4045529" cy="3378571"/>
          </a:xfrm>
        </p:grpSpPr>
        <p:pic>
          <p:nvPicPr>
            <p:cNvPr id="1031" name="Picture 7" descr="C:\Users\Lenovo\Pictures\čarodka2.pn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086" t="10873" r="30062" b="12028"/>
            <a:stretch/>
          </p:blipFill>
          <p:spPr bwMode="auto">
            <a:xfrm flipH="1">
              <a:off x="4788023" y="1628800"/>
              <a:ext cx="4045529" cy="3378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34" t="27436" r="32683" b="26465"/>
            <a:stretch/>
          </p:blipFill>
          <p:spPr bwMode="auto">
            <a:xfrm rot="19120421" flipH="1">
              <a:off x="5439284" y="1933614"/>
              <a:ext cx="1011738" cy="1427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 flipH="1">
            <a:off x="-4472094" y="557943"/>
            <a:ext cx="4045529" cy="3378571"/>
            <a:chOff x="4342710" y="647750"/>
            <a:chExt cx="4045529" cy="3378571"/>
          </a:xfrm>
        </p:grpSpPr>
        <p:pic>
          <p:nvPicPr>
            <p:cNvPr id="19" name="Picture 7" descr="C:\Users\Lenovo\Pictures\čarodka2.pn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086" t="10873" r="30062" b="12028"/>
            <a:stretch/>
          </p:blipFill>
          <p:spPr bwMode="auto">
            <a:xfrm>
              <a:off x="4342710" y="647750"/>
              <a:ext cx="4045529" cy="3378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8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34" t="27436" r="32683" b="26465"/>
            <a:stretch/>
          </p:blipFill>
          <p:spPr bwMode="auto">
            <a:xfrm rot="2479579">
              <a:off x="6844208" y="920858"/>
              <a:ext cx="1011738" cy="1427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Oválný popisek 9"/>
          <p:cNvSpPr/>
          <p:nvPr/>
        </p:nvSpPr>
        <p:spPr>
          <a:xfrm>
            <a:off x="5281351" y="235021"/>
            <a:ext cx="3862649" cy="1537793"/>
          </a:xfrm>
          <a:prstGeom prst="wedgeEllipseCallout">
            <a:avLst>
              <a:gd name="adj1" fmla="val -744"/>
              <a:gd name="adj2" fmla="val 1156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 jsem tedy zvědavá, jestli to peklo zachráníte, chachacha</a:t>
            </a:r>
            <a:r>
              <a:rPr lang="cs-CZ" sz="2400" dirty="0" smtClean="0"/>
              <a:t>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0960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8693 C -0.02205 -0.10335 -0.03455 -0.1304 -0.05504 -0.14589 C -0.06337 -0.16485 -0.07361 -0.1815 -0.08646 -0.19607 C -0.09288 -0.20346 -0.10573 -0.21872 -0.10573 -0.21826 C -0.1132 -0.24485 -0.12622 -0.23653 -0.14879 -0.2326 C -0.1757 -0.21271 -0.17448 -0.18219 -0.18403 -0.14589 C -0.18698 -0.10797 -0.17622 -0.06612 -0.19167 -0.03214 C -0.19219 -0.03167 -0.23611 -0.04162 -0.24705 -0.04555 C -0.28993 -0.06381 -0.32431 -0.10913 -0.35643 -0.14589 C -0.37448 -0.1674 -0.37691 -0.19815 -0.39479 -0.21872 C -0.39948 -0.24208 -0.40729 -0.2474 -0.42639 -0.25549 C -0.45677 -0.28878 -0.50504 -0.28508 -0.54375 -0.29664 C -0.56059 -0.31005 -0.57795 -0.31445 -0.59827 -0.31861 C -0.60712 -0.27838 -0.59601 -0.2326 -0.58681 -0.19167 C -0.57934 -0.09595 -0.50729 0.12463 -0.59445 0.14983 C -0.75157 0.14706 -0.77552 0.16717 -0.87917 0.11862 C -0.89705 0.09896 -0.91823 0.0881 -0.93802 0.0733 C -0.96719 0.04971 -0.93386 0.06521 -0.96163 0.05457 C -0.98316 0.02983 -0.97657 0.00093 -0.99271 -0.02728 C -0.99983 -0.05318 -1.0066 -0.07468 -1.02049 -0.09595 C -1.03368 -0.14589 -1.07778 -0.16162 -1.11372 -0.18289 C -1.15139 -0.1815 -1.19011 -0.18566 -1.22657 -0.17826 C -1.2441 -0.17433 -1.24479 -0.15283 -1.25434 -0.14127 C -1.26424 -0.12948 -1.28004 -0.12832 -1.29271 -0.12346 C -1.31441 -0.12693 -1.33716 -0.12901 -1.35886 -0.13225 C -1.36424 -0.13318 -1.36997 -0.13318 -1.37483 -0.13757 C -1.38785 -0.14844 -1.41893 -0.18497 -1.42518 -0.20555 C -1.42657 -0.21017 -1.42674 -0.21503 -1.42952 -0.21872 C -1.43386 -0.22589 -1.44011 -0.23052 -1.44479 -0.23768 C -1.44775 -0.24138 -1.44896 -0.2474 -1.45243 -0.25086 C -1.45538 -0.2541 -1.46042 -0.25341 -1.46459 -0.25549 C -1.46841 -0.25803 -1.47674 -0.26474 -1.47674 -0.26404 " pathEditMode="relative" rAng="0" ptsTypes="fffffffffffffffffffffffffffffffA">
                                      <p:cBhvr>
                                        <p:cTn id="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7" y="111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798 -0.28185 C 0.13594 -0.28555 0.17118 -0.28809 0.19409 -0.26312 C 0.19791 -0.25873 0.20712 -0.24878 0.21076 -0.24185 C 0.21493 -0.23422 0.22205 -0.2185 0.22205 -0.21826 C 0.22448 -0.20462 0.22951 -0.19815 0.23316 -0.18566 C 0.23837 -0.16786 0.23576 -0.17202 0.23871 -0.15514 C 0.23975 -0.14867 0.24288 -0.14243 0.24444 -0.13641 C 0.24635 -0.12809 0.24687 -0.11838 0.24982 -0.11052 C 0.25955 -0.08624 0.246 -0.13017 0.25729 -0.08948 C 0.25972 -0.08023 0.27708 -0.06682 0.28368 -0.06127 C 0.2868 -0.0585 0.28941 -0.05433 0.29288 -0.05202 C 0.30746 -0.04231 0.32535 -0.03722 0.34149 -0.03329 C 0.35573 -0.03422 0.36996 -0.03399 0.3842 -0.03561 C 0.39375 -0.03699 0.40347 -0.04624 0.41215 -0.04971 C 0.42187 -0.05919 0.42969 -0.06682 0.43837 -0.07769 C 0.44253 -0.08277 0.44514 -0.08948 0.44965 -0.0941 C 0.45139 -0.09572 0.45347 -0.09572 0.45521 -0.09665 C 0.46545 -0.10312 0.47482 -0.11006 0.48524 -0.11537 C 0.50191 -0.11399 0.50729 -0.1193 0.51701 -0.10821 C 0.52083 -0.10381 0.52448 -0.09873 0.52812 -0.0941 C 0.52934 -0.09272 0.53212 -0.08948 0.53212 -0.08925 C 0.53594 -0.07977 0.53906 -0.07352 0.54514 -0.06613 C 0.54757 -0.04994 0.55295 -0.03537 0.55625 -0.01919 C 0.55989 -0.00139 0.56215 0.03214 0.57135 0.04856 C 0.57448 0.06127 0.58246 0.06451 0.59149 0.06728 C 0.60972 0.07908 0.63194 0.07376 0.65156 0.07214 C 0.65642 0.0696 0.66163 0.06821 0.66632 0.06497 C 0.67535 0.05919 0.68125 0.05017 0.69062 0.04624 C 0.70416 0.03515 0.68646 0.04856 0.70573 0.03954 C 0.70781 0.03838 0.7092 0.03561 0.71128 0.03445 C 0.71371 0.0333 0.71632 0.03307 0.71857 0.03214 C 0.72951 0.02428 0.73576 0.02544 0.7467 0.02081 C 0.76319 0.01387 0.77864 0.00717 0.79548 0.00185 C 0.84844 0.00555 0.85538 -0.00162 0.88889 0.02544 C 0.89097 0.02937 0.89427 0.03283 0.89618 0.03723 C 0.89965 0.04578 0.8993 0.05434 0.90364 0.06266 C 0.90625 0.07214 0.91146 0.077 0.91493 0.08624 C 0.91666 0.09688 0.91753 0.10335 0.92239 0.11191 C 0.92257 0.11607 0.921 0.20116 0.9335 0.21757 C 0.93785 0.23376 0.9533 0.23491 0.96545 0.23861 C 0.97517 0.24694 0.97708 0.24555 0.98975 0.24324 C 0.9941 0.2407 0.99878 0.23931 1.00278 0.2363 C 1.00416 0.23491 1.00503 0.23283 1.00642 0.23145 C 1.01146 0.22752 1.01962 0.22682 1.02517 0.22682 " pathEditMode="relative" rAng="0" ptsTypes="fffffffffffffffffffffffffffffffffffffffffffA">
                                      <p:cBhvr>
                                        <p:cTn id="1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51" y="2612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2854" y="836712"/>
            <a:ext cx="5245610" cy="954107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správně odpovíš, vždy se z pekla odpaří kousek vody.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1148" y="4328740"/>
            <a:ext cx="4627033" cy="224676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však úkol nesplníš, čeká tě stoletá práce v pekle, kde budeš muset přikládat pořádně pod kotel, aby se peklo vysušilo!</a:t>
            </a:r>
            <a:endParaRPr lang="cs-CZ" sz="2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077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19" y="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1" b="100000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429" b="15108"/>
          <a:stretch/>
        </p:blipFill>
        <p:spPr bwMode="auto">
          <a:xfrm>
            <a:off x="3779912" y="2492896"/>
            <a:ext cx="3095625" cy="2181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-219476" y="-216024"/>
            <a:ext cx="5396496" cy="1484784"/>
            <a:chOff x="-219476" y="-216024"/>
            <a:chExt cx="5396496" cy="1484784"/>
          </a:xfrm>
        </p:grpSpPr>
        <p:sp>
          <p:nvSpPr>
            <p:cNvPr id="6" name="Mrak 5"/>
            <p:cNvSpPr/>
            <p:nvPr/>
          </p:nvSpPr>
          <p:spPr>
            <a:xfrm>
              <a:off x="1691680" y="-216024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Mrak 6"/>
            <p:cNvSpPr/>
            <p:nvPr/>
          </p:nvSpPr>
          <p:spPr>
            <a:xfrm>
              <a:off x="497219" y="188640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rak 7"/>
            <p:cNvSpPr/>
            <p:nvPr/>
          </p:nvSpPr>
          <p:spPr>
            <a:xfrm>
              <a:off x="2689240" y="453155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rak 8"/>
            <p:cNvSpPr/>
            <p:nvPr/>
          </p:nvSpPr>
          <p:spPr>
            <a:xfrm>
              <a:off x="1648987" y="237131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544069" y="836712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rak 10"/>
            <p:cNvSpPr/>
            <p:nvPr/>
          </p:nvSpPr>
          <p:spPr>
            <a:xfrm>
              <a:off x="-219476" y="-194917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>
              <a:off x="4384932" y="-124366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3592844" y="307682"/>
              <a:ext cx="792088" cy="432048"/>
            </a:xfrm>
            <a:prstGeom prst="cloud">
              <a:avLst/>
            </a:prstGeom>
            <a:solidFill>
              <a:srgbClr val="00B0F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913799" y="3629323"/>
            <a:ext cx="2834665" cy="2941793"/>
            <a:chOff x="5913799" y="3629323"/>
            <a:chExt cx="2834665" cy="2941793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08" b="94462" l="308" r="9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175" t="9993" r="13620" b="3848"/>
            <a:stretch/>
          </p:blipFill>
          <p:spPr bwMode="auto">
            <a:xfrm>
              <a:off x="5913799" y="4674182"/>
              <a:ext cx="1589725" cy="18969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178019" y="3629323"/>
              <a:ext cx="2570445" cy="25704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826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50" b="99375" l="52188" r="876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34" t="6702" r="12276"/>
          <a:stretch/>
        </p:blipFill>
        <p:spPr bwMode="auto">
          <a:xfrm>
            <a:off x="8820472" y="-14868"/>
            <a:ext cx="3456384" cy="687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-24083" y="2276872"/>
            <a:ext cx="5976664" cy="4104456"/>
            <a:chOff x="2555776" y="764704"/>
            <a:chExt cx="5976664" cy="4104456"/>
          </a:xfrm>
        </p:grpSpPr>
        <p:sp>
          <p:nvSpPr>
            <p:cNvPr id="4" name="Oválný popisek 3"/>
            <p:cNvSpPr/>
            <p:nvPr/>
          </p:nvSpPr>
          <p:spPr>
            <a:xfrm>
              <a:off x="2555776" y="764704"/>
              <a:ext cx="5976664" cy="4104456"/>
            </a:xfrm>
            <a:prstGeom prst="wedgeEllipseCallout">
              <a:avLst>
                <a:gd name="adj1" fmla="val 71936"/>
                <a:gd name="adj2" fmla="val -6858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19872" y="1298663"/>
              <a:ext cx="4627033" cy="31085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bg1"/>
                  </a:solidFill>
                </a:rPr>
                <a:t>Nejdřív odpovíš na otázku a pak si pro kontrolu klikneš na </a:t>
              </a:r>
              <a:r>
                <a:rPr lang="cs-CZ" sz="2800" dirty="0" err="1" smtClean="0">
                  <a:solidFill>
                    <a:schemeClr val="bg1"/>
                  </a:solidFill>
                </a:rPr>
                <a:t>Lucifera</a:t>
              </a:r>
              <a:r>
                <a:rPr lang="cs-CZ" sz="2800" dirty="0" smtClean="0">
                  <a:solidFill>
                    <a:schemeClr val="bg1"/>
                  </a:solidFill>
                </a:rPr>
                <a:t> </a:t>
              </a:r>
              <a:r>
                <a:rPr lang="cs-CZ" sz="2800" dirty="0" err="1" smtClean="0">
                  <a:solidFill>
                    <a:schemeClr val="bg1"/>
                  </a:solidFill>
                </a:rPr>
                <a:t>Brambulína</a:t>
              </a:r>
              <a:r>
                <a:rPr lang="cs-CZ" sz="2800" dirty="0" smtClean="0">
                  <a:solidFill>
                    <a:schemeClr val="bg1"/>
                  </a:solidFill>
                </a:rPr>
                <a:t>. Pokud jsi odpověděl správně, klikneš ještě na obrázek pekla a uvidíš, jak pěkně mizí voda.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294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89 0.09248 C -0.06406 0.09156 -0.06493 0.07537 -0.06701 0.07144 C -0.07118 0.06335 -0.07725 0.05618 -0.08142 0.04809 C -0.08264 0.04555 -0.08316 0.04208 -0.08455 0.03976 C -0.09236 0.02682 -0.10243 0.01711 -0.10989 0.0037 C -0.11267 0.01479 -0.11215 0.02635 -0.11475 0.03768 C -0.1158 0.04185 -0.11684 0.04624 -0.11788 0.0504 C -0.1184 0.05248 -0.11944 0.05664 -0.11944 0.05687 C -0.12031 0.03583 -0.11736 0.00855 -0.13212 -0.00463 C -0.14514 -0.00047 -0.13403 -0.00648 -0.1401 0.0037 C -0.14288 0.00832 -0.14653 0.01225 -0.14965 0.01641 C -0.15555 0.02427 -0.15521 0.03121 -0.16232 0.03768 C -0.16944 0.05202 -0.1658 0.04693 -0.17187 0.05456 C -0.17708 0.0437 -0.17569 0.03144 -0.18142 0.02081 C -0.1842 0.00948 -0.18142 0.01595 -0.19253 0.00601 C -0.19409 0.00462 -0.19722 0.00161 -0.19722 0.00185 C -0.20712 0.00485 -0.20555 0.00855 -0.21302 0.01849 C -0.21493 0.02104 -0.21753 0.02265 -0.21944 0.02497 C -0.23194 0.04 -0.22413 0.0356 -0.23368 0.03976 C -0.24271 0.05179 -0.23906 0.0541 -0.24479 0.04601 C -0.24583 0.03052 -0.2467 0.01502 -0.24809 -0.00047 C -0.24861 -0.00625 -0.24809 -0.01318 -0.25121 -0.01735 C -0.25243 -0.01896 -0.25434 -0.01873 -0.2559 -0.01943 C -0.26302 -0.01341 -0.26649 -0.00417 -0.27344 0.00161 C -0.27708 0.00924 -0.28177 0.01156 -0.28611 0.01849 C -0.28732 0.02057 -0.28802 0.02312 -0.28923 0.02497 C -0.29219 0.02936 -0.29878 0.03768 -0.29878 0.03791 C -0.2993 0.01572 -0.29809 -0.00625 -0.30034 -0.02798 C -0.30052 -0.03029 -0.30364 -0.02706 -0.30521 -0.0259 C -0.31493 -0.01873 -0.32031 -0.00509 -0.33055 -0.00047 C -0.33784 0.01294 -0.33281 0.00462 -0.34323 0.01849 C -0.34427 0.01988 -0.34635 0.02289 -0.34635 0.02312 " pathEditMode="relative" rAng="0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6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20403" r="3844" b="6959"/>
          <a:stretch/>
        </p:blipFill>
        <p:spPr bwMode="auto">
          <a:xfrm>
            <a:off x="13522" y="1700808"/>
            <a:ext cx="7025921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85171" r="3844" b="6958"/>
          <a:stretch/>
        </p:blipFill>
        <p:spPr bwMode="auto">
          <a:xfrm>
            <a:off x="13521" y="6299200"/>
            <a:ext cx="7025921" cy="5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5543" y="30088"/>
            <a:ext cx="9004920" cy="584775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Kde se bere pára a jak se dostane do mraků?</a:t>
            </a:r>
            <a:endParaRPr lang="cs-CZ" sz="3200" dirty="0"/>
          </a:p>
        </p:txBody>
      </p:sp>
      <p:pic>
        <p:nvPicPr>
          <p:cNvPr id="5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4175448" y="614863"/>
            <a:ext cx="4968552" cy="1850075"/>
            <a:chOff x="4175448" y="614863"/>
            <a:chExt cx="4968552" cy="1850075"/>
          </a:xfrm>
        </p:grpSpPr>
        <p:sp>
          <p:nvSpPr>
            <p:cNvPr id="7" name="Oválný popisek 6"/>
            <p:cNvSpPr/>
            <p:nvPr/>
          </p:nvSpPr>
          <p:spPr>
            <a:xfrm>
              <a:off x="4175448" y="614863"/>
              <a:ext cx="4968552" cy="1850075"/>
            </a:xfrm>
            <a:prstGeom prst="wedgeEllipseCallout">
              <a:avLst>
                <a:gd name="adj1" fmla="val 21272"/>
                <a:gd name="adj2" fmla="val 120163"/>
              </a:avLst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587074" y="939735"/>
              <a:ext cx="432048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Je to voda, která se pomocí slunce odpařuje z moří, jezer, řek a jiných toků. </a:t>
              </a:r>
              <a:endParaRPr lang="cs-CZ" sz="2400" dirty="0"/>
            </a:p>
          </p:txBody>
        </p:sp>
      </p:grp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50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-11654" y="1730330"/>
            <a:ext cx="7051096" cy="5157192"/>
            <a:chOff x="-11654" y="1730330"/>
            <a:chExt cx="7051096" cy="5157192"/>
          </a:xfrm>
        </p:grpSpPr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-11654" y="1730330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85171" r="3844" b="6958"/>
            <a:stretch/>
          </p:blipFill>
          <p:spPr bwMode="auto">
            <a:xfrm>
              <a:off x="13521" y="6299200"/>
              <a:ext cx="7025921" cy="55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330715" y="22385"/>
            <a:ext cx="8601371" cy="584775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Jak se dostává voda z mraků zpět na zem?</a:t>
            </a:r>
            <a:endParaRPr lang="cs-CZ" sz="32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5284396" y="650903"/>
            <a:ext cx="3348373" cy="1407631"/>
            <a:chOff x="5076056" y="1227334"/>
            <a:chExt cx="3348373" cy="1407631"/>
          </a:xfrm>
        </p:grpSpPr>
        <p:sp>
          <p:nvSpPr>
            <p:cNvPr id="3" name="Oválný popisek 2"/>
            <p:cNvSpPr/>
            <p:nvPr/>
          </p:nvSpPr>
          <p:spPr>
            <a:xfrm>
              <a:off x="5076056" y="1227334"/>
              <a:ext cx="2985254" cy="1407631"/>
            </a:xfrm>
            <a:prstGeom prst="wedgeEllipseCallout">
              <a:avLst>
                <a:gd name="adj1" fmla="val 31610"/>
                <a:gd name="adj2" fmla="val 170767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184069" y="1515652"/>
              <a:ext cx="32403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Pomocí deště, krup nebo sněhu.</a:t>
              </a:r>
              <a:endParaRPr lang="cs-CZ" sz="2400" dirty="0"/>
            </a:p>
          </p:txBody>
        </p:sp>
      </p:grpSp>
      <p:pic>
        <p:nvPicPr>
          <p:cNvPr id="9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80357" r="3844" b="6958"/>
          <a:stretch/>
        </p:blipFill>
        <p:spPr bwMode="auto">
          <a:xfrm>
            <a:off x="-13332" y="5986976"/>
            <a:ext cx="7025921" cy="90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465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13522" y="1700808"/>
            <a:ext cx="7025921" cy="5186714"/>
            <a:chOff x="13522" y="1700808"/>
            <a:chExt cx="7025921" cy="5186714"/>
          </a:xfrm>
        </p:grpSpPr>
        <p:pic>
          <p:nvPicPr>
            <p:cNvPr id="7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13522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80357" r="3844" b="6958"/>
            <a:stretch/>
          </p:blipFill>
          <p:spPr bwMode="auto">
            <a:xfrm>
              <a:off x="13522" y="5986976"/>
              <a:ext cx="7025921" cy="900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3522" y="0"/>
            <a:ext cx="8950966" cy="1077218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Co se děje s dešťovou vodou, když dopadne na zem? Řekni dvě možnosti.</a:t>
            </a:r>
            <a:endParaRPr lang="cs-CZ" sz="32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844396" y="980728"/>
            <a:ext cx="4320480" cy="2592288"/>
            <a:chOff x="5518998" y="733243"/>
            <a:chExt cx="4320480" cy="2592288"/>
          </a:xfrm>
        </p:grpSpPr>
        <p:sp>
          <p:nvSpPr>
            <p:cNvPr id="8" name="Oválný popisek 7"/>
            <p:cNvSpPr/>
            <p:nvPr/>
          </p:nvSpPr>
          <p:spPr>
            <a:xfrm>
              <a:off x="5518998" y="733243"/>
              <a:ext cx="4320480" cy="2592288"/>
            </a:xfrm>
            <a:prstGeom prst="wedgeEllipseCallout">
              <a:avLst>
                <a:gd name="adj1" fmla="val 39682"/>
                <a:gd name="adj2" fmla="val 56367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032854" y="1034561"/>
              <a:ext cx="3514441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Buď se vsakuje do země, kde ji odebírají kořeny rostlin a podzemní vody, nebo stéká do vodních toků.</a:t>
              </a:r>
              <a:endParaRPr lang="cs-CZ" sz="2400" dirty="0"/>
            </a:p>
          </p:txBody>
        </p:sp>
      </p:grpSp>
      <p:pic>
        <p:nvPicPr>
          <p:cNvPr id="6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8472" y="3202764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74282" r="3844" b="6957"/>
          <a:stretch/>
        </p:blipFill>
        <p:spPr bwMode="auto">
          <a:xfrm>
            <a:off x="37427" y="5555673"/>
            <a:ext cx="7025921" cy="133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18835" y="1077218"/>
            <a:ext cx="808749" cy="5515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91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39" y="0"/>
            <a:ext cx="7025922" cy="584775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 Jaká je voda v mořích a oceánech?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6312012" y="672155"/>
            <a:ext cx="1944216" cy="1008112"/>
            <a:chOff x="6312012" y="672155"/>
            <a:chExt cx="1944216" cy="1008112"/>
          </a:xfrm>
        </p:grpSpPr>
        <p:sp>
          <p:nvSpPr>
            <p:cNvPr id="6" name="Oválný popisek 5"/>
            <p:cNvSpPr/>
            <p:nvPr/>
          </p:nvSpPr>
          <p:spPr>
            <a:xfrm>
              <a:off x="6312012" y="672155"/>
              <a:ext cx="1944216" cy="1008112"/>
            </a:xfrm>
            <a:prstGeom prst="wedgeEllipseCallout">
              <a:avLst>
                <a:gd name="adj1" fmla="val 21210"/>
                <a:gd name="adj2" fmla="val 256277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804248" y="939259"/>
              <a:ext cx="1257061" cy="461665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Slaná.</a:t>
              </a:r>
              <a:endParaRPr lang="cs-CZ" sz="2400" dirty="0"/>
            </a:p>
          </p:txBody>
        </p:sp>
      </p:grpSp>
      <p:pic>
        <p:nvPicPr>
          <p:cNvPr id="4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2239" y="1693346"/>
            <a:ext cx="7041109" cy="5194176"/>
            <a:chOff x="22239" y="1693346"/>
            <a:chExt cx="7041109" cy="5194176"/>
          </a:xfrm>
        </p:grpSpPr>
        <p:pic>
          <p:nvPicPr>
            <p:cNvPr id="5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22239" y="1693346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74282" r="3844" b="6957"/>
            <a:stretch/>
          </p:blipFill>
          <p:spPr bwMode="auto">
            <a:xfrm>
              <a:off x="37427" y="5555673"/>
              <a:ext cx="7025921" cy="13318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62182" r="3844" b="6958"/>
          <a:stretch/>
        </p:blipFill>
        <p:spPr bwMode="auto">
          <a:xfrm>
            <a:off x="22240" y="4657181"/>
            <a:ext cx="7025921" cy="219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05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4924" y="1700808"/>
            <a:ext cx="7033237" cy="5157192"/>
            <a:chOff x="14924" y="1700808"/>
            <a:chExt cx="7033237" cy="5157192"/>
          </a:xfrm>
        </p:grpSpPr>
        <p:pic>
          <p:nvPicPr>
            <p:cNvPr id="5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14924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62182" r="3844" b="6958"/>
            <a:stretch/>
          </p:blipFill>
          <p:spPr bwMode="auto">
            <a:xfrm>
              <a:off x="22240" y="4657181"/>
              <a:ext cx="7025921" cy="21908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34070" y="-28410"/>
            <a:ext cx="7410147" cy="584775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Jmenuj, kde se nachází sladká voda?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5684881" y="630754"/>
            <a:ext cx="3312368" cy="1875110"/>
            <a:chOff x="5578330" y="-28410"/>
            <a:chExt cx="3312368" cy="1875110"/>
          </a:xfrm>
        </p:grpSpPr>
        <p:sp>
          <p:nvSpPr>
            <p:cNvPr id="6" name="Oválný popisek 5"/>
            <p:cNvSpPr/>
            <p:nvPr/>
          </p:nvSpPr>
          <p:spPr>
            <a:xfrm>
              <a:off x="5578330" y="-28410"/>
              <a:ext cx="3312368" cy="1875110"/>
            </a:xfrm>
            <a:prstGeom prst="wedgeEllipseCallout">
              <a:avLst>
                <a:gd name="adj1" fmla="val 10119"/>
                <a:gd name="adj2" fmla="val 116437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156176" y="308980"/>
              <a:ext cx="263137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Potoky, jezera, přehrady, řeky nebo rybníky.</a:t>
              </a:r>
              <a:endParaRPr lang="cs-CZ" sz="2400" dirty="0"/>
            </a:p>
          </p:txBody>
        </p:sp>
      </p:grpSp>
      <p:pic>
        <p:nvPicPr>
          <p:cNvPr id="4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49132" r="3844" b="6958"/>
          <a:stretch/>
        </p:blipFill>
        <p:spPr bwMode="auto">
          <a:xfrm>
            <a:off x="0" y="3730739"/>
            <a:ext cx="7025921" cy="311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09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0" y="1700808"/>
            <a:ext cx="7025921" cy="5157192"/>
            <a:chOff x="0" y="1700808"/>
            <a:chExt cx="7025921" cy="5157192"/>
          </a:xfrm>
        </p:grpSpPr>
        <p:pic>
          <p:nvPicPr>
            <p:cNvPr id="5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0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49132" r="3844" b="6958"/>
            <a:stretch/>
          </p:blipFill>
          <p:spPr bwMode="auto">
            <a:xfrm>
              <a:off x="0" y="3730739"/>
              <a:ext cx="7025921" cy="31172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07504" y="160014"/>
            <a:ext cx="5544616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Kde se bere pitná voda?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942581" y="880319"/>
            <a:ext cx="3723336" cy="1102058"/>
            <a:chOff x="6228184" y="744789"/>
            <a:chExt cx="3723336" cy="1102058"/>
          </a:xfrm>
        </p:grpSpPr>
        <p:sp>
          <p:nvSpPr>
            <p:cNvPr id="6" name="Oválný popisek 5"/>
            <p:cNvSpPr/>
            <p:nvPr/>
          </p:nvSpPr>
          <p:spPr>
            <a:xfrm>
              <a:off x="6228184" y="744789"/>
              <a:ext cx="3723336" cy="1102058"/>
            </a:xfrm>
            <a:prstGeom prst="wedgeEllipseCallout">
              <a:avLst>
                <a:gd name="adj1" fmla="val 24191"/>
                <a:gd name="adj2" fmla="val 217130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025921" y="880319"/>
              <a:ext cx="21602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Po úpravách sladkých vod</a:t>
              </a:r>
              <a:r>
                <a:rPr lang="cs-CZ" dirty="0" smtClean="0"/>
                <a:t>.</a:t>
              </a:r>
              <a:endParaRPr lang="cs-CZ" dirty="0"/>
            </a:p>
          </p:txBody>
        </p:sp>
      </p:grpSp>
      <p:pic>
        <p:nvPicPr>
          <p:cNvPr id="4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43954" r="3844" b="6958"/>
          <a:stretch/>
        </p:blipFill>
        <p:spPr bwMode="auto">
          <a:xfrm>
            <a:off x="-1" y="3352800"/>
            <a:ext cx="7025921" cy="348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1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-1" y="1700808"/>
            <a:ext cx="7025922" cy="5157192"/>
            <a:chOff x="-1" y="1700808"/>
            <a:chExt cx="7025922" cy="5157192"/>
          </a:xfrm>
        </p:grpSpPr>
        <p:pic>
          <p:nvPicPr>
            <p:cNvPr id="5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0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43954" r="3844" b="6958"/>
            <a:stretch/>
          </p:blipFill>
          <p:spPr bwMode="auto">
            <a:xfrm>
              <a:off x="-1" y="3352800"/>
              <a:ext cx="7025921" cy="3484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-16946" y="0"/>
            <a:ext cx="9053442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 Jak se nazývá typ vody,  když se vsákne déšť, jinovatka, sníh nebo rosa?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5760640" y="1087771"/>
            <a:ext cx="3275856" cy="871973"/>
            <a:chOff x="5868144" y="188639"/>
            <a:chExt cx="3275856" cy="871973"/>
          </a:xfrm>
        </p:grpSpPr>
        <p:sp>
          <p:nvSpPr>
            <p:cNvPr id="3" name="Oválný popisek 2"/>
            <p:cNvSpPr/>
            <p:nvPr/>
          </p:nvSpPr>
          <p:spPr>
            <a:xfrm>
              <a:off x="5868144" y="188639"/>
              <a:ext cx="3275856" cy="871973"/>
            </a:xfrm>
            <a:prstGeom prst="wedgeEllipseCallout">
              <a:avLst>
                <a:gd name="adj1" fmla="val 9195"/>
                <a:gd name="adj2" fmla="val 246810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281936" y="393792"/>
              <a:ext cx="24482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Voda podzemní.</a:t>
              </a:r>
              <a:endParaRPr lang="cs-CZ" sz="2400" dirty="0"/>
            </a:p>
          </p:txBody>
        </p:sp>
      </p:grpSp>
      <p:pic>
        <p:nvPicPr>
          <p:cNvPr id="6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37031" r="3844" b="6958"/>
          <a:stretch/>
        </p:blipFill>
        <p:spPr bwMode="auto">
          <a:xfrm>
            <a:off x="-16946" y="2881745"/>
            <a:ext cx="7025921" cy="397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107504" y="1077218"/>
            <a:ext cx="576064" cy="6150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03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-16946" y="1700808"/>
            <a:ext cx="7056389" cy="5157192"/>
            <a:chOff x="-16946" y="1700808"/>
            <a:chExt cx="7056389" cy="5157192"/>
          </a:xfrm>
        </p:grpSpPr>
        <p:pic>
          <p:nvPicPr>
            <p:cNvPr id="4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13522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37031" r="3844" b="6958"/>
            <a:stretch/>
          </p:blipFill>
          <p:spPr bwMode="auto">
            <a:xfrm>
              <a:off x="-16946" y="2881745"/>
              <a:ext cx="7025921" cy="3976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29250" r="3844" b="6958"/>
          <a:stretch/>
        </p:blipFill>
        <p:spPr bwMode="auto">
          <a:xfrm>
            <a:off x="13522" y="2308594"/>
            <a:ext cx="7025921" cy="452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980" y="0"/>
            <a:ext cx="7741332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Kde sebere pramen a co to vlastně je?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673347" y="587659"/>
            <a:ext cx="4248472" cy="1872208"/>
            <a:chOff x="5580112" y="692696"/>
            <a:chExt cx="4248472" cy="1872208"/>
          </a:xfrm>
        </p:grpSpPr>
        <p:sp>
          <p:nvSpPr>
            <p:cNvPr id="6" name="Oválný popisek 5"/>
            <p:cNvSpPr/>
            <p:nvPr/>
          </p:nvSpPr>
          <p:spPr>
            <a:xfrm>
              <a:off x="5580112" y="692696"/>
              <a:ext cx="4248472" cy="1872208"/>
            </a:xfrm>
            <a:prstGeom prst="wedgeEllipseCallout">
              <a:avLst>
                <a:gd name="adj1" fmla="val 20908"/>
                <a:gd name="adj2" fmla="val 120221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156176" y="843970"/>
              <a:ext cx="3450227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Pramen vystřikuje z podzemní vody a může to být začátek nějakého potoku nebo řeky.</a:t>
              </a:r>
              <a:endParaRPr lang="cs-CZ" sz="2400" dirty="0"/>
            </a:p>
          </p:txBody>
        </p:sp>
      </p:grpSp>
      <p:pic>
        <p:nvPicPr>
          <p:cNvPr id="5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291389" y="785972"/>
            <a:ext cx="936104" cy="753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29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22" y="38946"/>
            <a:ext cx="7294782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9. Lidské tělo obsahuje vodu. Obsahují zvířata a rostliny také vodu?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4167" l="6250" r="50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43" t="4306" r="54192" b="6554"/>
          <a:stretch/>
        </p:blipFill>
        <p:spPr bwMode="auto">
          <a:xfrm>
            <a:off x="6804249" y="3185252"/>
            <a:ext cx="2514122" cy="367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7109734" y="1700808"/>
            <a:ext cx="1512168" cy="1152128"/>
            <a:chOff x="7109734" y="1700808"/>
            <a:chExt cx="1512168" cy="1152128"/>
          </a:xfrm>
        </p:grpSpPr>
        <p:sp>
          <p:nvSpPr>
            <p:cNvPr id="6" name="Oválný popisek 5"/>
            <p:cNvSpPr/>
            <p:nvPr/>
          </p:nvSpPr>
          <p:spPr>
            <a:xfrm>
              <a:off x="7109734" y="1700808"/>
              <a:ext cx="1512168" cy="1152128"/>
            </a:xfrm>
            <a:prstGeom prst="wedgeEllipseCallout">
              <a:avLst>
                <a:gd name="adj1" fmla="val -12587"/>
                <a:gd name="adj2" fmla="val 127436"/>
              </a:avLst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460499" y="2041605"/>
              <a:ext cx="8106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Ano.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3522" y="1700808"/>
            <a:ext cx="7025921" cy="5157192"/>
            <a:chOff x="13522" y="1700808"/>
            <a:chExt cx="7025921" cy="5157192"/>
          </a:xfrm>
        </p:grpSpPr>
        <p:pic>
          <p:nvPicPr>
            <p:cNvPr id="3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0403" r="3844" b="6959"/>
            <a:stretch/>
          </p:blipFill>
          <p:spPr bwMode="auto">
            <a:xfrm>
              <a:off x="13522" y="1700808"/>
              <a:ext cx="7025921" cy="5157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Lenovo\Desktop\foto na dumy\P2202686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96" t="29250" r="3844" b="6958"/>
            <a:stretch/>
          </p:blipFill>
          <p:spPr bwMode="auto">
            <a:xfrm>
              <a:off x="13522" y="2308594"/>
              <a:ext cx="7025921" cy="4528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20395" r="3844" b="6958"/>
          <a:stretch/>
        </p:blipFill>
        <p:spPr bwMode="auto">
          <a:xfrm>
            <a:off x="27733" y="1700808"/>
            <a:ext cx="7025921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107504" y="1186808"/>
            <a:ext cx="680211" cy="4871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913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Lenovo\Desktop\foto na dumy\P220268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20395" r="3844" b="6958"/>
          <a:stretch/>
        </p:blipFill>
        <p:spPr bwMode="auto">
          <a:xfrm>
            <a:off x="0" y="1700808"/>
            <a:ext cx="6876256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50" b="99375" l="52188" r="876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34" t="6702" r="12276"/>
          <a:stretch/>
        </p:blipFill>
        <p:spPr bwMode="auto">
          <a:xfrm>
            <a:off x="8820472" y="1052736"/>
            <a:ext cx="299190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164862" y="95143"/>
            <a:ext cx="6192688" cy="1512168"/>
            <a:chOff x="164862" y="95143"/>
            <a:chExt cx="6192688" cy="1512168"/>
          </a:xfrm>
        </p:grpSpPr>
        <p:sp>
          <p:nvSpPr>
            <p:cNvPr id="5" name="Oválný popisek 4"/>
            <p:cNvSpPr/>
            <p:nvPr/>
          </p:nvSpPr>
          <p:spPr>
            <a:xfrm>
              <a:off x="164862" y="95143"/>
              <a:ext cx="6192688" cy="1512168"/>
            </a:xfrm>
            <a:prstGeom prst="wedgeEllipseCallout">
              <a:avLst>
                <a:gd name="adj1" fmla="val 72236"/>
                <a:gd name="adj2" fmla="val 94567"/>
              </a:avLst>
            </a:prstGeom>
            <a:solidFill>
              <a:schemeClr val="tx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187624" y="236509"/>
              <a:ext cx="482453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Hurá, naše peklo je zachráněno. Jsi šikulka a můžeš poprosit paní učitelku o velikou jedničku.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0" y="-7073"/>
            <a:ext cx="680211" cy="4871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75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4624E-7 C -0.00313 -0.01364 0.00104 0.00069 -0.00591 -0.01272 C -0.01007 -0.02127 -0.01042 -0.02821 -0.01788 -0.03191 C -0.02812 -0.00208 -0.01337 -0.04694 -0.0224 -0.01272 C -0.02378 -0.0074 -0.02674 -0.00324 -0.0283 0.00208 C -0.03264 0.01572 -0.03594 0.02983 -0.03872 0.04439 C -0.0408 0.02705 -0.0448 0.01179 -0.04914 -0.00439 C -0.05521 -0.02659 -0.05452 -0.03746 -0.06546 -0.05295 C -0.0665 -0.05572 -0.06615 -0.0615 -0.06841 -0.0615 C -0.07049 -0.0615 -0.06928 -0.05572 -0.06997 -0.05295 C -0.07136 -0.04856 -0.0731 -0.04462 -0.07448 -0.04023 C -0.08056 -0.02012 -0.08438 0.00301 -0.09532 0.01896 C -0.09584 0.02173 -0.09584 0.02474 -0.09671 0.02728 C -0.0974 0.02959 -0.09896 0.0363 -0.09966 0.03376 C -0.1007 0.02959 -0.09862 0.0252 -0.09827 0.02104 C -0.09774 0.01549 -0.09723 0.00971 -0.09671 0.00416 C -0.09723 -0.01202 -0.09619 -0.02844 -0.09827 -0.04439 C -0.09966 -0.05665 -0.11112 -0.0652 -0.11754 -0.06983 C -0.1191 -0.06913 -0.12136 -0.0696 -0.12205 -0.06775 C -0.12362 -0.06474 -0.1231 -0.06058 -0.12362 -0.05711 C -0.1257 -0.04301 -0.12605 -0.04856 -0.12796 -0.02751 C -0.12935 -0.01434 -0.12987 -0.00093 -0.13091 0.01249 C -0.13195 0.02543 -0.13698 0.03838 -0.13994 0.05064 C -0.1408 0.04208 -0.1415 0.03353 -0.14306 0.0252 C -0.14723 0.00023 -0.16459 -0.02798 -0.17709 -0.04671 C -0.18455 -0.03075 -0.17639 -0.05202 -0.17709 -0.01711 C -0.17796 0.01665 -0.18594 0.02867 -0.20556 0.04208 C -0.2033 0.03376 -0.19983 0.02682 -0.19653 0.01896 C -0.19028 -0.01688 -0.19393 -0.05225 -0.21893 -0.06358 C -0.22535 -0.05387 -0.225 -0.04162 -0.22778 -0.0296 C -0.22917 -0.01434 -0.23178 -0.00116 -0.23681 0.01249 C -0.23716 0.01526 -0.23716 0.0185 -0.2382 0.02104 C -0.24011 0.02636 -0.24549 0.03584 -0.24549 0.03607 C -0.25816 0.01896 -0.24653 -0.00948 -0.25157 -0.03191 C -0.25348 -0.03121 -0.25591 -0.03145 -0.25764 -0.0296 C -0.26025 -0.02659 -0.26233 -0.0111 -0.26337 -0.00856 C -0.26754 4.04624E-7 -0.26875 0.01179 -0.27379 0.01896 " pathEditMode="relative" rAng="0" ptsTypes="ffffffffffffffffffffffffffffffffffffA">
                                      <p:cBhvr>
                                        <p:cTn id="1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46" y="-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50" b="99375" l="52188" r="876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34" t="6702" r="12276"/>
          <a:stretch/>
        </p:blipFill>
        <p:spPr bwMode="auto">
          <a:xfrm>
            <a:off x="5001147" y="-31924"/>
            <a:ext cx="3583075" cy="712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ovo\Desktop\foto na dumy\P220268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50" b="99375" l="52188" r="87656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489" t="6701" r="12276" b="62874"/>
          <a:stretch/>
        </p:blipFill>
        <p:spPr bwMode="auto">
          <a:xfrm>
            <a:off x="7380312" y="-201086"/>
            <a:ext cx="1362389" cy="276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 flipH="1">
            <a:off x="-4469024" y="2566116"/>
            <a:ext cx="4458295" cy="3985535"/>
            <a:chOff x="-1028976" y="1070535"/>
            <a:chExt cx="4045529" cy="3378571"/>
          </a:xfrm>
        </p:grpSpPr>
        <p:pic>
          <p:nvPicPr>
            <p:cNvPr id="4" name="Picture 7" descr="C:\Users\Lenovo\Pictures\čarodka2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086" t="10873" r="30062" b="12028"/>
            <a:stretch/>
          </p:blipFill>
          <p:spPr bwMode="auto">
            <a:xfrm>
              <a:off x="-1028976" y="1070535"/>
              <a:ext cx="4045529" cy="3378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8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34" t="27436" r="32683" b="26465"/>
            <a:stretch/>
          </p:blipFill>
          <p:spPr bwMode="auto">
            <a:xfrm rot="2479579">
              <a:off x="1685305" y="1514924"/>
              <a:ext cx="1011738" cy="1427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118891" y="1749456"/>
            <a:ext cx="3816424" cy="1441373"/>
            <a:chOff x="1475656" y="1774405"/>
            <a:chExt cx="3816424" cy="1441373"/>
          </a:xfrm>
        </p:grpSpPr>
        <p:sp>
          <p:nvSpPr>
            <p:cNvPr id="7" name="Oválný popisek 6"/>
            <p:cNvSpPr/>
            <p:nvPr/>
          </p:nvSpPr>
          <p:spPr>
            <a:xfrm>
              <a:off x="1475656" y="1774405"/>
              <a:ext cx="3816424" cy="1441373"/>
            </a:xfrm>
            <a:prstGeom prst="wedgeEllipseCallout">
              <a:avLst>
                <a:gd name="adj1" fmla="val -52242"/>
                <a:gd name="adj2" fmla="val 9331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027103" y="2018037"/>
              <a:ext cx="3096344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bg1"/>
                  </a:solidFill>
                </a:rPr>
                <a:t>Příště vám ukážu, vy čertiska!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771800" y="48585"/>
            <a:ext cx="3364534" cy="1620179"/>
            <a:chOff x="257348" y="225250"/>
            <a:chExt cx="3364534" cy="1620179"/>
          </a:xfrm>
        </p:grpSpPr>
        <p:sp>
          <p:nvSpPr>
            <p:cNvPr id="10" name="Oválný popisek 9"/>
            <p:cNvSpPr/>
            <p:nvPr/>
          </p:nvSpPr>
          <p:spPr>
            <a:xfrm>
              <a:off x="257348" y="225250"/>
              <a:ext cx="3192274" cy="1620179"/>
            </a:xfrm>
            <a:prstGeom prst="wedgeEllipseCallout">
              <a:avLst>
                <a:gd name="adj1" fmla="val 68138"/>
                <a:gd name="adj2" fmla="val 37701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41562" y="332655"/>
              <a:ext cx="288032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bg1"/>
                  </a:solidFill>
                </a:rPr>
                <a:t>Už se tu nikdy neukazuj </a:t>
              </a:r>
              <a:r>
                <a:rPr lang="cs-CZ" sz="2800" dirty="0" err="1" smtClean="0">
                  <a:solidFill>
                    <a:schemeClr val="bg1"/>
                  </a:solidFill>
                </a:rPr>
                <a:t>Pachmůro</a:t>
              </a:r>
              <a:r>
                <a:rPr lang="cs-CZ" sz="2800" dirty="0" smtClean="0">
                  <a:solidFill>
                    <a:schemeClr val="bg1"/>
                  </a:solidFill>
                </a:rPr>
                <a:t>!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7085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-0.00417 C -0.01355 -0.00556 -0.01667 -0.00694 -0.01962 -0.00833 C -0.02101 -0.00903 -0.01789 -0.00509 -0.01667 -0.00417 C -0.01528 -0.00301 -0.01372 -0.00301 -0.01216 -0.00231 C -0.00365 0.00903 0.00972 0.01181 -0.01059 0.00787 C -0.01268 0.00579 -0.01476 0.00394 -0.01667 0.00185 C -0.01771 0.00069 -0.02101 -0.00231 -0.01962 -0.00231 C -0.01511 -0.00231 -0.00573 0.0081 -0.00296 0.00995 C -0.00087 0.01134 0.00156 0.01181 0.00312 0.01389 C 0.00434 0.01551 4.16667E-6 0.0125 -0.00157 0.01181 C -0.01389 -0.00463 0.00086 0.01319 -0.01059 0.00394 C -0.02153 -0.00486 -0.00434 0.00394 -0.01823 -0.00231 C -0.01077 -0.00463 0.00555 -0.00023 -0.01355 -0.00417 C -0.01511 -0.00486 -0.0198 -0.00625 -0.01823 -0.00625 C -0.01615 -0.00625 -0.01389 -0.00579 -0.01216 -0.00417 C -0.01059 -0.00278 -0.01042 0.00023 -0.00903 0.00185 C -0.00782 0.00324 -0.00591 0.00301 -0.00452 0.00394 C 0.00625 0.01111 -0.00469 0.00694 -0.01059 0.00579 C -0.01268 0.0037 -0.01459 0.00162 -0.01667 -0.00023 C -0.01806 -0.00162 -0.0224 -0.00579 -0.02118 -0.00417 C -0.01563 0.00324 -0.01493 0.00185 -0.00747 0.00394 C -0.00643 0.00602 -0.00591 0.00856 -0.00452 0.00995 C 0.00086 0.01528 0.01128 0.01829 -0.00157 0.01389 C -0.0099 0.00671 -0.00452 0.01111 -0.01823 0.00185 C -0.0198 0.00069 -0.02396 -0.00069 -0.02275 -0.00231 C -0.02118 -0.0044 -0.01858 -0.00116 -0.01667 -0.00023 C -0.00712 0.00417 -0.00191 0.01481 0.00763 0.01806 C 0.00607 0.01944 0.00486 0.02199 0.00312 0.02199 C -0.00191 0.02199 -0.00591 0.0125 -0.01216 0.00995 C -0.02518 -0.00208 -0.00504 0.01458 -0.00296 0.01597 C 0.00121 0.01852 0.01302 0.02731 0.0092 0.02407 C 0.00277 0.01829 0.00642 0.02037 -0.00157 0.01806 C -0.00521 0.01273 -0.0099 0.01111 -0.01355 0.00579 C -0.01198 0.00509 -0.01059 0.0037 -0.00903 0.00394 C -0.00677 0.0044 -0.00504 0.00671 -0.00296 0.00787 C -0.00018 0.00926 0.0125 0.0125 -0.00452 0.00787 C -0.02344 -0.01088 0.00052 0.01343 -0.01511 -0.00417 C -0.0165 -0.00579 -0.01823 -0.00671 -0.01962 -0.00833 C -0.02066 -0.00949 -0.02414 -0.01181 -0.02275 -0.01227 C -0.0198 -0.01319 -0.01667 -0.01111 -0.01355 -0.01042 C -0.004 0.00301 -0.02084 -0.01944 -0.00296 -0.00231 C -0.00139 -0.00093 -0.00139 0.00231 4.16667E-6 0.00394 C 0.00173 0.00579 0.00416 0.00625 0.00607 0.00787 C 0.00729 0.0088 0.01059 0.01181 0.0092 0.01181 C 0.00399 0.01181 -0.00105 0.00926 -0.00608 0.00787 C -0.00764 0.00648 -0.00921 0.00556 -0.01059 0.00394 C -0.01164 0.00278 -0.0125 0.00116 -0.01355 -0.00023 C -0.01459 -0.00162 -0.01754 -0.00278 -0.01667 -0.00417 C -0.01563 -0.00579 -0.01355 -0.00324 -0.01216 -0.00231 C 0.00399 0.00718 -0.00851 -0.00046 0.00156 0.00995 C 0.01145 0.02037 0.01614 0.01921 4.16667E-6 0.01597 C -0.004 0.01181 -0.00834 0.00833 -0.01216 0.00394 C -0.01389 0.00208 -0.01493 -0.00046 -0.01667 -0.00231 C -0.01806 -0.00394 -0.02292 -0.00694 -0.02118 -0.00625 C -0.00625 0.00046 -0.00712 0.00023 0.00156 0.00787 C 4.16667E-6 0.00856 -0.00139 0.01042 -0.00296 0.00995 C -0.00434 0.00949 -0.00504 0.00718 -0.00608 0.00579 C -0.01389 -0.00324 -0.01094 -0.00116 -0.01823 -0.00417 C -0.03264 -0.01736 -0.00556 0.00023 -0.00296 0.00185 C -0.00139 0.00301 4.16667E-6 0.00463 0.00156 0.00579 C 0.00295 0.00671 0.00763 0.00787 0.00607 0.00787 C 0.00347 0.00787 0.00104 0.00648 -0.00157 0.00579 C -0.00677 0.00139 -0.01667 -0.00833 -0.01667 -0.0081 C -0.00313 -0.01134 -0.00764 -0.00903 0.00451 0.00185 C 0.0059 0.00301 4.16667E-6 -0.00023 4.16667E-6 2.77556E-17 " pathEditMode="relative" rAng="0" ptsTypes="ffffffffffffffffffffffffffffffffffffffffffffffffffffffffffffffff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2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9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6 4.9711E-6 C -0.00451 -0.00209 -0.00642 -0.00532 -0.0125 -0.01041 C -0.01354 -0.01272 -0.01476 -0.01434 -0.0158 -0.01688 C -0.01649 -0.01873 -0.01649 -0.02151 -0.01736 -0.02313 C -0.01927 -0.02706 -0.02222 -0.02983 -0.02413 -0.03353 C -0.03108 -0.06081 -0.04149 -0.08764 -0.04583 -0.11607 C -0.04531 -0.13873 -0.04618 -0.16139 -0.04427 -0.18405 C -0.0434 -0.19515 -0.03368 -0.20717 -0.02917 -0.21596 C -0.01198 -0.24787 0.01615 -0.27376 0.04601 -0.28301 C 0.05573 -0.28232 0.0658 -0.28417 0.07431 -0.27885 C 0.07934 -0.27607 0.08629 -0.26428 0.08629 -0.26405 C 0.09045 -0.24995 0.08455 -0.26544 0.09288 -0.25365 C 0.09549 -0.24948 0.09965 -0.2407 0.09965 -0.2407 C 0.10156 -0.23353 0.10833 -0.21758 0.11302 -0.21157 C 0.11615 -0.20047 0.11823 -0.18868 0.12118 -0.17758 C 0.1217 -0.1718 0.12205 -0.16602 0.12309 -0.16047 C 0.12396 -0.15469 0.12622 -0.14359 0.12622 -0.14336 C 0.13021 -0.10428 0.12969 -0.05342 0.16146 -0.03145 C 0.1724 -0.02382 0.1875 -0.02174 0.19983 -0.01873 C 0.21424 -0.01943 0.22882 -0.0185 0.24323 -0.02105 C 0.24583 -0.02174 0.2533 -0.037 0.25486 -0.04024 C 0.25833 -0.04648 0.25938 -0.0548 0.2632 -0.06105 C 0.27604 -0.08185 0.28403 -0.10521 0.29323 -0.12879 C 0.29462 -0.14266 0.29844 -0.15515 0.3 -0.16902 C 0.30139 -0.18382 0.30139 -0.19607 0.3066 -0.20925 C 0.31163 -0.26844 0.30799 -0.31654 0.29149 -0.36972 C 0.28872 -0.40324 0.28038 -0.45457 0.29479 -0.48185 C 0.30191 -0.49527 0.30833 -0.50937 0.3217 -0.51353 C 0.33681 -0.52625 0.35434 -0.53041 0.37188 -0.53249 C 0.39722 -0.5429 0.42483 -0.54151 0.44861 -0.52625 C 0.45642 -0.52116 0.46233 -0.52139 0.46875 -0.51145 C 0.47691 -0.4985 0.47292 -0.50405 0.48038 -0.49457 C 0.48542 -0.47515 0.47708 -0.50474 0.48715 -0.47977 C 0.48976 -0.47307 0.49028 -0.46544 0.49219 -0.4585 C 0.49445 -0.43214 0.50087 -0.40671 0.50382 -0.38035 C 0.5033 -0.35353 0.50399 -0.32671 0.50226 -0.29989 C 0.50139 -0.28948 0.49705 -0.28024 0.49375 -0.27029 C 0.4908 -0.26174 0.48368 -0.24509 0.48368 -0.24486 C 0.48004 -0.22683 0.47222 -0.21295 0.46372 -0.19654 C 0.45712 -0.18428 0.45208 -0.17064 0.44531 -0.15839 C 0.43785 -0.14498 0.42934 -0.1318 0.42188 -0.11816 C 0.41458 -0.10498 0.40608 -0.09295 0.39844 -0.08024 C 0.39653 -0.077 0.39549 -0.07307 0.39358 -0.0696 C 0.39045 -0.06382 0.38351 -0.05295 0.38351 -0.05272 C 0.38125 -0.04417 0.3776 -0.03607 0.37517 -0.02729 C 0.37309 -0.02035 0.37205 -0.01342 0.37014 -0.00625 C 0.36649 0.02589 0.36563 0.02658 0.37344 0.07606 C 0.37465 0.08254 0.37917 0.08716 0.38195 0.09317 C 0.38889 0.10705 0.39705 0.11537 0.40695 0.12693 C 0.41042 0.13063 0.41302 0.13618 0.41701 0.13942 C 0.42413 0.14543 0.43264 0.14728 0.44045 0.1519 C 0.45781 0.17502 0.49705 0.1815 0.52066 0.18381 C 0.54288 0.18312 0.56736 0.19236 0.58733 0.17965 C 0.59097 0.17757 0.59427 0.17433 0.5974 0.17109 C 0.60156 0.16624 0.6092 0.15606 0.6092 0.15653 C 0.61632 0.13572 0.61962 0.11953 0.6224 0.09734 C 0.62135 0.07653 0.62118 0.05641 0.6191 0.03583 C 0.6184 0.02936 0.61545 0.02335 0.61424 0.0171 C 0.61076 4.9711E-6 0.60851 -0.01711 0.60417 -0.03353 C 0.6026 -0.04579 0.59983 -0.05781 0.5974 -0.0696 C 0.59913 -0.09133 0.59809 -0.11376 0.6026 -0.13503 C 0.60347 -0.13989 0.61233 -0.14359 0.61233 -0.14336 C 0.64531 -0.14197 0.65191 -0.15145 0.66597 -0.12463 C 0.66649 -0.12185 0.66667 -0.11885 0.66754 -0.11607 C 0.6684 -0.11376 0.67083 -0.11237 0.67083 -0.10983 C 0.67257 -0.05896 0.67101 -0.00856 0.67274 0.04254 C 0.67292 0.04924 0.68629 0.06867 0.69097 0.07005 C 0.7033 0.07283 0.6967 0.07144 0.71111 0.07421 C 0.73455 0.07236 0.75799 0.07236 0.78125 0.07005 C 0.80625 0.06682 0.79497 0.0645 0.8132 0.05526 C 0.82778 0.04763 0.83108 0.04855 0.84635 0.0467 C 0.88611 0.02427 0.83976 0.05202 0.87326 0.02751 C 0.88542 0.01872 0.88524 0.02381 0.8967 0.01294 C 0.90504 0.00462 0.91354 -0.00602 0.92014 -0.01688 C 0.92118 -0.02382 0.92344 -0.03099 0.92344 -0.03792 C 0.92344 -0.0555 0.92309 -0.07353 0.92014 -0.09064 C 0.91424 -0.12486 0.91059 -0.11816 0.89826 -0.13943 C 0.8908 -0.15237 0.8849 -0.16717 0.87656 -0.17966 C 0.87274 -0.18498 0.86823 -0.19053 0.86493 -0.19654 C 0.85226 -0.22012 0.84844 -0.24972 0.83472 -0.27261 C 0.82951 -0.29041 0.82448 -0.30729 0.81979 -0.32532 C 0.82031 -0.34359 0.81997 -0.36209 0.82135 -0.38035 C 0.82379 -0.41157 0.86007 -0.42683 0.87986 -0.43099 C 0.89653 -0.44185 0.91372 -0.4444 0.93177 -0.44787 C 0.95799 -0.44648 0.98403 -0.44555 1.01024 -0.4437 C 1.02691 -0.44255 1.03767 -0.42243 1.05035 -0.41203 C 1.06129 -0.39168 1.07309 -0.37157 1.08038 -0.34868 C 1.08177 -0.33457 1.0849 -0.3207 1.08559 -0.30636 C 1.0875 -0.24879 1.08576 -0.19099 1.08889 -0.13295 C 1.08906 -0.12902 1.09358 -0.12764 1.09566 -0.12463 C 1.10938 -0.10451 1.1283 -0.10128 1.14896 -0.0992 C 1.18021 -0.09989 1.21146 -0.09943 1.24254 -0.10128 C 1.25885 -0.1022 1.27118 -0.12532 1.28438 -0.13503 C 1.28698 -0.14544 1.29306 -0.15353 1.29774 -0.16255 C 1.3033 -0.18428 1.31476 -0.21226 1.32274 -0.23261 C 1.33264 -0.25711 1.3408 -0.27607 1.35469 -0.29804 C 1.35729 -0.30243 1.35955 -0.30706 1.36302 -0.31053 C 1.37882 -0.32602 1.39688 -0.33596 1.41649 -0.34012 C 1.43438 -0.33943 1.45226 -0.33989 1.46997 -0.33804 C 1.48108 -0.33688 1.50017 -0.32162 1.50677 -0.31053 C 1.52066 -0.28717 1.50191 -0.31307 1.51337 -0.29804 C 1.51875 -0.26035 1.51476 -0.26382 1.5184 -0.20301 C 1.51875 -0.19677 1.52517 -0.19422 1.52847 -0.19237 C 1.53021 -0.19145 1.53351 -0.19053 1.53351 -0.19006 " pathEditMode="relative" rAng="0" ptsTypes="fffffffffffffffffffffffffffffffffffffffffffffffffffffffffffffffffffffffffffffffffffffffffffffffffffffffA">
                                      <p:cBhvr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097" y="-1752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Děti si opakují Koloběh vody tím, že odpovídají na otázky. </a:t>
            </a:r>
            <a:r>
              <a:rPr lang="cs-CZ" dirty="0"/>
              <a:t>M</a:t>
            </a:r>
            <a:r>
              <a:rPr lang="cs-CZ" dirty="0" smtClean="0"/>
              <a:t>otivací na správnou odpověď je zachraňování pekla od 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11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96977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1200" dirty="0"/>
              <a:t>Obrázky jsou z vlastní galerie nebo z webové galerie: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Smajlík</a:t>
            </a:r>
            <a:r>
              <a:rPr lang="cs-CZ" sz="1200" dirty="0" smtClean="0"/>
              <a:t> - </a:t>
            </a:r>
            <a:r>
              <a:rPr lang="cs-CZ" sz="1200" dirty="0" smtClean="0">
                <a:hlinkClick r:id="rId2"/>
              </a:rPr>
              <a:t>http://office.microsoft.com/cs-cz/images/results.aspx?qu=smajl%C3%ADk&amp;ex=1#ai:MC900436121|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http://office.microsoft.com/cs-cz/images/results.aspx?qu=smajl%C3%ADk&amp;ex=1#ai:MC900435931|</a:t>
            </a:r>
            <a:endParaRPr lang="cs-CZ" sz="1200" dirty="0" smtClean="0"/>
          </a:p>
          <a:p>
            <a:r>
              <a:rPr lang="cs-CZ" sz="1200" dirty="0" smtClean="0"/>
              <a:t>Čarodějnice - </a:t>
            </a:r>
            <a:r>
              <a:rPr lang="cs-CZ" sz="1200" dirty="0" smtClean="0">
                <a:hlinkClick r:id="rId3"/>
              </a:rPr>
              <a:t>http://office.microsoft.com/cs-cz/images/results.aspx?qu=%C4%8Darod%C4%9Bjnice&amp;ex=1#ai:MC900436215|</a:t>
            </a:r>
            <a:endParaRPr lang="cs-CZ" sz="1200" dirty="0"/>
          </a:p>
          <a:p>
            <a:r>
              <a:rPr lang="cs-CZ" sz="1200" dirty="0" smtClean="0">
                <a:hlinkClick r:id="rId3"/>
              </a:rPr>
              <a:t>http://office.microsoft.com/cs-cz/images/results.aspx?qu=%C4%8Darod%C4%9Bjnice&amp;ex=1#ai:MC900397284|</a:t>
            </a:r>
            <a:endParaRPr lang="cs-CZ" sz="1200" dirty="0" smtClean="0"/>
          </a:p>
          <a:p>
            <a:r>
              <a:rPr lang="cs-CZ" sz="1200" dirty="0" smtClean="0"/>
              <a:t>Kočka - </a:t>
            </a:r>
            <a:r>
              <a:rPr lang="cs-CZ" sz="1200" dirty="0" smtClean="0">
                <a:hlinkClick r:id="rId4"/>
              </a:rPr>
              <a:t>http://office.microsoft.com/cs-cz/images/results.aspx?qu=ko%C4%8Dka&amp;ex=1#ai:MC900436209|mt:1|</a:t>
            </a:r>
            <a:endParaRPr lang="cs-CZ" sz="1200" dirty="0" smtClean="0"/>
          </a:p>
          <a:p>
            <a:r>
              <a:rPr lang="cs-CZ" sz="1200" dirty="0" smtClean="0"/>
              <a:t>Koště - </a:t>
            </a:r>
            <a:r>
              <a:rPr lang="cs-CZ" sz="1200" dirty="0" smtClean="0">
                <a:hlinkClick r:id="rId5"/>
              </a:rPr>
              <a:t>http://office.microsoft.com/cs-cz/images/results.aspx?qu=ukl%C3%ADze%C4%8Dka&amp;ex=1#ai:MC900295830|</a:t>
            </a:r>
            <a:endParaRPr lang="cs-CZ" sz="1200" dirty="0" smtClean="0"/>
          </a:p>
          <a:p>
            <a:r>
              <a:rPr lang="cs-CZ" sz="1200" dirty="0" smtClean="0"/>
              <a:t>Dítě - </a:t>
            </a:r>
            <a:r>
              <a:rPr lang="cs-CZ" sz="1200" dirty="0" smtClean="0">
                <a:hlinkClick r:id="rId6"/>
              </a:rPr>
              <a:t>http://office.microsoft.com/cs-cz/images/results.aspx?qu=pl%C3%A1%C4%8D&amp;ctt=1#ai:MC900438016|mt:1|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7648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Vlastní 4">
      <a:dk1>
        <a:srgbClr val="000000"/>
      </a:dk1>
      <a:lt1>
        <a:srgbClr val="FFFFFF"/>
      </a:lt1>
      <a:dk2>
        <a:srgbClr val="FF0000"/>
      </a:dk2>
      <a:lt2>
        <a:srgbClr val="BF0000"/>
      </a:lt2>
      <a:accent1>
        <a:srgbClr val="7F0000"/>
      </a:accent1>
      <a:accent2>
        <a:srgbClr val="FF9999"/>
      </a:accent2>
      <a:accent3>
        <a:srgbClr val="BF0000"/>
      </a:accent3>
      <a:accent4>
        <a:srgbClr val="FF0000"/>
      </a:accent4>
      <a:accent5>
        <a:srgbClr val="FF0000"/>
      </a:accent5>
      <a:accent6>
        <a:srgbClr val="FF0000"/>
      </a:accent6>
      <a:hlink>
        <a:srgbClr val="DA5723"/>
      </a:hlink>
      <a:folHlink>
        <a:srgbClr val="A3411A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278</TotalTime>
  <Words>457</Words>
  <Application>Microsoft Office PowerPoint</Application>
  <PresentationFormat>Předvádění na obrazovce (4:3)</PresentationFormat>
  <Paragraphs>45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jakubca</dc:creator>
  <cp:lastModifiedBy>Martin Králík</cp:lastModifiedBy>
  <cp:revision>48</cp:revision>
  <dcterms:created xsi:type="dcterms:W3CDTF">2012-02-18T15:35:34Z</dcterms:created>
  <dcterms:modified xsi:type="dcterms:W3CDTF">2012-03-31T12:22:48Z</dcterms:modified>
</cp:coreProperties>
</file>