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9" r:id="rId2"/>
    <p:sldId id="258" r:id="rId3"/>
    <p:sldId id="260" r:id="rId4"/>
    <p:sldId id="263" r:id="rId5"/>
    <p:sldId id="270" r:id="rId6"/>
    <p:sldId id="262" r:id="rId7"/>
    <p:sldId id="265" r:id="rId8"/>
    <p:sldId id="271" r:id="rId9"/>
    <p:sldId id="266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71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CF8A2-57B3-412F-B6E7-B5ABD9AC1AD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81341-535D-4BA6-9F21-90A450B55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323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B6F8E-E384-40D7-8E1E-544498CEA55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0" Type="http://schemas.openxmlformats.org/officeDocument/2006/relationships/image" Target="../media/image13.gi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6.wmf"/><Relationship Id="rId7" Type="http://schemas.openxmlformats.org/officeDocument/2006/relationships/image" Target="../media/image14.wmf"/><Relationship Id="rId12" Type="http://schemas.openxmlformats.org/officeDocument/2006/relationships/image" Target="../media/image19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7.pn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9915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6.3.2012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VY_32_INOVACE_11_Český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dirty="0" smtClean="0"/>
                        <a:t>Slabika, slovo, věta</a:t>
                      </a:r>
                      <a:r>
                        <a:rPr lang="cs-CZ" sz="2400" baseline="0" dirty="0" smtClean="0"/>
                        <a:t> – Slova souřadná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2.-3.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 descr="C:\Users\Vosátková\AppData\Local\Microsoft\Windows\Temporary Internet Files\Content.IE5\IAHWGFBU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755576" y="188640"/>
            <a:ext cx="6732240" cy="1080120"/>
          </a:xfrm>
          <a:prstGeom prst="cloudCallout">
            <a:avLst>
              <a:gd name="adj1" fmla="val -8714"/>
              <a:gd name="adj2" fmla="val 140645"/>
            </a:avLst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Slova souřadná?</a:t>
            </a:r>
            <a:endParaRPr lang="cs-CZ" sz="4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2592288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Souřadná slova 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- slova, která mají společnou 	 		  vlastnost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		</a:t>
            </a:r>
            <a:r>
              <a:rPr lang="cs-CZ" sz="3200" dirty="0"/>
              <a:t> </a:t>
            </a:r>
            <a:r>
              <a:rPr lang="cs-CZ" sz="3200" dirty="0" smtClean="0"/>
              <a:t>        - </a:t>
            </a:r>
            <a:r>
              <a:rPr lang="cs-CZ" sz="3200" dirty="0" smtClean="0">
                <a:solidFill>
                  <a:srgbClr val="92D050"/>
                </a:solidFill>
              </a:rPr>
              <a:t>můžeme je pojmenovat jedním                                 		   	slovem	</a:t>
            </a:r>
            <a:r>
              <a:rPr lang="cs-CZ" sz="3200" dirty="0" smtClean="0"/>
              <a:t>	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                     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kalhoty ,tričko, košile, ponožky   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oblékáme si je</a:t>
            </a:r>
            <a:r>
              <a:rPr lang="cs-CZ" sz="2800" dirty="0" smtClean="0"/>
              <a:t>, 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	 		  je to </a:t>
            </a:r>
            <a:r>
              <a:rPr lang="cs-CZ" sz="2800" dirty="0" smtClean="0">
                <a:solidFill>
                  <a:srgbClr val="92D050"/>
                </a:solidFill>
              </a:rPr>
              <a:t>oblečení</a:t>
            </a:r>
          </a:p>
          <a:p>
            <a:pPr>
              <a:buNone/>
            </a:pPr>
            <a:endParaRPr lang="cs-CZ" sz="2800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sz="2800" dirty="0"/>
              <a:t>c</a:t>
            </a:r>
            <a:r>
              <a:rPr lang="cs-CZ" sz="2800" dirty="0" smtClean="0"/>
              <a:t>hleba, rohlík,koláč, vánočka       </a:t>
            </a:r>
            <a:r>
              <a:rPr lang="cs-CZ" sz="2800" dirty="0" smtClean="0">
                <a:solidFill>
                  <a:srgbClr val="00B0F0"/>
                </a:solidFill>
              </a:rPr>
              <a:t>vše pečeme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F0"/>
                </a:solidFill>
              </a:rPr>
              <a:t>					            </a:t>
            </a:r>
            <a:r>
              <a:rPr lang="cs-CZ" sz="2800" dirty="0" smtClean="0">
                <a:solidFill>
                  <a:srgbClr val="7030A0"/>
                </a:solidFill>
              </a:rPr>
              <a:t>je to </a:t>
            </a:r>
            <a:r>
              <a:rPr lang="cs-CZ" sz="2800" dirty="0" smtClean="0">
                <a:solidFill>
                  <a:srgbClr val="92D050"/>
                </a:solidFill>
              </a:rPr>
              <a:t>pečivo</a:t>
            </a:r>
          </a:p>
          <a:p>
            <a:pPr>
              <a:buNone/>
            </a:pP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1030" name="Picture 6" descr="C:\Users\Vosátková\AppData\Local\Microsoft\Windows\Temporary Internet Files\Content.IE5\7L233QY9\MC9000570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04811" y="3645024"/>
            <a:ext cx="1199637" cy="1036712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LZB4M5PQ\MC9002902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5373216"/>
            <a:ext cx="1547388" cy="119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C00000"/>
                </a:solidFill>
              </a:rPr>
              <a:t>Obrázky, které patří k sobě –zakroužkuj stejnou   barvou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Vosátková\AppData\Local\Microsoft\Windows\Temporary Internet Files\Content.IE5\OWIJ0NZ9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1296144" cy="1224136"/>
          </a:xfrm>
          <a:prstGeom prst="rect">
            <a:avLst/>
          </a:prstGeom>
          <a:noFill/>
        </p:spPr>
      </p:pic>
      <p:pic>
        <p:nvPicPr>
          <p:cNvPr id="2060" name="Picture 12" descr="C:\Users\Vosátková\AppData\Local\Microsoft\Windows\Temporary Internet Files\Content.IE5\X1HAG0V0\MC900193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140968"/>
            <a:ext cx="967642" cy="1152128"/>
          </a:xfrm>
          <a:prstGeom prst="rect">
            <a:avLst/>
          </a:prstGeom>
          <a:noFill/>
        </p:spPr>
      </p:pic>
      <p:pic>
        <p:nvPicPr>
          <p:cNvPr id="2061" name="Picture 13" descr="C:\Users\Vosátková\AppData\Local\Microsoft\Windows\Temporary Internet Files\Content.IE5\IAHWGFBU\MC900441708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5301208"/>
            <a:ext cx="939552" cy="939552"/>
          </a:xfrm>
          <a:prstGeom prst="rect">
            <a:avLst/>
          </a:prstGeom>
          <a:noFill/>
        </p:spPr>
      </p:pic>
      <p:pic>
        <p:nvPicPr>
          <p:cNvPr id="2062" name="Picture 14" descr="C:\Users\Vosátková\AppData\Local\Microsoft\Windows\Temporary Internet Files\Content.IE5\FA7W20DS\MP9004053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628800"/>
            <a:ext cx="2376264" cy="1853952"/>
          </a:xfrm>
          <a:prstGeom prst="rect">
            <a:avLst/>
          </a:prstGeom>
          <a:noFill/>
        </p:spPr>
      </p:pic>
      <p:pic>
        <p:nvPicPr>
          <p:cNvPr id="2063" name="Picture 15" descr="C:\Users\Vosátková\AppData\Local\Microsoft\Windows\Temporary Internet Files\Content.IE5\IAHWGFBU\MP90040522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797152"/>
            <a:ext cx="2192288" cy="1565920"/>
          </a:xfrm>
          <a:prstGeom prst="rect">
            <a:avLst/>
          </a:prstGeom>
          <a:noFill/>
        </p:spPr>
      </p:pic>
      <p:pic>
        <p:nvPicPr>
          <p:cNvPr id="2065" name="Picture 17" descr="C:\Users\Vosátková\AppData\Local\Microsoft\Windows\Temporary Internet Files\Content.IE5\FA7W20DS\MP90040545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3573016"/>
            <a:ext cx="1112168" cy="1421904"/>
          </a:xfrm>
          <a:prstGeom prst="rect">
            <a:avLst/>
          </a:prstGeom>
          <a:noFill/>
        </p:spPr>
      </p:pic>
      <p:pic>
        <p:nvPicPr>
          <p:cNvPr id="2067" name="Picture 19" descr="C:\Users\Vosátková\AppData\Local\Microsoft\Windows\Temporary Internet Files\Content.IE5\FA7W20DS\MP90039880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2852936"/>
            <a:ext cx="1688232" cy="1565920"/>
          </a:xfrm>
          <a:prstGeom prst="rect">
            <a:avLst/>
          </a:prstGeom>
          <a:noFill/>
        </p:spPr>
      </p:pic>
      <p:pic>
        <p:nvPicPr>
          <p:cNvPr id="2073" name="Picture 25" descr="C:\Users\Vosátková\AppData\Local\Microsoft\Windows\Temporary Internet Files\Content.IE5\X1HAG0V0\MC900436209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1340768"/>
            <a:ext cx="863643" cy="1418342"/>
          </a:xfrm>
          <a:prstGeom prst="rect">
            <a:avLst/>
          </a:prstGeom>
          <a:noFill/>
        </p:spPr>
      </p:pic>
      <p:pic>
        <p:nvPicPr>
          <p:cNvPr id="2074" name="Picture 26" descr="C:\Users\Vosátková\AppData\Local\Microsoft\Windows\Temporary Internet Files\Content.IE5\VXZIAA6C\MM900185571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4941168"/>
            <a:ext cx="1076325" cy="904875"/>
          </a:xfrm>
          <a:prstGeom prst="rect">
            <a:avLst/>
          </a:prstGeom>
          <a:noFill/>
        </p:spPr>
      </p:pic>
      <p:pic>
        <p:nvPicPr>
          <p:cNvPr id="2079" name="Picture 31" descr="C:\Users\Vosátková\AppData\Local\Microsoft\Windows\Temporary Internet Files\Content.IE5\IAHWGFBU\MC90034485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55776" y="5373216"/>
            <a:ext cx="1810512" cy="1127455"/>
          </a:xfrm>
          <a:prstGeom prst="rect">
            <a:avLst/>
          </a:prstGeom>
          <a:noFill/>
        </p:spPr>
      </p:pic>
      <p:pic>
        <p:nvPicPr>
          <p:cNvPr id="2083" name="Picture 35" descr="C:\Users\Vosátková\AppData\Local\Microsoft\Windows\Temporary Internet Files\Content.IE5\E9GRDH9U\MM900040929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644008" y="2564904"/>
            <a:ext cx="1400175" cy="942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Vosátková\AppData\Local\Microsoft\Windows\Temporary Internet Files\Content.IE5\OWIJ0NZ9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1296144" cy="1224136"/>
          </a:xfrm>
          <a:prstGeom prst="rect">
            <a:avLst/>
          </a:prstGeom>
          <a:noFill/>
        </p:spPr>
      </p:pic>
      <p:pic>
        <p:nvPicPr>
          <p:cNvPr id="2060" name="Picture 12" descr="C:\Users\Vosátková\AppData\Local\Microsoft\Windows\Temporary Internet Files\Content.IE5\X1HAG0V0\MC900193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9574" y="3039239"/>
            <a:ext cx="967642" cy="1152128"/>
          </a:xfrm>
          <a:prstGeom prst="rect">
            <a:avLst/>
          </a:prstGeom>
          <a:noFill/>
        </p:spPr>
      </p:pic>
      <p:pic>
        <p:nvPicPr>
          <p:cNvPr id="2061" name="Picture 13" descr="C:\Users\Vosátková\AppData\Local\Microsoft\Windows\Temporary Internet Files\Content.IE5\IAHWGFBU\MC900441708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373216"/>
            <a:ext cx="939552" cy="939552"/>
          </a:xfrm>
          <a:prstGeom prst="rect">
            <a:avLst/>
          </a:prstGeom>
          <a:noFill/>
        </p:spPr>
      </p:pic>
      <p:pic>
        <p:nvPicPr>
          <p:cNvPr id="2073" name="Picture 25" descr="C:\Users\Vosátková\AppData\Local\Microsoft\Windows\Temporary Internet Files\Content.IE5\X1HAG0V0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268760"/>
            <a:ext cx="863643" cy="1418342"/>
          </a:xfrm>
          <a:prstGeom prst="rect">
            <a:avLst/>
          </a:prstGeom>
          <a:noFill/>
        </p:spPr>
      </p:pic>
      <p:pic>
        <p:nvPicPr>
          <p:cNvPr id="2074" name="Picture 26" descr="C:\Users\Vosátková\AppData\Local\Microsoft\Windows\Temporary Internet Files\Content.IE5\VXZIAA6C\MM90018557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4869160"/>
            <a:ext cx="1224136" cy="1029141"/>
          </a:xfrm>
          <a:prstGeom prst="rect">
            <a:avLst/>
          </a:prstGeom>
          <a:noFill/>
        </p:spPr>
      </p:pic>
      <p:pic>
        <p:nvPicPr>
          <p:cNvPr id="2079" name="Picture 31" descr="C:\Users\Vosátková\AppData\Local\Microsoft\Windows\Temporary Internet Files\Content.IE5\IAHWGFBU\MC9003448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5301208"/>
            <a:ext cx="1810512" cy="1127455"/>
          </a:xfrm>
          <a:prstGeom prst="rect">
            <a:avLst/>
          </a:prstGeom>
          <a:noFill/>
        </p:spPr>
      </p:pic>
      <p:pic>
        <p:nvPicPr>
          <p:cNvPr id="2083" name="Picture 35" descr="C:\Users\Vosátková\AppData\Local\Microsoft\Windows\Temporary Internet Files\Content.IE5\E9GRDH9U\MM900040929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2348880"/>
            <a:ext cx="1400175" cy="942975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4941168"/>
            <a:ext cx="12763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74432" y="3501008"/>
            <a:ext cx="504825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1628800"/>
            <a:ext cx="1440160" cy="1423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56609" y="2943795"/>
            <a:ext cx="9620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Elipsa 26"/>
          <p:cNvSpPr/>
          <p:nvPr/>
        </p:nvSpPr>
        <p:spPr>
          <a:xfrm>
            <a:off x="6588224" y="1412776"/>
            <a:ext cx="1938848" cy="1850504"/>
          </a:xfrm>
          <a:prstGeom prst="ellipse">
            <a:avLst/>
          </a:prstGeom>
          <a:noFill/>
          <a:ln w="63500" cap="flat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187624" y="2852936"/>
            <a:ext cx="1656184" cy="1584176"/>
          </a:xfrm>
          <a:prstGeom prst="ellipse">
            <a:avLst/>
          </a:prstGeom>
          <a:noFill/>
          <a:ln w="63500" cap="flat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79512" y="4725144"/>
            <a:ext cx="1633119" cy="1584176"/>
          </a:xfrm>
          <a:prstGeom prst="ellipse">
            <a:avLst/>
          </a:prstGeom>
          <a:noFill/>
          <a:ln w="63500" cap="flat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5148064" y="3501008"/>
            <a:ext cx="1656184" cy="1584176"/>
          </a:xfrm>
          <a:prstGeom prst="ellipse">
            <a:avLst/>
          </a:prstGeom>
          <a:noFill/>
          <a:ln w="63500" cap="flat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83568" y="1844824"/>
            <a:ext cx="914400" cy="914400"/>
          </a:xfrm>
          <a:prstGeom prst="ellipse">
            <a:avLst/>
          </a:prstGeom>
          <a:noFill/>
          <a:ln w="635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860032" y="5445224"/>
            <a:ext cx="914400" cy="914400"/>
          </a:xfrm>
          <a:prstGeom prst="ellipse">
            <a:avLst/>
          </a:prstGeom>
          <a:noFill/>
          <a:ln w="635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131840" y="3212976"/>
            <a:ext cx="1130424" cy="1058416"/>
          </a:xfrm>
          <a:prstGeom prst="ellipse">
            <a:avLst/>
          </a:prstGeom>
          <a:noFill/>
          <a:ln w="635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059832" y="1700808"/>
            <a:ext cx="914400" cy="914400"/>
          </a:xfrm>
          <a:prstGeom prst="ellipse">
            <a:avLst/>
          </a:prstGeom>
          <a:noFill/>
          <a:ln w="63500">
            <a:solidFill>
              <a:srgbClr val="39712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524328" y="4797152"/>
            <a:ext cx="1080120" cy="1058416"/>
          </a:xfrm>
          <a:prstGeom prst="ellipse">
            <a:avLst/>
          </a:prstGeom>
          <a:noFill/>
          <a:ln w="63500">
            <a:solidFill>
              <a:srgbClr val="39712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860032" y="2204864"/>
            <a:ext cx="1224136" cy="1202432"/>
          </a:xfrm>
          <a:prstGeom prst="ellipse">
            <a:avLst/>
          </a:prstGeom>
          <a:noFill/>
          <a:ln w="63500">
            <a:solidFill>
              <a:srgbClr val="39712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555776" y="5373216"/>
            <a:ext cx="1224136" cy="1130424"/>
          </a:xfrm>
          <a:prstGeom prst="ellipse">
            <a:avLst/>
          </a:prstGeom>
          <a:noFill/>
          <a:ln w="63500">
            <a:solidFill>
              <a:srgbClr val="39712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C00000"/>
                </a:solidFill>
              </a:rPr>
              <a:t>Obrázky, které patří k sobě –zakroužkuj stejnou   barvou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2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rgbClr val="C00000"/>
                </a:solidFill>
              </a:rPr>
              <a:t>Dopiš další slova souřadná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kohout, orel ___________________________</a:t>
            </a:r>
          </a:p>
          <a:p>
            <a:endParaRPr lang="cs-CZ" dirty="0" smtClean="0"/>
          </a:p>
          <a:p>
            <a:r>
              <a:rPr lang="cs-CZ" dirty="0" smtClean="0"/>
              <a:t>vodník, princezna_______________________</a:t>
            </a:r>
          </a:p>
          <a:p>
            <a:endParaRPr lang="cs-CZ" dirty="0" smtClean="0"/>
          </a:p>
          <a:p>
            <a:r>
              <a:rPr lang="cs-CZ" dirty="0" smtClean="0"/>
              <a:t>mrkev, petržel__________________________</a:t>
            </a:r>
          </a:p>
          <a:p>
            <a:endParaRPr lang="cs-CZ" dirty="0" smtClean="0"/>
          </a:p>
          <a:p>
            <a:r>
              <a:rPr lang="cs-CZ" dirty="0" smtClean="0"/>
              <a:t>vidle, hrábě____________________________</a:t>
            </a:r>
            <a:endParaRPr lang="cs-CZ" dirty="0"/>
          </a:p>
        </p:txBody>
      </p:sp>
      <p:pic>
        <p:nvPicPr>
          <p:cNvPr id="1026" name="Picture 2" descr="C:\Users\Vosátková\AppData\Local\Microsoft\Windows\Temporary Internet Files\Content.IE5\PC6XQLLO\MC900326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92696"/>
            <a:ext cx="1837944" cy="1512418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FA7W20DS\MC9002863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32440" y="4797152"/>
            <a:ext cx="351130" cy="1827886"/>
          </a:xfrm>
          <a:prstGeom prst="rect">
            <a:avLst/>
          </a:prstGeom>
          <a:noFill/>
        </p:spPr>
      </p:pic>
      <p:pic>
        <p:nvPicPr>
          <p:cNvPr id="1031" name="Picture 7" descr="C:\Users\Vosátková\AppData\Local\Microsoft\Windows\Temporary Internet Files\Content.IE5\W9OX0RZ4\MC9002508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077072"/>
            <a:ext cx="1296144" cy="1066221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UDRZOVV9\MC9003616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2492896"/>
            <a:ext cx="970412" cy="13604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C00000"/>
                </a:solidFill>
              </a:rPr>
              <a:t>Podtrhni stejnou barvou slova podle    významu: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    stavebnice, březen, dobrý den, leden,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panenka, ahoj, prosinec, autíčko, dobrou chuť,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září, dobrou noc, puzzle, červen, čau </a:t>
            </a:r>
          </a:p>
          <a:p>
            <a:pPr>
              <a:buNone/>
            </a:pP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C00000"/>
                </a:solidFill>
              </a:rPr>
              <a:t>Podtrhni stejnou barvou slova podle významu: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Řešení:	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heavy" dirty="0" smtClean="0">
                <a:uFill>
                  <a:solidFill>
                    <a:srgbClr val="FF0000"/>
                  </a:solidFill>
                </a:uFill>
              </a:rPr>
              <a:t>stavebnice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rgbClr val="00B050"/>
                  </a:solidFill>
                </a:uFill>
              </a:rPr>
              <a:t>březen,</a:t>
            </a:r>
            <a:r>
              <a:rPr lang="cs-CZ" dirty="0" smtClean="0"/>
              <a:t>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dobrý</a:t>
            </a:r>
            <a:r>
              <a:rPr lang="cs-CZ" u="heavy" dirty="0" smtClean="0">
                <a:uFill>
                  <a:solidFill>
                    <a:schemeClr val="tx2">
                      <a:lumMod val="75000"/>
                    </a:schemeClr>
                  </a:solidFill>
                </a:uFill>
              </a:rPr>
              <a:t>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den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rgbClr val="00B050"/>
                  </a:solidFill>
                </a:uFill>
              </a:rPr>
              <a:t>leden</a:t>
            </a:r>
            <a:r>
              <a:rPr lang="cs-CZ" dirty="0" smtClean="0"/>
              <a:t>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heavy" dirty="0" smtClean="0">
                <a:uFill>
                  <a:solidFill>
                    <a:srgbClr val="FF0000"/>
                  </a:solidFill>
                </a:uFill>
              </a:rPr>
              <a:t>panenka,</a:t>
            </a:r>
            <a:r>
              <a:rPr lang="cs-CZ" dirty="0" smtClean="0"/>
              <a:t>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ahoj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rgbClr val="00B050"/>
                  </a:solidFill>
                </a:uFill>
              </a:rPr>
              <a:t>prosinec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rgbClr val="FF0000"/>
                  </a:solidFill>
                </a:uFill>
              </a:rPr>
              <a:t>autíčko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dobrou</a:t>
            </a:r>
            <a:r>
              <a:rPr lang="cs-CZ" dirty="0" smtClean="0"/>
              <a:t>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chuť</a:t>
            </a:r>
            <a:r>
              <a:rPr lang="cs-CZ" dirty="0" smtClean="0"/>
              <a:t>,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heavy" dirty="0" smtClean="0">
                <a:uFill>
                  <a:solidFill>
                    <a:srgbClr val="00B050"/>
                  </a:solidFill>
                </a:uFill>
              </a:rPr>
              <a:t>září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dobrou</a:t>
            </a:r>
            <a:r>
              <a:rPr lang="cs-CZ" dirty="0" smtClean="0"/>
              <a:t>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noc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rgbClr val="FF0000"/>
                  </a:solidFill>
                </a:uFill>
              </a:rPr>
              <a:t>puzzle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rgbClr val="00B050"/>
                  </a:solidFill>
                </a:uFill>
              </a:rPr>
              <a:t>červen</a:t>
            </a:r>
            <a:r>
              <a:rPr lang="cs-CZ" dirty="0" smtClean="0"/>
              <a:t>, </a:t>
            </a:r>
            <a:r>
              <a:rPr lang="cs-CZ" u="heavy" dirty="0" smtClean="0">
                <a:uFill>
                  <a:solidFill>
                    <a:schemeClr val="tx2">
                      <a:lumMod val="60000"/>
                      <a:lumOff val="40000"/>
                    </a:schemeClr>
                  </a:solidFill>
                </a:uFill>
              </a:rPr>
              <a:t>čau </a:t>
            </a:r>
          </a:p>
          <a:p>
            <a:pPr>
              <a:buNone/>
            </a:pP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2. ročníku by si měli osvojit</a:t>
            </a:r>
          </a:p>
          <a:p>
            <a:pPr>
              <a:buNone/>
            </a:pPr>
            <a:r>
              <a:rPr lang="cs-CZ" dirty="0" smtClean="0"/>
              <a:t>	pojem slova souřadná.</a:t>
            </a:r>
          </a:p>
          <a:p>
            <a:pPr>
              <a:buNone/>
            </a:pPr>
            <a:r>
              <a:rPr lang="cs-CZ" dirty="0" smtClean="0"/>
              <a:t>	Vybrat skupinu slov souřadných. </a:t>
            </a:r>
          </a:p>
          <a:p>
            <a:pPr>
              <a:buNone/>
            </a:pPr>
            <a:r>
              <a:rPr lang="cs-CZ" dirty="0" smtClean="0"/>
              <a:t>	Doplnit do řady další slova souřadná.</a:t>
            </a:r>
          </a:p>
          <a:p>
            <a:pPr>
              <a:buNone/>
            </a:pPr>
            <a:r>
              <a:rPr lang="cs-CZ" sz="3200" dirty="0"/>
              <a:t>	</a:t>
            </a:r>
            <a:r>
              <a:rPr lang="cs-CZ" sz="3200" dirty="0" smtClean="0"/>
              <a:t>Žáci 3</a:t>
            </a:r>
            <a:r>
              <a:rPr lang="cs-CZ" sz="3200" dirty="0" smtClean="0"/>
              <a:t>. ročníku </a:t>
            </a:r>
            <a:r>
              <a:rPr lang="cs-CZ" sz="3200" dirty="0" smtClean="0"/>
              <a:t>opakují samostatně slova protikladná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35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110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Souřadná slova  - slova, která mají společnou       vlastnost             - můžeme je pojmenovat jedním                                       slovem  </vt:lpstr>
      <vt:lpstr>Obrázky, které patří k sobě –zakroužkuj stejnou   barvou</vt:lpstr>
      <vt:lpstr>Obrázky, které patří k sobě –zakroužkuj stejnou   barvou</vt:lpstr>
      <vt:lpstr>Dopiš další slova souřadná</vt:lpstr>
      <vt:lpstr>  Podtrhni stejnou barvou slova podle    významu:  </vt:lpstr>
      <vt:lpstr>   Podtrhni stejnou barvou slova podle významu:  </vt:lpstr>
      <vt:lpstr>Anotace</vt:lpstr>
      <vt:lpstr>  Zdroj: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Vosátková</dc:creator>
  <cp:lastModifiedBy>Učitel</cp:lastModifiedBy>
  <cp:revision>41</cp:revision>
  <dcterms:created xsi:type="dcterms:W3CDTF">2012-03-12T16:25:00Z</dcterms:created>
  <dcterms:modified xsi:type="dcterms:W3CDTF">2012-03-31T15:33:01Z</dcterms:modified>
</cp:coreProperties>
</file>