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2" r:id="rId2"/>
    <p:sldId id="257" r:id="rId3"/>
    <p:sldId id="258" r:id="rId4"/>
    <p:sldId id="270" r:id="rId5"/>
    <p:sldId id="271" r:id="rId6"/>
    <p:sldId id="269" r:id="rId7"/>
    <p:sldId id="261" r:id="rId8"/>
    <p:sldId id="262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22096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8.3.2012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VY_32_INOVACE_12_Český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dirty="0" smtClean="0"/>
                        <a:t>Slabika, slovo, věta</a:t>
                      </a:r>
                      <a:r>
                        <a:rPr lang="cs-CZ" sz="2400" baseline="0" dirty="0" smtClean="0"/>
                        <a:t> – Slova nadřazená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2.-3.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2411760" y="260648"/>
            <a:ext cx="6732240" cy="1152128"/>
          </a:xfrm>
          <a:prstGeom prst="cloudCallout">
            <a:avLst>
              <a:gd name="adj1" fmla="val -25849"/>
              <a:gd name="adj2" fmla="val 91804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Slovo nadřazené?</a:t>
            </a:r>
            <a:endParaRPr lang="cs-CZ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Nadřazené slovo </a:t>
            </a:r>
            <a:r>
              <a:rPr lang="cs-CZ" sz="3200" dirty="0" smtClean="0"/>
              <a:t>– slovo, které označuje  skupinu slov, která mají společnou vlastnost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411760" y="2060848"/>
            <a:ext cx="4248472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OVOCE</a:t>
            </a:r>
            <a:endParaRPr lang="cs-CZ" sz="40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67544" y="3501008"/>
            <a:ext cx="1872208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hruška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339752" y="4941168"/>
            <a:ext cx="1656184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jahoda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635896" y="3717032"/>
            <a:ext cx="18002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jablko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436096" y="5013176"/>
            <a:ext cx="1728192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třešeň</a:t>
            </a:r>
            <a:endParaRPr lang="cs-CZ" sz="2000" b="1" dirty="0"/>
          </a:p>
        </p:txBody>
      </p:sp>
      <p:sp>
        <p:nvSpPr>
          <p:cNvPr id="12" name="Elipsa 11"/>
          <p:cNvSpPr/>
          <p:nvPr/>
        </p:nvSpPr>
        <p:spPr>
          <a:xfrm>
            <a:off x="7092280" y="3717032"/>
            <a:ext cx="1656184" cy="84239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švestka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cxnSp>
        <p:nvCxnSpPr>
          <p:cNvPr id="14" name="Přímá spojovací čára 13"/>
          <p:cNvCxnSpPr>
            <a:stCxn id="4" idx="4"/>
            <a:endCxn id="6" idx="0"/>
          </p:cNvCxnSpPr>
          <p:nvPr/>
        </p:nvCxnSpPr>
        <p:spPr>
          <a:xfrm flipH="1">
            <a:off x="1403648" y="2975248"/>
            <a:ext cx="3132348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4" idx="4"/>
            <a:endCxn id="7" idx="0"/>
          </p:cNvCxnSpPr>
          <p:nvPr/>
        </p:nvCxnSpPr>
        <p:spPr>
          <a:xfrm flipH="1">
            <a:off x="3167844" y="2975248"/>
            <a:ext cx="1368152" cy="196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4"/>
            <a:endCxn id="10" idx="0"/>
          </p:cNvCxnSpPr>
          <p:nvPr/>
        </p:nvCxnSpPr>
        <p:spPr>
          <a:xfrm>
            <a:off x="4535996" y="2975248"/>
            <a:ext cx="0" cy="7417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4"/>
            <a:endCxn id="12" idx="0"/>
          </p:cNvCxnSpPr>
          <p:nvPr/>
        </p:nvCxnSpPr>
        <p:spPr>
          <a:xfrm>
            <a:off x="4535996" y="2975248"/>
            <a:ext cx="3384376" cy="7417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4" idx="4"/>
          </p:cNvCxnSpPr>
          <p:nvPr/>
        </p:nvCxnSpPr>
        <p:spPr>
          <a:xfrm>
            <a:off x="4535996" y="2975248"/>
            <a:ext cx="2268252" cy="2109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Škrtni slovo, které do řady nepatří.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00B0F0"/>
                </a:solidFill>
              </a:rPr>
              <a:t/>
            </a:r>
            <a:br>
              <a:rPr lang="cs-CZ" sz="3200" dirty="0" smtClean="0">
                <a:solidFill>
                  <a:srgbClr val="00B0F0"/>
                </a:solidFill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Kos, vrabec, kočka, sýkorka, čáp, kachna, hruška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Jedle, modřín, smrk, růže, borovice, meloun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Mrkev, česnek, zelí, kedlubna, hruška,okurka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Kleště, vařečka, kladivo, pilka, šroubovák, lžička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Škrtni slovo, které do řady nepatří.</a:t>
            </a:r>
            <a:br>
              <a:rPr lang="cs-CZ" sz="3200" dirty="0" smtClean="0"/>
            </a:br>
            <a:r>
              <a:rPr lang="cs-CZ" sz="3200" dirty="0" smtClean="0"/>
              <a:t>Řešení: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00B0F0"/>
                </a:solidFill>
              </a:rPr>
              <a:t/>
            </a:r>
            <a:br>
              <a:rPr lang="cs-CZ" sz="3200" dirty="0" smtClean="0">
                <a:solidFill>
                  <a:srgbClr val="00B0F0"/>
                </a:solidFill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Kos, vrabec, </a:t>
            </a:r>
            <a:r>
              <a:rPr lang="cs-CZ" sz="2800" strike="sngStrike" dirty="0" smtClean="0">
                <a:solidFill>
                  <a:schemeClr val="accent6">
                    <a:lumMod val="75000"/>
                  </a:schemeClr>
                </a:solidFill>
              </a:rPr>
              <a:t>kočka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, sýkorka, čáp, kachna, </a:t>
            </a:r>
            <a:r>
              <a:rPr lang="cs-CZ" sz="2800" strike="sngStrike" dirty="0" smtClean="0">
                <a:solidFill>
                  <a:schemeClr val="accent6">
                    <a:lumMod val="75000"/>
                  </a:schemeClr>
                </a:solidFill>
              </a:rPr>
              <a:t>hruška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Jedle, modřín, smrk, </a:t>
            </a:r>
            <a:r>
              <a:rPr lang="cs-CZ" sz="2800" strike="sngStrike" dirty="0" smtClean="0">
                <a:solidFill>
                  <a:schemeClr val="accent3">
                    <a:lumMod val="75000"/>
                  </a:schemeClr>
                </a:solidFill>
              </a:rPr>
              <a:t>růže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, borovice, </a:t>
            </a:r>
            <a:r>
              <a:rPr lang="cs-CZ" sz="2800" strike="sngStrike" dirty="0" smtClean="0">
                <a:solidFill>
                  <a:schemeClr val="accent3">
                    <a:lumMod val="75000"/>
                  </a:schemeClr>
                </a:solidFill>
              </a:rPr>
              <a:t>meloun</a:t>
            </a:r>
          </a:p>
          <a:p>
            <a:pPr>
              <a:buNone/>
            </a:pPr>
            <a:endParaRPr lang="cs-CZ" sz="2800" strike="sngStrike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Mrkev, česnek, zelí, kedlubna, </a:t>
            </a:r>
            <a:r>
              <a:rPr lang="cs-CZ" sz="2800" strike="sngStrike" dirty="0" smtClean="0">
                <a:solidFill>
                  <a:srgbClr val="FF0000"/>
                </a:solidFill>
              </a:rPr>
              <a:t>hruška, okurka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Kleště, </a:t>
            </a:r>
            <a:r>
              <a:rPr lang="cs-CZ" sz="2800" strike="sngStrike" dirty="0" smtClean="0">
                <a:solidFill>
                  <a:srgbClr val="0070C0"/>
                </a:solidFill>
              </a:rPr>
              <a:t>vařečka</a:t>
            </a:r>
            <a:r>
              <a:rPr lang="cs-CZ" sz="2800" dirty="0" smtClean="0">
                <a:solidFill>
                  <a:srgbClr val="0070C0"/>
                </a:solidFill>
              </a:rPr>
              <a:t>, kladivo, pilka, šroubovák, </a:t>
            </a:r>
            <a:r>
              <a:rPr lang="cs-CZ" sz="2800" strike="sngStrike" dirty="0" smtClean="0">
                <a:solidFill>
                  <a:srgbClr val="0070C0"/>
                </a:solidFill>
              </a:rPr>
              <a:t>lžička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>Vyber slovo nadřazené :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STROMY   ZELENINA   NÁŘADÍ   PTÁCI</a:t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Kos, vrabec, kočka, sýkorka, čáp, kachna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Jedle, modřín,smrk, růže, borovice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Mrkev, česnek, zelí, kedlubna, hruška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Kleště,vařečka, kladivo, pilka, šroubovák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sp>
        <p:nvSpPr>
          <p:cNvPr id="7" name="Vývojový diagram: postup 6"/>
          <p:cNvSpPr/>
          <p:nvPr/>
        </p:nvSpPr>
        <p:spPr>
          <a:xfrm>
            <a:off x="7164288" y="162880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7164288" y="364502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7164288" y="256490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7164288" y="458112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Kos, vrabec, sýkorka, čáp, kachna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Jedle, modřín,smrk, borovice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Mrkev, česnek, zelí, kedlubna,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Kleště, kladivo, pilka, šroubovák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sp>
        <p:nvSpPr>
          <p:cNvPr id="7" name="Vývojový diagram: postup 6"/>
          <p:cNvSpPr/>
          <p:nvPr/>
        </p:nvSpPr>
        <p:spPr>
          <a:xfrm>
            <a:off x="7164288" y="1700808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ptáci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7164288" y="3645024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zelenina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7164288" y="2564904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stromy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7164288" y="4581128"/>
            <a:ext cx="136815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nářadí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Vyber slova podřazená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DOPRAVNÍ PROSTŘEDKY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autobus		kolo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	letadlo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jeřáb	     auto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    metro	tramvaj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 parník              trolejbus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  pluh               motorka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KVĚTINY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88024" y="2348880"/>
            <a:ext cx="3886200" cy="35814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tulipán       jablko        míč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sněženka	       růže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smrk		sedmikráska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	konvalinka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brambora	petrklíč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	lilie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1027" name="Picture 3" descr="C:\Users\Vosátková\AppData\Local\Microsoft\Windows\Temporary Internet Files\Content.IE5\FA7W20DS\MC9004135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980728"/>
            <a:ext cx="1296144" cy="2160240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IAHWGFBU\MC900056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736946"/>
            <a:ext cx="1820570" cy="1121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 Vyber slova podřazená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DOPRAVNÍ PROSTŘEDKY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autobus		kolo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	letadlo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B050"/>
                </a:solidFill>
              </a:rPr>
              <a:t>jeřáb</a:t>
            </a:r>
            <a:r>
              <a:rPr lang="cs-CZ" sz="2800" dirty="0" smtClean="0">
                <a:solidFill>
                  <a:srgbClr val="0070C0"/>
                </a:solidFill>
              </a:rPr>
              <a:t>	     auto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	trolejbus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    metro	tramvaj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		parník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 pluh               </a:t>
            </a:r>
            <a:r>
              <a:rPr lang="cs-CZ" sz="2800" dirty="0" smtClean="0">
                <a:solidFill>
                  <a:srgbClr val="0070C0"/>
                </a:solidFill>
              </a:rPr>
              <a:t>motorka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KVĚTINY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88024" y="2348880"/>
            <a:ext cx="3886200" cy="35814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tulipán       </a:t>
            </a:r>
            <a:r>
              <a:rPr lang="cs-CZ" sz="2800" dirty="0" smtClean="0">
                <a:solidFill>
                  <a:srgbClr val="002060"/>
                </a:solidFill>
              </a:rPr>
              <a:t>jablko</a:t>
            </a:r>
            <a:r>
              <a:rPr lang="cs-CZ" sz="2800" dirty="0" smtClean="0">
                <a:solidFill>
                  <a:srgbClr val="FF0000"/>
                </a:solidFill>
              </a:rPr>
              <a:t>        míč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sněženka	       růže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smrk</a:t>
            </a:r>
            <a:r>
              <a:rPr lang="cs-CZ" sz="2800" dirty="0" smtClean="0">
                <a:solidFill>
                  <a:srgbClr val="FF0000"/>
                </a:solidFill>
              </a:rPr>
              <a:t>		sedmikráska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	konvalinka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brambora</a:t>
            </a:r>
            <a:r>
              <a:rPr lang="cs-CZ" sz="2800" dirty="0" smtClean="0">
                <a:solidFill>
                  <a:srgbClr val="FF0000"/>
                </a:solidFill>
              </a:rPr>
              <a:t>	petrklíč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		lilie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1027" name="Picture 3" descr="C:\Users\Vosátková\AppData\Local\Microsoft\Windows\Temporary Internet Files\Content.IE5\FA7W20DS\MC9004135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980728"/>
            <a:ext cx="1296144" cy="2160240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IAHWGFBU\MC9000569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736946"/>
            <a:ext cx="1820570" cy="1121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2. ročníku se seznámí se slovem  </a:t>
            </a:r>
            <a:r>
              <a:rPr lang="cs-CZ" dirty="0" smtClean="0"/>
              <a:t>nadřazeným, podřazeným </a:t>
            </a:r>
            <a:r>
              <a:rPr lang="cs-CZ" dirty="0" smtClean="0"/>
              <a:t>a procvičí si učivo na příkladech.</a:t>
            </a:r>
          </a:p>
          <a:p>
            <a:r>
              <a:rPr lang="cs-CZ" dirty="0" smtClean="0"/>
              <a:t>Žáci 3. ročníku si v samostatné práci zopakují slova </a:t>
            </a:r>
            <a:r>
              <a:rPr lang="cs-CZ" dirty="0" smtClean="0"/>
              <a:t>nadřazená a podřazená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1082</TotalTime>
  <Words>303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Nadřazené slovo – slovo, které označuje  skupinu slov, která mají společnou vlastnost</vt:lpstr>
      <vt:lpstr> Škrtni slovo, které do řady nepatří.  </vt:lpstr>
      <vt:lpstr> Škrtni slovo, které do řady nepatří. Řešení:  </vt:lpstr>
      <vt:lpstr> Vyber slovo nadřazené :  STROMY   ZELENINA   NÁŘADÍ   PTÁCI </vt:lpstr>
      <vt:lpstr>Řešení:</vt:lpstr>
      <vt:lpstr>Vyber slova podřazená</vt:lpstr>
      <vt:lpstr>Řešení: Vyber slova podřazená</vt:lpstr>
      <vt:lpstr>Anotace:</vt:lpstr>
      <vt:lpstr>  Zdroj: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Učitel</cp:lastModifiedBy>
  <cp:revision>84</cp:revision>
  <dcterms:created xsi:type="dcterms:W3CDTF">2011-12-27T20:15:32Z</dcterms:created>
  <dcterms:modified xsi:type="dcterms:W3CDTF">2012-03-31T15:38:03Z</dcterms:modified>
</cp:coreProperties>
</file>