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616B8-0F67-4E17-8C6E-D35BDB5E381F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823008-30B0-4E2C-BDCC-46C0BCA5D4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421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823008-30B0-4E2C-BDCC-46C0BCA5D42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2CC195-BF4D-457F-B785-0589B26E35D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04B531-1D83-46B6-AE19-D25450B4B7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685800" y="6407616"/>
            <a:ext cx="4678288" cy="45719"/>
          </a:xfrm>
        </p:spPr>
        <p:txBody>
          <a:bodyPr>
            <a:normAutofit fontScale="90000"/>
          </a:bodyPr>
          <a:lstStyle/>
          <a:p>
            <a:pPr fontAlgn="t"/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371600" y="6597352"/>
            <a:ext cx="4136504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650722"/>
              </p:ext>
            </p:extLst>
          </p:nvPr>
        </p:nvGraphicFramePr>
        <p:xfrm>
          <a:off x="1043608" y="908720"/>
          <a:ext cx="6696744" cy="15026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5" imgW="5750420" imgH="1790188" progId="Word.Document.8">
                  <p:embed/>
                </p:oleObj>
              </mc:Choice>
              <mc:Fallback>
                <p:oleObj name="Document" r:id="rId5" imgW="5750420" imgH="1790188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43608" y="908720"/>
                        <a:ext cx="6696744" cy="15026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5890686"/>
              </p:ext>
            </p:extLst>
          </p:nvPr>
        </p:nvGraphicFramePr>
        <p:xfrm>
          <a:off x="827584" y="2852936"/>
          <a:ext cx="7200800" cy="353816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83216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9.3.2012</a:t>
                      </a: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Středověk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Baroko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004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/>
              <a:t>Vzniká v Itálii na konci 16. století</a:t>
            </a:r>
          </a:p>
          <a:p>
            <a:pPr>
              <a:buNone/>
            </a:pPr>
            <a:r>
              <a:rPr lang="cs-CZ" b="1" dirty="0"/>
              <a:t>Znaky: </a:t>
            </a:r>
            <a:r>
              <a:rPr lang="cs-CZ" dirty="0"/>
              <a:t>působí na city </a:t>
            </a:r>
            <a:r>
              <a:rPr lang="cs-CZ" dirty="0" smtClean="0"/>
              <a:t>člověka</a:t>
            </a:r>
          </a:p>
          <a:p>
            <a:pPr>
              <a:buNone/>
            </a:pPr>
            <a:r>
              <a:rPr lang="cs-CZ" dirty="0" smtClean="0"/>
              <a:t>             velkolepost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   je </a:t>
            </a:r>
            <a:r>
              <a:rPr lang="cs-CZ" dirty="0"/>
              <a:t>spjaté s katolickou </a:t>
            </a:r>
            <a:r>
              <a:rPr lang="cs-CZ" dirty="0" smtClean="0"/>
              <a:t>vírou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/>
              <a:t>náboženská témata</a:t>
            </a:r>
          </a:p>
          <a:p>
            <a:pPr>
              <a:buNone/>
            </a:pPr>
            <a:r>
              <a:rPr lang="cs-CZ" dirty="0"/>
              <a:t>            </a:t>
            </a:r>
            <a:r>
              <a:rPr lang="cs-CZ" dirty="0" smtClean="0"/>
              <a:t> nepravidelné </a:t>
            </a:r>
            <a:r>
              <a:rPr lang="cs-CZ" dirty="0"/>
              <a:t>tvary, výrazné křivky a oblouky</a:t>
            </a:r>
          </a:p>
          <a:p>
            <a:pPr>
              <a:buNone/>
            </a:pPr>
            <a:r>
              <a:rPr lang="cs-CZ" dirty="0"/>
              <a:t>           </a:t>
            </a:r>
            <a:r>
              <a:rPr lang="cs-CZ" dirty="0" smtClean="0"/>
              <a:t>  střídání </a:t>
            </a:r>
            <a:r>
              <a:rPr lang="cs-CZ" dirty="0"/>
              <a:t>světla a stínu</a:t>
            </a:r>
          </a:p>
          <a:p>
            <a:pPr>
              <a:buNone/>
            </a:pPr>
            <a:r>
              <a:rPr lang="cs-CZ" dirty="0"/>
              <a:t>            </a:t>
            </a:r>
            <a:r>
              <a:rPr lang="cs-CZ" dirty="0" smtClean="0"/>
              <a:t> bohatá </a:t>
            </a:r>
            <a:r>
              <a:rPr lang="cs-CZ" dirty="0"/>
              <a:t>zdobnost – zlato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/>
              <a:t>Architektura</a:t>
            </a:r>
            <a:r>
              <a:rPr lang="cs-CZ" dirty="0"/>
              <a:t>: </a:t>
            </a:r>
            <a:r>
              <a:rPr lang="cs-CZ" dirty="0" err="1"/>
              <a:t>Bernini</a:t>
            </a:r>
            <a:endParaRPr lang="cs-CZ" dirty="0"/>
          </a:p>
          <a:p>
            <a:pPr>
              <a:buNone/>
            </a:pPr>
            <a:r>
              <a:rPr lang="cs-CZ" dirty="0"/>
              <a:t>                    </a:t>
            </a:r>
            <a:r>
              <a:rPr lang="cs-CZ" dirty="0" smtClean="0"/>
              <a:t>    </a:t>
            </a:r>
            <a:r>
              <a:rPr lang="cs-CZ" dirty="0" err="1"/>
              <a:t>Borromini</a:t>
            </a:r>
            <a:endParaRPr lang="cs-CZ" dirty="0"/>
          </a:p>
          <a:p>
            <a:pPr>
              <a:buNone/>
            </a:pPr>
            <a:r>
              <a:rPr lang="cs-CZ"/>
              <a:t>                     </a:t>
            </a:r>
            <a:r>
              <a:rPr lang="cs-CZ" smtClean="0"/>
              <a:t>   </a:t>
            </a:r>
            <a:r>
              <a:rPr lang="cs-CZ" dirty="0"/>
              <a:t>Fischer z </a:t>
            </a:r>
            <a:r>
              <a:rPr lang="cs-CZ" dirty="0" err="1"/>
              <a:t>Erlachu</a:t>
            </a:r>
            <a:endParaRPr lang="cs-CZ" dirty="0"/>
          </a:p>
          <a:p>
            <a:pPr>
              <a:buNone/>
            </a:pPr>
            <a:r>
              <a:rPr lang="cs-CZ" b="1" dirty="0"/>
              <a:t>Malíři</a:t>
            </a:r>
            <a:r>
              <a:rPr lang="cs-CZ" dirty="0"/>
              <a:t>: </a:t>
            </a:r>
            <a:r>
              <a:rPr lang="cs-CZ" dirty="0" err="1"/>
              <a:t>Bernini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dirty="0" err="1"/>
              <a:t>Caravaggio</a:t>
            </a:r>
            <a:r>
              <a:rPr lang="cs-CZ" dirty="0"/>
              <a:t>, </a:t>
            </a:r>
            <a:r>
              <a:rPr lang="cs-CZ" dirty="0" err="1" smtClean="0"/>
              <a:t>Rubens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Baroko </a:t>
            </a:r>
            <a:r>
              <a:rPr lang="cs-CZ" b="1" dirty="0"/>
              <a:t>v </a:t>
            </a:r>
            <a:r>
              <a:rPr lang="cs-CZ" b="1" dirty="0" err="1"/>
              <a:t>nekatolic</a:t>
            </a:r>
            <a:r>
              <a:rPr lang="cs-CZ" b="1" dirty="0"/>
              <a:t>. zemích</a:t>
            </a:r>
            <a:r>
              <a:rPr lang="cs-CZ" dirty="0"/>
              <a:t>: van </a:t>
            </a:r>
            <a:r>
              <a:rPr lang="cs-CZ" dirty="0" err="1" smtClean="0"/>
              <a:t>Dyck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</a:t>
            </a:r>
            <a:r>
              <a:rPr lang="cs-CZ" dirty="0" err="1" smtClean="0"/>
              <a:t>Hollar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Rembrandt </a:t>
            </a:r>
            <a:r>
              <a:rPr lang="cs-CZ" dirty="0"/>
              <a:t>van </a:t>
            </a:r>
            <a:r>
              <a:rPr lang="cs-CZ" dirty="0" err="1" smtClean="0"/>
              <a:t>Rijn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/>
              <a:t>Hudba</a:t>
            </a:r>
            <a:r>
              <a:rPr lang="cs-CZ" dirty="0"/>
              <a:t>: opery, sonáty, fugy</a:t>
            </a:r>
          </a:p>
          <a:p>
            <a:pPr>
              <a:buNone/>
            </a:pPr>
            <a:r>
              <a:rPr lang="cs-CZ" dirty="0"/>
              <a:t>             Varhany</a:t>
            </a:r>
          </a:p>
          <a:p>
            <a:pPr>
              <a:buNone/>
            </a:pPr>
            <a:r>
              <a:rPr lang="cs-CZ" dirty="0"/>
              <a:t>              </a:t>
            </a:r>
            <a:r>
              <a:rPr lang="cs-CZ" dirty="0" err="1"/>
              <a:t>Monteverdi</a:t>
            </a:r>
            <a:endParaRPr lang="cs-CZ" dirty="0"/>
          </a:p>
          <a:p>
            <a:pPr>
              <a:buNone/>
            </a:pPr>
            <a:r>
              <a:rPr lang="cs-CZ" dirty="0"/>
              <a:t>              </a:t>
            </a:r>
            <a:r>
              <a:rPr lang="cs-CZ" dirty="0" err="1"/>
              <a:t>Vivaldi</a:t>
            </a:r>
            <a:endParaRPr lang="cs-CZ" dirty="0"/>
          </a:p>
          <a:p>
            <a:pPr>
              <a:buNone/>
            </a:pPr>
            <a:r>
              <a:rPr lang="cs-CZ" dirty="0"/>
              <a:t>              </a:t>
            </a:r>
            <a:r>
              <a:rPr lang="cs-CZ" dirty="0" err="1"/>
              <a:t>Handel</a:t>
            </a:r>
            <a:endParaRPr lang="cs-CZ" dirty="0"/>
          </a:p>
          <a:p>
            <a:pPr>
              <a:buNone/>
            </a:pPr>
            <a:r>
              <a:rPr lang="cs-CZ" dirty="0"/>
              <a:t>              </a:t>
            </a:r>
            <a:r>
              <a:rPr lang="cs-CZ" dirty="0" err="1"/>
              <a:t>Bach</a:t>
            </a:r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Literatura</a:t>
            </a:r>
            <a:r>
              <a:rPr lang="cs-CZ" dirty="0" smtClean="0"/>
              <a:t>: květnatý jazyk, slovní hříčky</a:t>
            </a:r>
          </a:p>
          <a:p>
            <a:pPr>
              <a:buNone/>
            </a:pPr>
            <a:r>
              <a:rPr lang="cs-CZ" dirty="0" smtClean="0"/>
              <a:t>                   knihy s náboženskou tématikou,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příběhy z běžného života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Calderón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la </a:t>
            </a:r>
            <a:r>
              <a:rPr lang="cs-CZ" dirty="0" err="1" smtClean="0"/>
              <a:t>Barca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dirty="0" err="1" smtClean="0"/>
              <a:t>Molliere</a:t>
            </a:r>
            <a:r>
              <a:rPr lang="cs-CZ" dirty="0" smtClean="0"/>
              <a:t>   </a:t>
            </a:r>
            <a:r>
              <a:rPr lang="cs-CZ" dirty="0" smtClean="0"/>
              <a:t>(kritika špatných lidských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vlastností)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/>
              <a:t>Dílo několika umělců a řemeslnických mistrů:</a:t>
            </a:r>
            <a:br>
              <a:rPr lang="cs-CZ" sz="2700" dirty="0"/>
            </a:br>
            <a:r>
              <a:rPr lang="cs-CZ" sz="2700" dirty="0"/>
              <a:t>Sloup Nejsvětější trojice v Olomouci, památka UNESCO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pic>
        <p:nvPicPr>
          <p:cNvPr id="15362" name="Picture 2" descr="C:\Users\Milena\Desktop\450px-Holy_Trinity_Column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556792"/>
            <a:ext cx="3312368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err="1"/>
              <a:t>Bernini</a:t>
            </a:r>
            <a:r>
              <a:rPr lang="cs-CZ" sz="2700" dirty="0"/>
              <a:t>: Bronzový baldachýn nad hrobem sv. Petra v bazilice sv. Petra ve Vatikánu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5362" name="Picture 2" descr="C:\Users\Milena\Desktop\Bernini_Baldachin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124744"/>
            <a:ext cx="3941763" cy="5486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err="1"/>
              <a:t>Rubens</a:t>
            </a:r>
            <a:r>
              <a:rPr lang="cs-CZ" sz="2700" dirty="0"/>
              <a:t>: Tři Grácie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 descr="C:\Users\Milena\Desktop\492px-The_Three_Graces,_by_Peter_Paul_Rubens,_from_Prado_in_Google_Eart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9212" y="1484784"/>
            <a:ext cx="3638971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err="1"/>
              <a:t>Caravaggio</a:t>
            </a:r>
            <a:r>
              <a:rPr lang="cs-CZ" sz="2700" dirty="0"/>
              <a:t>:Vzkříšení Lazara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Picture 2" descr="C:\Users\Milena\Desktop\436px-Michelangelo_Caravaggio_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340768"/>
            <a:ext cx="3559076" cy="50049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Citace.</a:t>
            </a:r>
          </a:p>
          <a:p>
            <a:pPr>
              <a:buNone/>
            </a:pPr>
            <a:r>
              <a:rPr lang="cs-CZ" dirty="0" smtClean="0"/>
              <a:t>Www.</a:t>
            </a:r>
            <a:r>
              <a:rPr lang="cs-CZ" dirty="0" err="1" smtClean="0"/>
              <a:t>wikipedia.org</a:t>
            </a:r>
            <a:r>
              <a:rPr lang="cs-CZ" dirty="0" smtClean="0"/>
              <a:t>. </a:t>
            </a:r>
            <a:r>
              <a:rPr lang="cs-CZ" i="1" dirty="0" smtClean="0"/>
              <a:t>Www.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31.10. 2005 [cit. 2012-01-09]. Dostupné z: http://cs.wikipedia.org/wiki/Soubor:Holy_Trinity_Column-2.jpg</a:t>
            </a:r>
          </a:p>
          <a:p>
            <a:pPr>
              <a:buNone/>
            </a:pPr>
            <a:r>
              <a:rPr lang="cs-CZ" dirty="0" smtClean="0"/>
              <a:t>Www.</a:t>
            </a:r>
            <a:r>
              <a:rPr lang="cs-CZ" dirty="0" err="1" smtClean="0"/>
              <a:t>wikipedia.org</a:t>
            </a:r>
            <a:r>
              <a:rPr lang="cs-CZ" dirty="0" smtClean="0"/>
              <a:t>. </a:t>
            </a:r>
            <a:r>
              <a:rPr lang="cs-CZ" i="1" dirty="0" smtClean="0"/>
              <a:t>Www.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16.8. 2006 [cit. 2012-01-09]. Dostupné z: http://cs.wikipedia.org/wiki/Soubor:Bernini_Baldachino.jpg</a:t>
            </a:r>
          </a:p>
          <a:p>
            <a:pPr>
              <a:buNone/>
            </a:pPr>
            <a:r>
              <a:rPr lang="cs-CZ" dirty="0" smtClean="0"/>
              <a:t>Www.</a:t>
            </a:r>
            <a:r>
              <a:rPr lang="cs-CZ" dirty="0" err="1" smtClean="0"/>
              <a:t>wikipedia.org</a:t>
            </a:r>
            <a:r>
              <a:rPr lang="cs-CZ" dirty="0" smtClean="0"/>
              <a:t>. </a:t>
            </a:r>
            <a:r>
              <a:rPr lang="cs-CZ" i="1" dirty="0" smtClean="0"/>
              <a:t>Www.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13.5. 2011 [cit. 2012-01-09]. Dostupné z: http://cs.wikipedia.org/wiki/Soubor:The_Three_Graces,_by_Peter_Paul_Rubens,_from_Prado_in_Google_Earth.jpg </a:t>
            </a:r>
          </a:p>
          <a:p>
            <a:pPr>
              <a:buNone/>
            </a:pPr>
            <a:r>
              <a:rPr lang="cs-CZ" dirty="0" smtClean="0"/>
              <a:t>Www.</a:t>
            </a:r>
            <a:r>
              <a:rPr lang="cs-CZ" dirty="0" err="1" smtClean="0"/>
              <a:t>wikipedia.org</a:t>
            </a:r>
            <a:r>
              <a:rPr lang="cs-CZ" dirty="0" smtClean="0"/>
              <a:t>. </a:t>
            </a:r>
            <a:r>
              <a:rPr lang="cs-CZ" i="1" dirty="0" smtClean="0"/>
              <a:t>Www.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19.5. 2005 [cit. 2012-01-09]. Dostupné z: http://cs.wikipedia.org/wiki/Soubor:Michelangelo_Caravaggio_006.jpg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Anotace: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 dirty="0" smtClean="0"/>
              <a:t>Žáci se seznámí s dalším uměleckým směrem, všímají si charakteristických rysů, porovnají s renesancí.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91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224</Words>
  <Application>Microsoft Office PowerPoint</Application>
  <PresentationFormat>Předvádění na obrazovce (4:3)</PresentationFormat>
  <Paragraphs>60</Paragraphs>
  <Slides>11</Slides>
  <Notes>10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Document</vt:lpstr>
      <vt:lpstr> </vt:lpstr>
      <vt:lpstr>Baroko</vt:lpstr>
      <vt:lpstr>Prezentace aplikace PowerPoint</vt:lpstr>
      <vt:lpstr>Prezentace aplikace PowerPoint</vt:lpstr>
      <vt:lpstr>Prezentace aplikace PowerPoint</vt:lpstr>
      <vt:lpstr>Dílo několika umělců a řemeslnických mistrů: Sloup Nejsvětější trojice v Olomouci, památka UNESCO </vt:lpstr>
      <vt:lpstr>Bernini: Bronzový baldachýn nad hrobem sv. Petra v bazilice sv. Petra ve Vatikánu </vt:lpstr>
      <vt:lpstr>Rubens: Tři Grácie </vt:lpstr>
      <vt:lpstr>Caravaggio:Vzkříšení Lazara 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11</cp:revision>
  <dcterms:created xsi:type="dcterms:W3CDTF">2011-12-21T08:00:04Z</dcterms:created>
  <dcterms:modified xsi:type="dcterms:W3CDTF">2012-03-29T08:18:56Z</dcterms:modified>
</cp:coreProperties>
</file>