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9"/>
  </p:notesMasterIdLst>
  <p:sldIdLst>
    <p:sldId id="275" r:id="rId3"/>
    <p:sldId id="277" r:id="rId4"/>
    <p:sldId id="256" r:id="rId5"/>
    <p:sldId id="260" r:id="rId6"/>
    <p:sldId id="262" r:id="rId7"/>
    <p:sldId id="264" r:id="rId8"/>
    <p:sldId id="265" r:id="rId9"/>
    <p:sldId id="266" r:id="rId10"/>
    <p:sldId id="267" r:id="rId11"/>
    <p:sldId id="268" r:id="rId12"/>
    <p:sldId id="271" r:id="rId13"/>
    <p:sldId id="272" r:id="rId14"/>
    <p:sldId id="273" r:id="rId15"/>
    <p:sldId id="274" r:id="rId16"/>
    <p:sldId id="263" r:id="rId17"/>
    <p:sldId id="26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250" autoAdjust="0"/>
  </p:normalViewPr>
  <p:slideViewPr>
    <p:cSldViewPr>
      <p:cViewPr varScale="1">
        <p:scale>
          <a:sx n="69" d="100"/>
          <a:sy n="69" d="100"/>
        </p:scale>
        <p:origin x="141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8294DF-340E-4E93-90AF-90C722E3CA0E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4EC30B-8290-4E69-AF57-B4852DFFEE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90999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4E3FC-8F60-46DB-A4D2-8A5AC35AE90A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C7B85-191F-44DF-BEAE-A505F44EA4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22641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4E3FC-8F60-46DB-A4D2-8A5AC35AE90A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C7B85-191F-44DF-BEAE-A505F44EA4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194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4E3FC-8F60-46DB-A4D2-8A5AC35AE90A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C7B85-191F-44DF-BEAE-A505F44EA4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00709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4E3FC-8F60-46DB-A4D2-8A5AC35AE90A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C7B85-191F-44DF-BEAE-A505F44EA4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41412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4E3FC-8F60-46DB-A4D2-8A5AC35AE90A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C7B85-191F-44DF-BEAE-A505F44EA4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36387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4E3FC-8F60-46DB-A4D2-8A5AC35AE90A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C7B85-191F-44DF-BEAE-A505F44EA4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5343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4E3FC-8F60-46DB-A4D2-8A5AC35AE90A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C7B85-191F-44DF-BEAE-A505F44EA4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4466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4E3FC-8F60-46DB-A4D2-8A5AC35AE90A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C7B85-191F-44DF-BEAE-A505F44EA4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94135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4E3FC-8F60-46DB-A4D2-8A5AC35AE90A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C7B85-191F-44DF-BEAE-A505F44EA4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8326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4E3FC-8F60-46DB-A4D2-8A5AC35AE90A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C7B85-191F-44DF-BEAE-A505F44EA4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4296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4E3FC-8F60-46DB-A4D2-8A5AC35AE90A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C7B85-191F-44DF-BEAE-A505F44EA4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16535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7B0C9-601F-4664-BCCB-962511ACC9BA}" type="datetime1">
              <a:rPr lang="cs-CZ" smtClean="0"/>
              <a:pPr/>
              <a:t>15.4.2014</a:t>
            </a:fld>
            <a:endParaRPr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62FE3-A033-4BF6-9E00-782BB64BE8E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08925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7B0C9-601F-4664-BCCB-962511ACC9BA}" type="datetime1">
              <a:rPr lang="cs-CZ" smtClean="0"/>
              <a:pPr/>
              <a:t>15.4.2014</a:t>
            </a:fld>
            <a:endParaRPr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45216-7455-4C35-B384-73E71686B27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194171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7B0C9-601F-4664-BCCB-962511ACC9BA}" type="datetime1">
              <a:rPr lang="cs-CZ" smtClean="0"/>
              <a:pPr/>
              <a:t>15.4.2014</a:t>
            </a:fld>
            <a:endParaRPr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081DA-4012-48E1-8324-268EDBDA415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05791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447800"/>
            <a:ext cx="3810000" cy="4572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447800"/>
            <a:ext cx="3810000" cy="4572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7B0C9-601F-4664-BCCB-962511ACC9BA}" type="datetime1">
              <a:rPr lang="cs-CZ" smtClean="0"/>
              <a:pPr/>
              <a:t>15.4.2014</a:t>
            </a:fld>
            <a:endParaRPr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678B9-F17E-46B0-9F53-13F6BC26602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60816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7B0C9-601F-4664-BCCB-962511ACC9BA}" type="datetime1">
              <a:rPr lang="cs-CZ" smtClean="0"/>
              <a:pPr/>
              <a:t>15.4.2014</a:t>
            </a:fld>
            <a:endParaRPr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8A68B-931B-46B0-9DFF-08622FA7DC1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55243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7B0C9-601F-4664-BCCB-962511ACC9BA}" type="datetime1">
              <a:rPr lang="cs-CZ" smtClean="0"/>
              <a:pPr/>
              <a:t>15.4.2014</a:t>
            </a:fld>
            <a:endParaRPr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DBFE1-31E2-48F2-8983-28E8F4B15AA7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11488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7B0C9-601F-4664-BCCB-962511ACC9BA}" type="datetime1">
              <a:rPr lang="cs-CZ" smtClean="0"/>
              <a:pPr/>
              <a:t>15.4.2014</a:t>
            </a:fld>
            <a:endParaRPr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0C3AB-4972-43E0-B692-B05F07DB091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93837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7B0C9-601F-4664-BCCB-962511ACC9BA}" type="datetime1">
              <a:rPr lang="cs-CZ" smtClean="0"/>
              <a:pPr/>
              <a:t>15.4.2014</a:t>
            </a:fld>
            <a:endParaRPr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931CD-9271-4E56-B095-2CB4B56C203C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9003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7B0C9-601F-4664-BCCB-962511ACC9BA}" type="datetime1">
              <a:rPr lang="cs-CZ" smtClean="0"/>
              <a:pPr/>
              <a:t>15.4.2014</a:t>
            </a:fld>
            <a:endParaRPr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CCE0C-DB7D-4749-B65F-2C78DF252D50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172258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7B0C9-601F-4664-BCCB-962511ACC9BA}" type="datetime1">
              <a:rPr lang="cs-CZ" smtClean="0"/>
              <a:pPr/>
              <a:t>15.4.2014</a:t>
            </a:fld>
            <a:endParaRPr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1E403-62AF-4520-9AF3-16BA30F77EE2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7004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4638"/>
            <a:ext cx="1943100" cy="57451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38"/>
            <a:ext cx="5676900" cy="57451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7B0C9-601F-4664-BCCB-962511ACC9BA}" type="datetime1">
              <a:rPr lang="cs-CZ" smtClean="0"/>
              <a:pPr/>
              <a:t>15.4.2014</a:t>
            </a:fld>
            <a:endParaRPr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97469-BF07-4C2B-BE52-3B27ED705FE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22693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A4E3FC-8F60-46DB-A4D2-8A5AC35AE90A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AC7B85-191F-44DF-BEAE-A505F44EA4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35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8"/>
          <p:cNvSpPr/>
          <p:nvPr/>
        </p:nvSpPr>
        <p:spPr>
          <a:xfrm>
            <a:off x="0" y="0"/>
            <a:ext cx="9143640" cy="6857639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square" lIns="90000" tIns="45000" rIns="90000" bIns="45000" anchor="ctr" anchorCtr="0" compatLnSpc="0"/>
          <a:lstStyle/>
          <a:p>
            <a:pPr hangingPunct="0"/>
            <a:endParaRPr lang="en-US">
              <a:solidFill>
                <a:prstClr val="black"/>
              </a:solidFill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aoblený obdélník 7"/>
          <p:cNvSpPr/>
          <p:nvPr/>
        </p:nvSpPr>
        <p:spPr>
          <a:xfrm>
            <a:off x="64080" y="69840"/>
            <a:ext cx="9012960" cy="6693119"/>
          </a:xfrm>
          <a:custGeom>
            <a:avLst>
              <a:gd name="f0" fmla="val 3600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 w="6480">
            <a:solidFill>
              <a:srgbClr val="000000"/>
            </a:solidFill>
            <a:prstDash val="solid"/>
          </a:ln>
        </p:spPr>
        <p:txBody>
          <a:bodyPr vert="horz" wrap="square" lIns="90000" tIns="45000" rIns="90000" bIns="45000" anchor="ctr" anchorCtr="0" compatLnSpc="0"/>
          <a:lstStyle/>
          <a:p>
            <a:pPr hangingPunct="0"/>
            <a:endParaRPr lang="en-US">
              <a:solidFill>
                <a:prstClr val="black"/>
              </a:solidFill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xfrm>
            <a:off x="914400" y="274680"/>
            <a:ext cx="7772039" cy="1142639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t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/>
            <a:r>
              <a:rPr lang="cs-CZ"/>
              <a:t>Click to edit the title text formatKliknutím lze upravit styl.</a:t>
            </a:r>
          </a:p>
        </p:txBody>
      </p:sp>
      <p:sp>
        <p:nvSpPr>
          <p:cNvPr id="5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172199" y="6191280"/>
            <a:ext cx="2476080" cy="47592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>
            <a:lvl1pPr marL="0" marR="0" lvl="0" indent="0" algn="l" rtl="0" hangingPunct="1"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spc="0">
                <a:solidFill>
                  <a:srgbClr val="000000"/>
                </a:solidFill>
                <a:latin typeface="Perpetua" pitchFamily="18"/>
                <a:ea typeface="Lucida Sans Unicode" pitchFamily="2"/>
                <a:cs typeface="Tahoma" pitchFamily="2"/>
              </a:defRPr>
            </a:lvl1pPr>
          </a:lstStyle>
          <a:p>
            <a:fld id="{ACA7B0C9-601F-4664-BCCB-962511ACC9BA}" type="datetime1">
              <a:rPr lang="cs-CZ"/>
              <a:pPr/>
              <a:t>15.4.2014</a:t>
            </a:fld>
            <a:endParaRPr/>
          </a:p>
        </p:txBody>
      </p:sp>
      <p:sp>
        <p:nvSpPr>
          <p:cNvPr id="6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914400" y="6172199"/>
            <a:ext cx="3962160" cy="45683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>
            <a:lvl1pPr lvl="0" rtl="0" hangingPunct="0">
              <a:buNone/>
              <a:tabLst/>
              <a:defRPr lang="en-US" sz="2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endParaRPr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146160" y="6210360"/>
            <a:ext cx="456839" cy="456839"/>
          </a:xfrm>
          <a:prstGeom prst="rect">
            <a:avLst/>
          </a:prstGeom>
          <a:solidFill>
            <a:srgbClr val="AD0101"/>
          </a:solidFill>
          <a:ln>
            <a:noFill/>
          </a:ln>
        </p:spPr>
        <p:txBody>
          <a:bodyPr wrap="square" lIns="90000" tIns="45000" rIns="90000" bIns="45000" anchor="t" anchorCtr="0"/>
          <a:lstStyle>
            <a:lvl1pPr marL="0" marR="0" lvl="0" indent="0" algn="l" rtl="0" hangingPunct="1"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spc="0">
                <a:solidFill>
                  <a:srgbClr val="000000"/>
                </a:solidFill>
                <a:latin typeface="Perpetua" pitchFamily="18"/>
                <a:ea typeface="Lucida Sans Unicode" pitchFamily="2"/>
                <a:cs typeface="Tahoma" pitchFamily="2"/>
              </a:defRPr>
            </a:lvl1pPr>
          </a:lstStyle>
          <a:p>
            <a:fld id="{C7B62207-E828-4E6C-BA7E-50167BC63B0A}" type="slidenum">
              <a:rPr/>
              <a:pPr/>
              <a:t>‹#›</a:t>
            </a:fld>
            <a:endParaRPr/>
          </a:p>
        </p:txBody>
      </p:sp>
      <p:sp>
        <p:nvSpPr>
          <p:cNvPr id="8" name="Zástupný symbol pro obsah 7"/>
          <p:cNvSpPr txBox="1">
            <a:spLocks noGrp="1"/>
          </p:cNvSpPr>
          <p:nvPr>
            <p:ph type="body" idx="1"/>
          </p:nvPr>
        </p:nvSpPr>
        <p:spPr>
          <a:xfrm>
            <a:off x="914400" y="1447919"/>
            <a:ext cx="7772039" cy="4571639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t"/>
          <a:lstStyle>
            <a:def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26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defPPr>
            <a:lvl1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26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1pPr>
            <a:lvl2pPr marL="864000" lvl="1" indent="-324000" algn="l" rtl="0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2pPr>
            <a:lvl3pPr marL="1295999" lvl="2" indent="-288000" algn="l" rtl="0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3pPr>
            <a:lvl4pPr marL="1728000" lvl="3" indent="-216000" algn="l" rtl="0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4pPr>
            <a:lvl5pPr marL="2160000" lvl="4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5pPr>
            <a:lvl6pPr marL="2591999" lvl="5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6pPr>
            <a:lvl7pPr marL="3023999" lvl="6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7pPr>
            <a:lvl8pPr marL="3456000" lvl="7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8pPr>
            <a:lvl9pPr marL="3887999" lvl="8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/>
              <a:t>Click to edit the outline text format</a:t>
            </a:r>
          </a:p>
          <a:p>
            <a:pPr lvl="1"/>
            <a:r>
              <a:rPr lang="cs-CZ"/>
              <a:t>Second Outline Level</a:t>
            </a:r>
          </a:p>
          <a:p>
            <a:pPr lvl="2"/>
            <a:r>
              <a:rPr lang="cs-CZ"/>
              <a:t>Third Outline Level</a:t>
            </a:r>
          </a:p>
          <a:p>
            <a:pPr lvl="3"/>
            <a:r>
              <a:rPr lang="cs-CZ"/>
              <a:t>Fourth Outline Level</a:t>
            </a:r>
          </a:p>
          <a:p>
            <a:pPr lvl="4"/>
            <a:r>
              <a:rPr lang="cs-CZ"/>
              <a:t>Fifth Outline Level</a:t>
            </a:r>
          </a:p>
          <a:p>
            <a:pPr lvl="5"/>
            <a:r>
              <a:rPr lang="cs-CZ"/>
              <a:t>Sixth Outline Level</a:t>
            </a:r>
          </a:p>
          <a:p>
            <a:pPr lvl="6"/>
            <a:r>
              <a:rPr lang="cs-CZ"/>
              <a:t>Seventh Outline Level</a:t>
            </a:r>
          </a:p>
          <a:p>
            <a:pPr lvl="7"/>
            <a:r>
              <a:rPr lang="cs-CZ"/>
              <a:t>Eighth Outline Level</a:t>
            </a:r>
          </a:p>
          <a:p>
            <a:pPr lvl="0"/>
            <a:r>
              <a:rPr lang="cs-CZ"/>
              <a:t>Ninth Outline LevelKliknutím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val="980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lvl="0" algn="l" rtl="0" hangingPunct="1">
        <a:spcBef>
          <a:spcPts val="0"/>
        </a:spcBef>
        <a:spcAft>
          <a:spcPts val="0"/>
        </a:spcAft>
        <a:buNone/>
        <a:tabLst/>
        <a:defRPr lang="cs-CZ" sz="4000" b="0" i="0" u="none" strike="noStrike" kern="1200" spc="0">
          <a:ln>
            <a:noFill/>
          </a:ln>
          <a:solidFill>
            <a:srgbClr val="303030"/>
          </a:solidFill>
          <a:latin typeface="Franklin Gothic Book" pitchFamily="18"/>
          <a:ea typeface="Microsoft YaHei" pitchFamily="2"/>
          <a:cs typeface="Mangal" pitchFamily="2"/>
        </a:defRPr>
      </a:lvl1pPr>
    </p:titleStyle>
    <p:bodyStyle>
      <a:lvl1pPr lvl="0">
        <a:buSzPct val="45000"/>
        <a:buFont typeface="StarSymbol"/>
        <a:buChar char="●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1pPr>
      <a:lvl2pPr lvl="1">
        <a:buSzPct val="75000"/>
        <a:buFont typeface="StarSymbol"/>
        <a:buChar char="–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2pPr>
      <a:lvl3pPr lvl="2">
        <a:buSzPct val="45000"/>
        <a:buFont typeface="StarSymbol"/>
        <a:buChar char="●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3pPr>
      <a:lvl4pPr lvl="3">
        <a:buSzPct val="75000"/>
        <a:buFont typeface="StarSymbol"/>
        <a:buChar char="–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4pPr>
      <a:lvl5pPr lvl="4">
        <a:buSzPct val="45000"/>
        <a:buFont typeface="StarSymbol"/>
        <a:buChar char="●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5pPr>
      <a:lvl6pPr lvl="5">
        <a:buSzPct val="45000"/>
        <a:buFont typeface="StarSymbol"/>
        <a:buChar char="●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6pPr>
      <a:lvl7pPr lvl="6">
        <a:buSzPct val="45000"/>
        <a:buFont typeface="StarSymbol"/>
        <a:buChar char="●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7pPr>
      <a:lvl8pPr lvl="7">
        <a:buSzPct val="45000"/>
        <a:buFont typeface="StarSymbol"/>
        <a:buChar char="●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8pPr>
      <a:lvl9pPr marL="0" marR="0" lvl="0" indent="0" algn="l" rtl="0" hangingPunct="1">
        <a:spcBef>
          <a:spcPts val="581"/>
        </a:spcBef>
        <a:spcAft>
          <a:spcPts val="1417"/>
        </a:spcAft>
        <a:buClr>
          <a:srgbClr val="AD0101"/>
        </a:buClr>
        <a:buSzPct val="85000"/>
        <a:buFont typeface="Wingdings 2"/>
        <a:buChar char="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9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pn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gif"/><Relationship Id="rId5" Type="http://schemas.openxmlformats.org/officeDocument/2006/relationships/image" Target="../media/image8.jpeg"/><Relationship Id="rId4" Type="http://schemas.openxmlformats.org/officeDocument/2006/relationships/image" Target="../media/image7.jpeg"/><Relationship Id="rId9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hyperlink" Target="http://www.youtube.com/watch?v=1FlQCtg96SQ" TargetMode="External"/><Relationship Id="rId4" Type="http://schemas.openxmlformats.org/officeDocument/2006/relationships/image" Target="../media/image2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joguru.com/london-united-kingdom" TargetMode="External"/><Relationship Id="rId3" Type="http://schemas.openxmlformats.org/officeDocument/2006/relationships/hyperlink" Target="http://en.wikipedia.org/wiki/Shamrock" TargetMode="External"/><Relationship Id="rId7" Type="http://schemas.openxmlformats.org/officeDocument/2006/relationships/hyperlink" Target="http://commons.wikimedia.org/wiki/File:Thistle_20050725_001.jpg" TargetMode="External"/><Relationship Id="rId2" Type="http://schemas.openxmlformats.org/officeDocument/2006/relationships/hyperlink" Target="http://www.webanglais.net/6emes/exercices/exo-6-gram-situateonamap01-gap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worldatlas.com/webimage/flags/countrys/europe/wales.htm" TargetMode="External"/><Relationship Id="rId5" Type="http://schemas.openxmlformats.org/officeDocument/2006/relationships/hyperlink" Target="http://squamcreativeservices.com/2012/04/daffodil/" TargetMode="External"/><Relationship Id="rId10" Type="http://schemas.openxmlformats.org/officeDocument/2006/relationships/hyperlink" Target="http://www.beatlestours.co.uk/beatlespages/pennylane.htm" TargetMode="External"/><Relationship Id="rId4" Type="http://schemas.openxmlformats.org/officeDocument/2006/relationships/hyperlink" Target="http://en.wikipedia.org/wiki/Flag_of_England" TargetMode="External"/><Relationship Id="rId9" Type="http://schemas.openxmlformats.org/officeDocument/2006/relationships/hyperlink" Target="http://commons.wikimedia.org/wiki/File:Cambridge_Peterhouse_OldCourt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daviding.com/blog/index.php/archive/planes-and-trains-and-visiting-nottingham/" TargetMode="External"/><Relationship Id="rId7" Type="http://schemas.openxmlformats.org/officeDocument/2006/relationships/hyperlink" Target="http://www.hdwpapers.com/balmoral_castle_wallpaper-wallpapers.html" TargetMode="External"/><Relationship Id="rId2" Type="http://schemas.openxmlformats.org/officeDocument/2006/relationships/hyperlink" Target="http://meanqueen-lifeaftermoney.blogspot.cz/2011/02/liverpool-docks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icstopin.com/480/wells-cathedral/http:||medievalaccommodation*com|medieval" TargetMode="External"/><Relationship Id="rId5" Type="http://schemas.openxmlformats.org/officeDocument/2006/relationships/hyperlink" Target="http://www.yorksj.ac.uk/education--theology/faculty-of-etrs/cris/cris-partner-institutions.aspx" TargetMode="External"/><Relationship Id="rId4" Type="http://schemas.openxmlformats.org/officeDocument/2006/relationships/hyperlink" Target="http://en.wikipedia.org/wiki/Canterbury_Cathedra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9630518"/>
              </p:ext>
            </p:extLst>
          </p:nvPr>
        </p:nvGraphicFramePr>
        <p:xfrm>
          <a:off x="1007604" y="2924944"/>
          <a:ext cx="7248961" cy="3383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CZ.1.07/1.5.00/34.0423</a:t>
                      </a:r>
                    </a:p>
                    <a:p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Mgr.Alena</a:t>
                      </a:r>
                      <a:r>
                        <a:rPr lang="cs-CZ" dirty="0" smtClean="0"/>
                        <a:t> Zelenková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baseline="0" dirty="0" smtClean="0"/>
                        <a:t> United </a:t>
                      </a:r>
                      <a:r>
                        <a:rPr lang="cs-CZ" baseline="0" dirty="0" err="1" smtClean="0"/>
                        <a:t>Kingdom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1.-4.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Srpen </a:t>
                      </a:r>
                      <a:r>
                        <a:rPr lang="cs-CZ" dirty="0" smtClean="0"/>
                        <a:t>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38133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6000" y="404683"/>
            <a:ext cx="8229600" cy="619265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Anotace: Prezentaci je možné využít při výuce maturitních témat z anglického jazyka, konkrétně tématu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English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speaking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countries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UK. Prezentace  je zaměřena na zajímavosti a fakta spojená se životem ve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pojeném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království.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Slouží k procvičení a  rozšíření slovní zásoby. Můžeme popisovat obrázky. Lze využít pro studenty 1.-4. ročníku.</a:t>
            </a:r>
          </a:p>
          <a:p>
            <a:pPr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Metodické pokyny: Při prezentaci jednotlivých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slidů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se studenti seznamují se zajímavostmi a fakty typickými  pro Spojené království. Prezentaci předchází řada otázek.  Prezentaci je možné využít při výkladu i při opakování tématu.</a:t>
            </a:r>
          </a:p>
          <a:p>
            <a:pPr eaLnBrk="1">
              <a:defRPr/>
            </a:pPr>
            <a:endParaRPr lang="cs-CZ" dirty="0" smtClean="0"/>
          </a:p>
          <a:p>
            <a:pPr marL="0" indent="0">
              <a:defRPr/>
            </a:pPr>
            <a:endParaRPr lang="cs-CZ" dirty="0"/>
          </a:p>
          <a:p>
            <a:pPr marL="0" indent="0">
              <a:defRPr/>
            </a:pPr>
            <a:endParaRPr lang="cs-CZ" dirty="0" smtClean="0"/>
          </a:p>
          <a:p>
            <a:pPr marL="0" indent="0">
              <a:defRPr/>
            </a:pPr>
            <a:endParaRPr lang="cs-CZ" dirty="0"/>
          </a:p>
          <a:p>
            <a:pPr marL="0" indent="0">
              <a:defRPr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36755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256" y="1052736"/>
            <a:ext cx="9162256" cy="458112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UK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General </a:t>
            </a:r>
            <a:r>
              <a:rPr lang="cs-CZ" dirty="0" err="1" smtClean="0">
                <a:solidFill>
                  <a:schemeClr val="tx1"/>
                </a:solidFill>
              </a:rPr>
              <a:t>knowledge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0794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1124744"/>
            <a:ext cx="5577809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official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country?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situated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Tell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something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geography</a:t>
            </a:r>
            <a:r>
              <a:rPr lang="cs-CZ" dirty="0" smtClean="0"/>
              <a:t>.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symbols</a:t>
            </a:r>
            <a:r>
              <a:rPr lang="cs-CZ" dirty="0" smtClean="0"/>
              <a:t> and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names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patrons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ever</a:t>
            </a:r>
            <a:r>
              <a:rPr lang="cs-CZ" dirty="0" smtClean="0"/>
              <a:t> </a:t>
            </a:r>
            <a:r>
              <a:rPr lang="cs-CZ" dirty="0" err="1" smtClean="0"/>
              <a:t>been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UK?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consist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?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countries</a:t>
            </a:r>
            <a:r>
              <a:rPr lang="cs-CZ" dirty="0" smtClean="0"/>
              <a:t> make up </a:t>
            </a:r>
            <a:r>
              <a:rPr lang="cs-CZ" dirty="0" err="1" smtClean="0"/>
              <a:t>the</a:t>
            </a:r>
            <a:r>
              <a:rPr lang="cs-CZ" dirty="0" smtClean="0"/>
              <a:t> UK?</a:t>
            </a:r>
            <a:endParaRPr lang="cs-CZ" dirty="0"/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imagine</a:t>
            </a:r>
            <a:r>
              <a:rPr lang="cs-CZ" dirty="0" smtClean="0"/>
              <a:t>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hear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UK?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places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interest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?/are </a:t>
            </a:r>
            <a:r>
              <a:rPr lang="cs-CZ" dirty="0" err="1" smtClean="0"/>
              <a:t>worth</a:t>
            </a:r>
            <a:r>
              <a:rPr lang="cs-CZ" dirty="0" smtClean="0"/>
              <a:t> </a:t>
            </a:r>
            <a:r>
              <a:rPr lang="cs-CZ" dirty="0" err="1" smtClean="0"/>
              <a:t>visiting</a:t>
            </a:r>
            <a:endParaRPr lang="cs-CZ" dirty="0" smtClean="0"/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personalities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 </a:t>
            </a:r>
            <a:r>
              <a:rPr lang="cs-CZ" dirty="0" err="1" smtClean="0"/>
              <a:t>name</a:t>
            </a:r>
            <a:r>
              <a:rPr lang="cs-CZ" dirty="0"/>
              <a:t> </a:t>
            </a:r>
            <a:r>
              <a:rPr lang="cs-CZ" dirty="0" smtClean="0"/>
              <a:t>?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British</a:t>
            </a:r>
            <a:r>
              <a:rPr lang="cs-CZ" dirty="0" smtClean="0"/>
              <a:t> </a:t>
            </a:r>
            <a:r>
              <a:rPr lang="cs-CZ" dirty="0" err="1" smtClean="0"/>
              <a:t>products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  </a:t>
            </a:r>
            <a:r>
              <a:rPr lang="cs-CZ" dirty="0" err="1" smtClean="0"/>
              <a:t>any</a:t>
            </a:r>
            <a:r>
              <a:rPr lang="cs-CZ" dirty="0" smtClean="0"/>
              <a:t> </a:t>
            </a:r>
            <a:r>
              <a:rPr lang="cs-CZ" dirty="0" err="1" smtClean="0"/>
              <a:t>important</a:t>
            </a:r>
            <a:r>
              <a:rPr lang="cs-CZ" dirty="0" smtClean="0"/>
              <a:t> </a:t>
            </a:r>
            <a:r>
              <a:rPr lang="cs-CZ" dirty="0" err="1" smtClean="0"/>
              <a:t>events</a:t>
            </a:r>
            <a:r>
              <a:rPr lang="cs-CZ" dirty="0" smtClean="0"/>
              <a:t> in </a:t>
            </a:r>
            <a:r>
              <a:rPr lang="cs-CZ" dirty="0" err="1" smtClean="0"/>
              <a:t>British</a:t>
            </a:r>
            <a:r>
              <a:rPr lang="cs-CZ" dirty="0" smtClean="0"/>
              <a:t> </a:t>
            </a:r>
            <a:r>
              <a:rPr lang="cs-CZ" dirty="0" err="1" smtClean="0"/>
              <a:t>history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to </a:t>
            </a:r>
            <a:r>
              <a:rPr lang="cs-CZ" dirty="0" err="1" smtClean="0"/>
              <a:t>try</a:t>
            </a:r>
            <a:r>
              <a:rPr lang="cs-CZ" dirty="0" smtClean="0"/>
              <a:t> to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au-pair in </a:t>
            </a:r>
            <a:r>
              <a:rPr lang="cs-CZ" dirty="0" err="1" smtClean="0"/>
              <a:t>the</a:t>
            </a:r>
            <a:r>
              <a:rPr lang="cs-CZ" dirty="0" smtClean="0"/>
              <a:t> UK?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get</a:t>
            </a:r>
            <a:r>
              <a:rPr lang="cs-CZ" dirty="0" smtClean="0"/>
              <a:t> /</a:t>
            </a:r>
            <a:r>
              <a:rPr lang="cs-CZ" dirty="0" err="1" smtClean="0"/>
              <a:t>travel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currency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Questions</a:t>
            </a:r>
            <a:r>
              <a:rPr lang="cs-CZ" dirty="0" smtClean="0"/>
              <a:t>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2050" name="Picture 2" descr="C:\Users\Alena\Pictures\symbol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2921" y="1412775"/>
            <a:ext cx="3091079" cy="4617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5449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92088"/>
          </a:xfrm>
        </p:spPr>
        <p:txBody>
          <a:bodyPr/>
          <a:lstStyle/>
          <a:p>
            <a:r>
              <a:rPr lang="cs-CZ" dirty="0" smtClean="0"/>
              <a:t>Map</a:t>
            </a:r>
            <a:endParaRPr lang="cs-CZ" dirty="0"/>
          </a:p>
        </p:txBody>
      </p:sp>
      <p:pic>
        <p:nvPicPr>
          <p:cNvPr id="1026" name="Picture 2" descr="C:\Users\Alena\Pictures\MapGB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764704"/>
            <a:ext cx="5904656" cy="6070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5515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5447" y="-99392"/>
            <a:ext cx="8229600" cy="908720"/>
          </a:xfrm>
        </p:spPr>
        <p:txBody>
          <a:bodyPr>
            <a:normAutofit/>
          </a:bodyPr>
          <a:lstStyle/>
          <a:p>
            <a:r>
              <a:rPr lang="cs-CZ" sz="2800" dirty="0" err="1"/>
              <a:t>S</a:t>
            </a:r>
            <a:r>
              <a:rPr lang="cs-CZ" sz="2800" dirty="0" err="1" smtClean="0"/>
              <a:t>ymbols</a:t>
            </a:r>
            <a:r>
              <a:rPr lang="cs-CZ" sz="2800" dirty="0" smtClean="0"/>
              <a:t> and patron </a:t>
            </a:r>
            <a:r>
              <a:rPr lang="cs-CZ" sz="2800" dirty="0" err="1" smtClean="0"/>
              <a:t>saints</a:t>
            </a:r>
            <a:endParaRPr lang="cs-CZ" sz="2800" dirty="0"/>
          </a:p>
        </p:txBody>
      </p:sp>
      <p:pic>
        <p:nvPicPr>
          <p:cNvPr id="1026" name="Picture 2" descr="C:\Users\Alena\Pictures\220px-Irish_clover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943195"/>
            <a:ext cx="2035165" cy="170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lena\Pictures\250px-Flag_of_England.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2735" y="2060848"/>
            <a:ext cx="1450468" cy="1578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lena\Pictures\red-rose-high-definition-wallpaper-for-desk-top-H79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9494" y="1517006"/>
            <a:ext cx="1624173" cy="2382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lena\Pictures\daffodil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4365104"/>
            <a:ext cx="1483714" cy="2229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lena\Pictures\wales.g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9922" y="4462664"/>
            <a:ext cx="2536094" cy="1414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lena\Pictures\Thistle_20050725_001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9190" y="3899872"/>
            <a:ext cx="1448955" cy="2533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lena\Pictures\scottish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365104"/>
            <a:ext cx="1981276" cy="1176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908720"/>
            <a:ext cx="58326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St.George</a:t>
            </a:r>
            <a:r>
              <a:rPr lang="cs-CZ" dirty="0" smtClean="0"/>
              <a:t>      </a:t>
            </a:r>
            <a:r>
              <a:rPr lang="cs-CZ" dirty="0" err="1" smtClean="0"/>
              <a:t>St.Andrew</a:t>
            </a:r>
            <a:r>
              <a:rPr lang="cs-CZ" dirty="0" smtClean="0"/>
              <a:t>        </a:t>
            </a:r>
            <a:r>
              <a:rPr lang="cs-CZ" dirty="0" err="1" smtClean="0"/>
              <a:t>St.Patrick</a:t>
            </a:r>
            <a:r>
              <a:rPr lang="cs-CZ" dirty="0" smtClean="0"/>
              <a:t>       </a:t>
            </a:r>
            <a:r>
              <a:rPr lang="cs-CZ" dirty="0" err="1" smtClean="0"/>
              <a:t>St.David</a:t>
            </a:r>
            <a:endParaRPr lang="cs-CZ" dirty="0" smtClean="0"/>
          </a:p>
          <a:p>
            <a:r>
              <a:rPr lang="cs-CZ" dirty="0" smtClean="0"/>
              <a:t>Wales             </a:t>
            </a:r>
            <a:r>
              <a:rPr lang="cs-CZ" dirty="0" err="1" smtClean="0"/>
              <a:t>England</a:t>
            </a:r>
            <a:r>
              <a:rPr lang="cs-CZ" dirty="0" smtClean="0"/>
              <a:t>            Scotland        </a:t>
            </a:r>
            <a:r>
              <a:rPr lang="cs-CZ" dirty="0" err="1" smtClean="0"/>
              <a:t>Northern</a:t>
            </a:r>
            <a:r>
              <a:rPr lang="cs-CZ" dirty="0" smtClean="0"/>
              <a:t> </a:t>
            </a:r>
            <a:r>
              <a:rPr lang="cs-CZ" dirty="0" err="1" smtClean="0"/>
              <a:t>Ireland</a:t>
            </a:r>
            <a:endParaRPr lang="cs-CZ" dirty="0" smtClean="0"/>
          </a:p>
          <a:p>
            <a:r>
              <a:rPr lang="cs-CZ" dirty="0" smtClean="0"/>
              <a:t>23rd </a:t>
            </a:r>
            <a:r>
              <a:rPr lang="cs-CZ" dirty="0" err="1" smtClean="0"/>
              <a:t>April</a:t>
            </a:r>
            <a:r>
              <a:rPr lang="cs-CZ" dirty="0" smtClean="0"/>
              <a:t>      1st </a:t>
            </a:r>
            <a:r>
              <a:rPr lang="cs-CZ" dirty="0" err="1" smtClean="0"/>
              <a:t>March</a:t>
            </a:r>
            <a:r>
              <a:rPr lang="cs-CZ" dirty="0" smtClean="0"/>
              <a:t>         30th </a:t>
            </a:r>
            <a:r>
              <a:rPr lang="cs-CZ" dirty="0" err="1" smtClean="0"/>
              <a:t>November</a:t>
            </a:r>
            <a:r>
              <a:rPr lang="cs-CZ" dirty="0" smtClean="0"/>
              <a:t>   17th </a:t>
            </a:r>
            <a:r>
              <a:rPr lang="cs-CZ" dirty="0" err="1" smtClean="0"/>
              <a:t>March</a:t>
            </a:r>
            <a:endParaRPr lang="cs-CZ" dirty="0" smtClean="0"/>
          </a:p>
          <a:p>
            <a:r>
              <a:rPr lang="cs-CZ" dirty="0" err="1" smtClean="0"/>
              <a:t>Thistle</a:t>
            </a:r>
            <a:r>
              <a:rPr lang="cs-CZ" dirty="0" smtClean="0"/>
              <a:t>            </a:t>
            </a:r>
            <a:r>
              <a:rPr lang="cs-CZ" dirty="0" err="1" smtClean="0"/>
              <a:t>shamrock</a:t>
            </a:r>
            <a:r>
              <a:rPr lang="cs-CZ" dirty="0" smtClean="0"/>
              <a:t>          </a:t>
            </a:r>
            <a:r>
              <a:rPr lang="cs-CZ" dirty="0" err="1" smtClean="0"/>
              <a:t>daffodil</a:t>
            </a:r>
            <a:r>
              <a:rPr lang="cs-CZ" dirty="0" smtClean="0"/>
              <a:t>           </a:t>
            </a:r>
            <a:r>
              <a:rPr lang="cs-CZ" dirty="0" err="1" smtClean="0"/>
              <a:t>red</a:t>
            </a:r>
            <a:r>
              <a:rPr lang="cs-CZ" dirty="0" smtClean="0"/>
              <a:t> rose</a:t>
            </a:r>
            <a:endParaRPr lang="cs-CZ" dirty="0"/>
          </a:p>
        </p:txBody>
      </p:sp>
      <p:pic>
        <p:nvPicPr>
          <p:cNvPr id="1033" name="Picture 9" descr="C:\Users\Alena\Pictures\200px-St_Patrick's_saltire.svg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0962" y="1984135"/>
            <a:ext cx="2051961" cy="1372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1650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99392"/>
            <a:ext cx="8229600" cy="1143000"/>
          </a:xfrm>
        </p:spPr>
        <p:txBody>
          <a:bodyPr/>
          <a:lstStyle/>
          <a:p>
            <a:r>
              <a:rPr lang="cs-CZ" dirty="0" err="1" smtClean="0"/>
              <a:t>Places</a:t>
            </a:r>
            <a:r>
              <a:rPr lang="cs-CZ" dirty="0" smtClean="0"/>
              <a:t> </a:t>
            </a:r>
            <a:r>
              <a:rPr lang="cs-CZ" dirty="0" err="1" smtClean="0"/>
              <a:t>worth</a:t>
            </a:r>
            <a:r>
              <a:rPr lang="cs-CZ" dirty="0" smtClean="0"/>
              <a:t> </a:t>
            </a:r>
            <a:r>
              <a:rPr lang="cs-CZ" dirty="0" err="1" smtClean="0"/>
              <a:t>visiting-capital</a:t>
            </a:r>
            <a:r>
              <a:rPr lang="cs-CZ" dirty="0" smtClean="0"/>
              <a:t> </a:t>
            </a:r>
            <a:r>
              <a:rPr lang="cs-CZ" dirty="0" err="1" smtClean="0"/>
              <a:t>cities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sz="2000" b="1" dirty="0"/>
          </a:p>
          <a:p>
            <a:endParaRPr lang="cs-CZ" dirty="0"/>
          </a:p>
        </p:txBody>
      </p:sp>
      <p:pic>
        <p:nvPicPr>
          <p:cNvPr id="3074" name="Picture 2" descr="C:\Users\Alena\Pictures\lond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1420262"/>
            <a:ext cx="3478155" cy="4673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Alena\Pictures\cardiff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904605"/>
            <a:ext cx="4425081" cy="2870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8967" y="904605"/>
            <a:ext cx="532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1Cardiff    2 Edinburgh     3London   4 Belfast</a:t>
            </a:r>
            <a:endParaRPr lang="cs-CZ" dirty="0"/>
          </a:p>
        </p:txBody>
      </p:sp>
      <p:pic>
        <p:nvPicPr>
          <p:cNvPr id="3076" name="Picture 4" descr="C:\Users\Alena\Pictures\750px-Edinburgh-panoramic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85184"/>
            <a:ext cx="9001001" cy="1633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Alena\Pictures\belfast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0088" y="3365500"/>
            <a:ext cx="123825" cy="125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Alena\Pictures\belfast2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923928" y="3402471"/>
            <a:ext cx="3102016" cy="2265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89689" y="1273937"/>
            <a:ext cx="2676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475790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23928" y="349091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60352" y="145860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8922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Alena\Pictures\Oxfor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424" y="823018"/>
            <a:ext cx="5337944" cy="4226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Alena\Pictures\cambridg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636912"/>
            <a:ext cx="4276528" cy="3971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354618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Oxford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 flipH="1">
            <a:off x="6477645" y="2348880"/>
            <a:ext cx="20475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Cambridge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5424" y="5733256"/>
            <a:ext cx="41707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world´s</a:t>
            </a:r>
            <a:r>
              <a:rPr lang="cs-CZ" dirty="0" smtClean="0"/>
              <a:t> </a:t>
            </a:r>
            <a:r>
              <a:rPr lang="cs-CZ" dirty="0" err="1" smtClean="0"/>
              <a:t>oldest,most</a:t>
            </a:r>
            <a:r>
              <a:rPr lang="cs-CZ" dirty="0" smtClean="0"/>
              <a:t> </a:t>
            </a:r>
            <a:r>
              <a:rPr lang="cs-CZ" dirty="0" err="1" smtClean="0"/>
              <a:t>prestigious</a:t>
            </a:r>
            <a:endParaRPr lang="cs-CZ" dirty="0" smtClean="0"/>
          </a:p>
          <a:p>
            <a:r>
              <a:rPr lang="cs-CZ" dirty="0" err="1" smtClean="0"/>
              <a:t>universities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4282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Alena\Pictures\pennylanechipshop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71499"/>
            <a:ext cx="3024336" cy="308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Alena\Pictures\beatle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933056"/>
            <a:ext cx="3601787" cy="2664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Alena\Pictures\1liverpool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9" y="571499"/>
            <a:ext cx="3888431" cy="3204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 rot="10800000" flipV="1">
            <a:off x="4911682" y="5661247"/>
            <a:ext cx="35487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5"/>
              </a:rPr>
              <a:t>http://www.youtube.com/watch?v=1FlQCtg96SQ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 flipH="1">
            <a:off x="940307" y="202167"/>
            <a:ext cx="48558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38691" y="4942051"/>
            <a:ext cx="44053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Beatles </a:t>
            </a:r>
            <a:r>
              <a:rPr lang="cs-CZ" dirty="0" err="1" smtClean="0"/>
              <a:t>came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Liverpool.It´s</a:t>
            </a:r>
            <a:r>
              <a:rPr lang="cs-CZ" dirty="0" smtClean="0"/>
              <a:t> </a:t>
            </a:r>
            <a:r>
              <a:rPr lang="cs-CZ" dirty="0" err="1" smtClean="0"/>
              <a:t>famous</a:t>
            </a:r>
            <a:r>
              <a:rPr lang="cs-CZ" dirty="0" smtClean="0"/>
              <a:t> </a:t>
            </a:r>
          </a:p>
          <a:p>
            <a:r>
              <a:rPr lang="cs-CZ" dirty="0" err="1"/>
              <a:t>f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its</a:t>
            </a:r>
            <a:r>
              <a:rPr lang="cs-CZ" dirty="0" smtClean="0"/>
              <a:t> </a:t>
            </a:r>
            <a:r>
              <a:rPr lang="cs-CZ" dirty="0" err="1" smtClean="0"/>
              <a:t>docks</a:t>
            </a:r>
            <a:r>
              <a:rPr lang="cs-CZ" dirty="0"/>
              <a:t> </a:t>
            </a:r>
            <a:r>
              <a:rPr lang="cs-CZ" dirty="0" smtClean="0"/>
              <a:t>and LFC.</a:t>
            </a:r>
            <a:endParaRPr lang="cs-CZ" dirty="0"/>
          </a:p>
        </p:txBody>
      </p:sp>
      <p:pic>
        <p:nvPicPr>
          <p:cNvPr id="5125" name="Picture 5" descr="C:\Users\Alena\Pictures\liverpool docks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8513" y="2505074"/>
            <a:ext cx="3033687" cy="2272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8551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Alena\Pictures\bath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9" y="516429"/>
            <a:ext cx="4753642" cy="3560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012160" y="836712"/>
            <a:ext cx="299537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Bath</a:t>
            </a:r>
            <a:r>
              <a:rPr lang="cs-CZ" dirty="0" smtClean="0"/>
              <a:t>-a </a:t>
            </a:r>
            <a:r>
              <a:rPr lang="cs-CZ" dirty="0" err="1" smtClean="0"/>
              <a:t>beautiful</a:t>
            </a:r>
            <a:r>
              <a:rPr lang="cs-CZ" dirty="0" smtClean="0"/>
              <a:t> </a:t>
            </a:r>
            <a:r>
              <a:rPr lang="cs-CZ" dirty="0" err="1" smtClean="0"/>
              <a:t>spa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warm</a:t>
            </a:r>
            <a:r>
              <a:rPr lang="cs-CZ" dirty="0" smtClean="0"/>
              <a:t> </a:t>
            </a:r>
            <a:r>
              <a:rPr lang="cs-CZ" dirty="0" err="1" smtClean="0"/>
              <a:t>springs</a:t>
            </a:r>
            <a:r>
              <a:rPr lang="cs-CZ" dirty="0" smtClean="0"/>
              <a:t> </a:t>
            </a:r>
            <a:r>
              <a:rPr lang="cs-CZ" dirty="0" err="1" smtClean="0"/>
              <a:t>used</a:t>
            </a:r>
            <a:r>
              <a:rPr lang="cs-CZ" dirty="0" smtClean="0"/>
              <a:t> </a:t>
            </a:r>
            <a:r>
              <a:rPr lang="cs-CZ" dirty="0" err="1" smtClean="0"/>
              <a:t>since</a:t>
            </a:r>
            <a:endParaRPr lang="cs-CZ" dirty="0" smtClean="0"/>
          </a:p>
          <a:p>
            <a:r>
              <a:rPr lang="cs-CZ" dirty="0" smtClean="0"/>
              <a:t>Roman </a:t>
            </a:r>
            <a:r>
              <a:rPr lang="cs-CZ" dirty="0" err="1" smtClean="0"/>
              <a:t>times</a:t>
            </a:r>
            <a:endParaRPr lang="cs-CZ" dirty="0"/>
          </a:p>
        </p:txBody>
      </p:sp>
      <p:pic>
        <p:nvPicPr>
          <p:cNvPr id="6147" name="Picture 3" descr="C:\Users\Alena\Pictures\nottingham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429000"/>
            <a:ext cx="4214391" cy="3021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4939819"/>
            <a:ext cx="49473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Nottingham</a:t>
            </a:r>
            <a:r>
              <a:rPr lang="cs-CZ" dirty="0" err="1" smtClean="0"/>
              <a:t>.Whose</a:t>
            </a:r>
            <a:r>
              <a:rPr lang="cs-CZ" dirty="0" smtClean="0"/>
              <a:t> </a:t>
            </a:r>
            <a:r>
              <a:rPr lang="cs-CZ" dirty="0" err="1" smtClean="0"/>
              <a:t>statue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it?He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a </a:t>
            </a:r>
            <a:r>
              <a:rPr lang="cs-CZ" dirty="0" err="1" smtClean="0"/>
              <a:t>legendary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err="1" smtClean="0"/>
              <a:t>person,who</a:t>
            </a:r>
            <a:r>
              <a:rPr lang="cs-CZ" dirty="0" smtClean="0"/>
              <a:t> </a:t>
            </a:r>
            <a:r>
              <a:rPr lang="cs-CZ" dirty="0" err="1" smtClean="0"/>
              <a:t>lived</a:t>
            </a:r>
            <a:r>
              <a:rPr lang="cs-CZ" dirty="0" smtClean="0"/>
              <a:t> in </a:t>
            </a:r>
            <a:r>
              <a:rPr lang="cs-CZ" dirty="0" err="1" smtClean="0"/>
              <a:t>Sherwood</a:t>
            </a:r>
            <a:r>
              <a:rPr lang="cs-CZ" dirty="0" smtClean="0"/>
              <a:t> </a:t>
            </a:r>
            <a:r>
              <a:rPr lang="cs-CZ" dirty="0" err="1" smtClean="0"/>
              <a:t>forest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2406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Alena\Pictures\CANTERBER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052736"/>
            <a:ext cx="7992888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6021288"/>
            <a:ext cx="72905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Canterbury</a:t>
            </a:r>
            <a:r>
              <a:rPr lang="cs-CZ" dirty="0" smtClean="0"/>
              <a:t>-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spiritual</a:t>
            </a:r>
            <a:r>
              <a:rPr lang="cs-CZ" dirty="0" smtClean="0"/>
              <a:t> centre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Church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England.The</a:t>
            </a:r>
            <a:r>
              <a:rPr lang="cs-CZ" dirty="0" smtClean="0"/>
              <a:t> </a:t>
            </a:r>
            <a:r>
              <a:rPr lang="cs-CZ" dirty="0" err="1" smtClean="0"/>
              <a:t>Cathedral</a:t>
            </a:r>
            <a:r>
              <a:rPr lang="cs-CZ" dirty="0" smtClean="0"/>
              <a:t> ,</a:t>
            </a:r>
            <a:r>
              <a:rPr lang="cs-CZ" dirty="0" err="1" smtClean="0"/>
              <a:t>was</a:t>
            </a:r>
            <a:endParaRPr lang="cs-CZ" dirty="0" smtClean="0"/>
          </a:p>
          <a:p>
            <a:r>
              <a:rPr lang="cs-CZ" dirty="0" err="1"/>
              <a:t>t</a:t>
            </a:r>
            <a:r>
              <a:rPr lang="cs-CZ" dirty="0" err="1" smtClean="0"/>
              <a:t>he</a:t>
            </a:r>
            <a:r>
              <a:rPr lang="cs-CZ" dirty="0" smtClean="0"/>
              <a:t> </a:t>
            </a:r>
            <a:r>
              <a:rPr lang="cs-CZ" dirty="0" err="1" smtClean="0"/>
              <a:t>destination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travellers</a:t>
            </a:r>
            <a:r>
              <a:rPr lang="cs-CZ" dirty="0" smtClean="0"/>
              <a:t>  in </a:t>
            </a:r>
            <a:r>
              <a:rPr lang="cs-CZ" dirty="0" err="1" smtClean="0"/>
              <a:t>The</a:t>
            </a:r>
            <a:r>
              <a:rPr lang="cs-CZ" dirty="0" smtClean="0"/>
              <a:t> Canterbury </a:t>
            </a:r>
            <a:r>
              <a:rPr lang="cs-CZ" dirty="0" err="1"/>
              <a:t>T</a:t>
            </a:r>
            <a:r>
              <a:rPr lang="cs-CZ" dirty="0" err="1" smtClean="0"/>
              <a:t>ales</a:t>
            </a:r>
            <a:r>
              <a:rPr lang="cs-CZ" dirty="0" smtClean="0"/>
              <a:t> by </a:t>
            </a:r>
            <a:r>
              <a:rPr lang="cs-CZ" dirty="0" err="1" smtClean="0"/>
              <a:t>Geoffrey</a:t>
            </a:r>
            <a:r>
              <a:rPr lang="cs-CZ" dirty="0" smtClean="0"/>
              <a:t> </a:t>
            </a:r>
            <a:r>
              <a:rPr lang="cs-CZ" dirty="0" err="1" smtClean="0"/>
              <a:t>Chaucer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41944"/>
            <a:ext cx="42918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UK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really</a:t>
            </a:r>
            <a:r>
              <a:rPr lang="cs-CZ" sz="2400" dirty="0" smtClean="0"/>
              <a:t> </a:t>
            </a:r>
            <a:r>
              <a:rPr lang="cs-CZ" sz="2400" dirty="0" err="1" smtClean="0"/>
              <a:t>rich</a:t>
            </a:r>
            <a:r>
              <a:rPr lang="cs-CZ" sz="2400" dirty="0" smtClean="0"/>
              <a:t> in </a:t>
            </a:r>
            <a:r>
              <a:rPr lang="cs-CZ" sz="2400" dirty="0" err="1" smtClean="0"/>
              <a:t>cathedrals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03034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Alena\Pictures\yor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3024336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92991" y="260648"/>
            <a:ext cx="46313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The</a:t>
            </a:r>
            <a:r>
              <a:rPr lang="cs-CZ" b="1" dirty="0" smtClean="0"/>
              <a:t> </a:t>
            </a:r>
            <a:r>
              <a:rPr lang="cs-CZ" b="1" dirty="0"/>
              <a:t>Y</a:t>
            </a:r>
            <a:r>
              <a:rPr lang="cs-CZ" b="1" dirty="0" smtClean="0"/>
              <a:t>ork </a:t>
            </a:r>
            <a:r>
              <a:rPr lang="cs-CZ" dirty="0" err="1" smtClean="0"/>
              <a:t>Minster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largest</a:t>
            </a:r>
            <a:r>
              <a:rPr lang="cs-CZ" dirty="0" smtClean="0"/>
              <a:t> </a:t>
            </a:r>
            <a:r>
              <a:rPr lang="cs-CZ" dirty="0" err="1" smtClean="0"/>
              <a:t>Gothic</a:t>
            </a:r>
            <a:r>
              <a:rPr lang="cs-CZ" dirty="0" smtClean="0"/>
              <a:t> </a:t>
            </a:r>
            <a:r>
              <a:rPr lang="cs-CZ" dirty="0" err="1" smtClean="0"/>
              <a:t>cathedral</a:t>
            </a:r>
            <a:endParaRPr lang="cs-CZ" dirty="0" smtClean="0"/>
          </a:p>
          <a:p>
            <a:r>
              <a:rPr lang="cs-CZ" dirty="0" smtClean="0"/>
              <a:t>in </a:t>
            </a:r>
            <a:r>
              <a:rPr lang="cs-CZ" dirty="0" err="1" smtClean="0"/>
              <a:t>England</a:t>
            </a:r>
            <a:endParaRPr lang="cs-CZ" dirty="0"/>
          </a:p>
        </p:txBody>
      </p:sp>
      <p:pic>
        <p:nvPicPr>
          <p:cNvPr id="8195" name="Picture 3" descr="C:\Users\Alena\Pictures\well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776" y="3501008"/>
            <a:ext cx="3042088" cy="2783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Alena\Pictures\wells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835282"/>
            <a:ext cx="19050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 rot="10800000" flipV="1">
            <a:off x="5424179" y="4964631"/>
            <a:ext cx="32393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Probably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beautiful</a:t>
            </a:r>
            <a:endParaRPr lang="cs-CZ" dirty="0" smtClean="0"/>
          </a:p>
          <a:p>
            <a:r>
              <a:rPr lang="cs-CZ" dirty="0" err="1" smtClean="0"/>
              <a:t>Cathedral</a:t>
            </a:r>
            <a:r>
              <a:rPr lang="cs-CZ" dirty="0" smtClean="0"/>
              <a:t> in</a:t>
            </a:r>
            <a:r>
              <a:rPr lang="cs-CZ" b="1" dirty="0" smtClean="0"/>
              <a:t> </a:t>
            </a:r>
            <a:r>
              <a:rPr lang="cs-CZ" b="1" dirty="0" err="1" smtClean="0"/>
              <a:t>Wells</a:t>
            </a:r>
            <a:r>
              <a:rPr lang="cs-CZ" b="1" dirty="0" smtClean="0"/>
              <a:t> </a:t>
            </a:r>
            <a:r>
              <a:rPr lang="cs-CZ" dirty="0" smtClean="0"/>
              <a:t>(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great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library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20403" y="3862453"/>
            <a:ext cx="452359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8197" name="Picture 5" descr="C:\Users\Alena\Pictures\exeter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5" y="1066320"/>
            <a:ext cx="3859388" cy="2796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635896" y="3862454"/>
            <a:ext cx="56959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South-west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England</a:t>
            </a:r>
            <a:r>
              <a:rPr lang="cs-CZ" dirty="0" smtClean="0"/>
              <a:t> </a:t>
            </a:r>
            <a:r>
              <a:rPr lang="cs-CZ" dirty="0" err="1" smtClean="0"/>
              <a:t>there´s</a:t>
            </a:r>
            <a:r>
              <a:rPr lang="cs-CZ" dirty="0" smtClean="0"/>
              <a:t> a </a:t>
            </a:r>
            <a:r>
              <a:rPr lang="cs-CZ" dirty="0" err="1" smtClean="0"/>
              <a:t>picturesque</a:t>
            </a:r>
            <a:endParaRPr lang="cs-CZ" dirty="0" smtClean="0"/>
          </a:p>
          <a:p>
            <a:r>
              <a:rPr lang="cs-CZ" b="1" dirty="0" err="1" smtClean="0"/>
              <a:t>Exeter</a:t>
            </a:r>
            <a:r>
              <a:rPr lang="cs-CZ" dirty="0" err="1" smtClean="0"/>
              <a:t>´s</a:t>
            </a:r>
            <a:r>
              <a:rPr lang="cs-CZ" dirty="0" smtClean="0"/>
              <a:t> </a:t>
            </a:r>
            <a:r>
              <a:rPr lang="cs-CZ" dirty="0" err="1" smtClean="0"/>
              <a:t>Cathedral</a:t>
            </a:r>
            <a:r>
              <a:rPr lang="cs-CZ" dirty="0" smtClean="0"/>
              <a:t>.</a:t>
            </a:r>
            <a:r>
              <a:rPr lang="cs-CZ" dirty="0"/>
              <a:t> </a:t>
            </a:r>
            <a:r>
              <a:rPr lang="cs-CZ" dirty="0" err="1" smtClean="0"/>
              <a:t>I´d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to </a:t>
            </a:r>
            <a:r>
              <a:rPr lang="cs-CZ" dirty="0" err="1" smtClean="0"/>
              <a:t>recommend</a:t>
            </a:r>
            <a:r>
              <a:rPr lang="cs-CZ" dirty="0" smtClean="0"/>
              <a:t> </a:t>
            </a:r>
            <a:r>
              <a:rPr lang="cs-CZ" dirty="0" err="1" smtClean="0"/>
              <a:t>Exeter's</a:t>
            </a:r>
            <a:r>
              <a:rPr lang="cs-CZ" dirty="0" smtClean="0"/>
              <a:t> </a:t>
            </a:r>
            <a:r>
              <a:rPr lang="cs-CZ" dirty="0"/>
              <a:t>Underground </a:t>
            </a:r>
            <a:r>
              <a:rPr lang="cs-CZ" dirty="0" err="1" smtClean="0"/>
              <a:t>Passages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0266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47936" y="7010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7937" y="0"/>
            <a:ext cx="7696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Windsor Castle </a:t>
            </a:r>
            <a:r>
              <a:rPr lang="en-US" dirty="0"/>
              <a:t>is the oldest and largest occupied castle in the world and the Official Residence of </a:t>
            </a:r>
            <a:r>
              <a:rPr lang="en-US" dirty="0" smtClean="0"/>
              <a:t>Her</a:t>
            </a:r>
            <a:r>
              <a:rPr lang="cs-CZ" dirty="0" smtClean="0"/>
              <a:t> </a:t>
            </a:r>
            <a:r>
              <a:rPr lang="en-US" dirty="0" smtClean="0"/>
              <a:t>Majesty</a:t>
            </a:r>
            <a:r>
              <a:rPr lang="en-US" dirty="0"/>
              <a:t> The Queen.</a:t>
            </a:r>
            <a:endParaRPr lang="cs-CZ" dirty="0"/>
          </a:p>
        </p:txBody>
      </p:sp>
      <p:pic>
        <p:nvPicPr>
          <p:cNvPr id="9218" name="Picture 2" descr="C:\Users\Alena\Pictures\Windso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355" y="713656"/>
            <a:ext cx="5457839" cy="3684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70616" y="5301208"/>
            <a:ext cx="52565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err="1" smtClean="0"/>
              <a:t>Balmoral</a:t>
            </a:r>
            <a:r>
              <a:rPr lang="en-US" b="1" dirty="0"/>
              <a:t/>
            </a:r>
            <a:br>
              <a:rPr lang="en-US" b="1" dirty="0"/>
            </a:br>
            <a:r>
              <a:rPr lang="en-US" i="1" dirty="0"/>
              <a:t>The Scottish holiday home to the Royal Family</a:t>
            </a:r>
            <a:endParaRPr lang="cs-CZ" dirty="0"/>
          </a:p>
        </p:txBody>
      </p:sp>
      <p:pic>
        <p:nvPicPr>
          <p:cNvPr id="9219" name="Picture 3" descr="C:\Users\Alena\Pictures\balmoral_castle_wallpaper-t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616077"/>
            <a:ext cx="3810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50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Alena\Pictures\stradfor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7" y="836711"/>
            <a:ext cx="4694325" cy="3516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529244"/>
            <a:ext cx="63125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Stratford-</a:t>
            </a:r>
            <a:r>
              <a:rPr lang="cs-CZ" b="1" dirty="0" err="1" smtClean="0"/>
              <a:t>upon</a:t>
            </a:r>
            <a:r>
              <a:rPr lang="cs-CZ" b="1" dirty="0" smtClean="0"/>
              <a:t>-Avon-</a:t>
            </a:r>
            <a:r>
              <a:rPr lang="cs-CZ" dirty="0" smtClean="0"/>
              <a:t>place </a:t>
            </a:r>
            <a:r>
              <a:rPr lang="cs-CZ" dirty="0" err="1" smtClean="0"/>
              <a:t>connected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William Shakespeare</a:t>
            </a:r>
            <a:endParaRPr lang="cs-CZ" dirty="0"/>
          </a:p>
        </p:txBody>
      </p:sp>
      <p:pic>
        <p:nvPicPr>
          <p:cNvPr id="10243" name="Picture 3" descr="C:\Users\Alena\Pictures\stratford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6030" y="3068960"/>
            <a:ext cx="4484135" cy="3933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7862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Sources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10000"/>
          </a:bodyPr>
          <a:lstStyle/>
          <a:p>
            <a:r>
              <a:rPr lang="cs-CZ" sz="1600" dirty="0"/>
              <a:t>http://www.fotolia.com/id/38966899D</a:t>
            </a:r>
            <a:endParaRPr lang="cs-CZ" sz="1600" dirty="0" smtClean="0">
              <a:hlinkClick r:id="rId2"/>
            </a:endParaRPr>
          </a:p>
          <a:p>
            <a:r>
              <a:rPr lang="cs-CZ" sz="1600" dirty="0" smtClean="0">
                <a:hlinkClick r:id="rId2"/>
              </a:rPr>
              <a:t>http://www.webanglais.net/6emes/exercices/exo-6-gram-situateonamap01-gap.htm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en.wikipedia.org/wiki/Shamrock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en.wikipedia.org/wiki/Flag_of_England</a:t>
            </a:r>
            <a:endParaRPr lang="cs-CZ" sz="1600" dirty="0" smtClean="0"/>
          </a:p>
          <a:p>
            <a:r>
              <a:rPr lang="cs-CZ" sz="1600" dirty="0"/>
              <a:t> http://</a:t>
            </a:r>
            <a:r>
              <a:rPr lang="cs-CZ" sz="1600" dirty="0" smtClean="0"/>
              <a:t>desktopiphonewallpaper.com/red-rose-high-definition-wallpaper-for-desktop</a:t>
            </a:r>
          </a:p>
          <a:p>
            <a:r>
              <a:rPr lang="cs-CZ" sz="1600" dirty="0" smtClean="0"/>
              <a:t> </a:t>
            </a:r>
            <a:r>
              <a:rPr lang="cs-CZ" sz="1600" dirty="0">
                <a:hlinkClick r:id="rId5"/>
              </a:rPr>
              <a:t>http://squamcreativeservices.com/2012/04/daffodil</a:t>
            </a:r>
            <a:r>
              <a:rPr lang="cs-CZ" sz="1600" dirty="0" smtClean="0">
                <a:hlinkClick r:id="rId5"/>
              </a:rPr>
              <a:t>/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www.worldatlas.com/webimage/flags/countrys/europe/wales.htm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commons.wikimedia.org/wiki/File:Thistle_20050725_001.jpg</a:t>
            </a:r>
            <a:endParaRPr lang="cs-CZ" sz="1600" dirty="0" smtClean="0"/>
          </a:p>
          <a:p>
            <a:r>
              <a:rPr lang="cs-CZ" sz="1600" dirty="0"/>
              <a:t> http://</a:t>
            </a:r>
            <a:r>
              <a:rPr lang="cs-CZ" sz="1600" dirty="0" smtClean="0"/>
              <a:t>en.wikipedia.org/wiki/Flag_of_Northern_Ireland</a:t>
            </a:r>
          </a:p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www.joguru.com/london-united-kingdom</a:t>
            </a:r>
            <a:endParaRPr lang="cs-CZ" sz="1600" dirty="0" smtClean="0"/>
          </a:p>
          <a:p>
            <a:r>
              <a:rPr lang="cs-CZ" sz="1600" dirty="0"/>
              <a:t> http://</a:t>
            </a:r>
            <a:r>
              <a:rPr lang="cs-CZ" sz="1600" dirty="0" smtClean="0"/>
              <a:t>www.smilingthrough.com/castlesinwales2.html</a:t>
            </a:r>
          </a:p>
          <a:p>
            <a:r>
              <a:rPr lang="cs-CZ" sz="1600" dirty="0"/>
              <a:t> http://</a:t>
            </a:r>
            <a:r>
              <a:rPr lang="cs-CZ" sz="1600" dirty="0" smtClean="0"/>
              <a:t>cs.wikipedia.org/wiki/Edinburgh</a:t>
            </a:r>
          </a:p>
          <a:p>
            <a:r>
              <a:rPr lang="cs-CZ" sz="1600" dirty="0"/>
              <a:t> http://</a:t>
            </a:r>
            <a:r>
              <a:rPr lang="cs-CZ" sz="1600" dirty="0" smtClean="0"/>
              <a:t>www.visitbritain.com/cs/Destinations-and-Maps/Cities-and-towns/Belfast.htm</a:t>
            </a:r>
          </a:p>
          <a:p>
            <a:r>
              <a:rPr lang="cs-CZ" sz="1600" dirty="0"/>
              <a:t> http://www.ckvalaska.cz/poznavaci_zajezdy/anglie-londyn-oxford-windsor-legoland</a:t>
            </a:r>
            <a:r>
              <a:rPr lang="cs-CZ" sz="1600" dirty="0" smtClean="0"/>
              <a:t>/</a:t>
            </a:r>
          </a:p>
          <a:p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commons.wikimedia.org/wiki/File:Cambridge_Peterhouse_OldCourt.JPG</a:t>
            </a:r>
            <a:endParaRPr lang="cs-CZ" sz="1600" dirty="0" smtClean="0"/>
          </a:p>
          <a:p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www.beatlestours.co.uk/beatlespages/pennylane.htm</a:t>
            </a:r>
            <a:endParaRPr lang="cs-CZ" sz="1600" dirty="0" smtClean="0"/>
          </a:p>
          <a:p>
            <a:r>
              <a:rPr lang="cs-CZ" sz="1600" dirty="0"/>
              <a:t> http://</a:t>
            </a:r>
            <a:r>
              <a:rPr lang="cs-CZ" sz="1600" dirty="0" smtClean="0"/>
              <a:t>www.telegraph.co.uk/culture/music/the-beatles/9584963/The-Beatles-an-album-of-</a:t>
            </a:r>
          </a:p>
          <a:p>
            <a:r>
              <a:rPr lang="cs-CZ" sz="1600" dirty="0" err="1" smtClean="0"/>
              <a:t>the-Fab-Four</a:t>
            </a:r>
            <a:endParaRPr lang="cs-CZ" sz="1600" dirty="0" smtClean="0"/>
          </a:p>
          <a:p>
            <a:r>
              <a:rPr lang="cs-CZ" sz="1600" dirty="0"/>
              <a:t>: http://www.fannation.com/blogs/post/172356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483458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S</a:t>
            </a:r>
            <a:r>
              <a:rPr lang="cs-CZ" dirty="0" err="1" smtClean="0"/>
              <a:t>ources</a:t>
            </a:r>
            <a:r>
              <a:rPr lang="cs-CZ" dirty="0"/>
              <a:t>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hlinkClick r:id="rId2"/>
              </a:rPr>
              <a:t>http</a:t>
            </a:r>
            <a:r>
              <a:rPr lang="cs-CZ" sz="1800" dirty="0">
                <a:hlinkClick r:id="rId2"/>
              </a:rPr>
              <a:t>://</a:t>
            </a:r>
            <a:r>
              <a:rPr lang="cs-CZ" sz="1800" dirty="0" smtClean="0">
                <a:hlinkClick r:id="rId2"/>
              </a:rPr>
              <a:t>meanqueen-lifeaftermoney.blogspot.cz/2011/02/liverpool-docks.html</a:t>
            </a:r>
            <a:endParaRPr lang="cs-CZ" sz="1800" dirty="0" smtClean="0"/>
          </a:p>
          <a:p>
            <a:r>
              <a:rPr lang="cs-CZ" sz="1800" dirty="0"/>
              <a:t>http://www.britishtravelblog.co.uk/posts/things-to-do-in-the-historic-city-of-bath/</a:t>
            </a:r>
          </a:p>
          <a:p>
            <a:r>
              <a:rPr lang="cs-CZ" sz="1800" dirty="0">
                <a:hlinkClick r:id="rId3"/>
              </a:rPr>
              <a:t>http://daviding.com/blog/index.php/archive/planes-and-trains-and-visiting-nottingham</a:t>
            </a:r>
            <a:r>
              <a:rPr lang="cs-CZ" sz="1800" dirty="0" smtClean="0">
                <a:hlinkClick r:id="rId3"/>
              </a:rPr>
              <a:t>/</a:t>
            </a:r>
            <a:endParaRPr lang="cs-CZ" sz="1800" dirty="0" smtClean="0"/>
          </a:p>
          <a:p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en.wikipedia.org/wiki/Canterbury_Cathedral</a:t>
            </a:r>
            <a:endParaRPr lang="cs-CZ" sz="1800" dirty="0" smtClean="0"/>
          </a:p>
          <a:p>
            <a:r>
              <a:rPr lang="cs-CZ" sz="1800" dirty="0">
                <a:hlinkClick r:id="rId5"/>
              </a:rPr>
              <a:t>http://www.yorksj.ac.uk/education--</a:t>
            </a:r>
            <a:r>
              <a:rPr lang="cs-CZ" sz="1800" dirty="0" smtClean="0">
                <a:hlinkClick r:id="rId5"/>
              </a:rPr>
              <a:t>theology/faculty-of-etrs/cris/cris-partner-institutions.aspx</a:t>
            </a:r>
            <a:endParaRPr lang="cs-CZ" sz="1800" dirty="0" smtClean="0"/>
          </a:p>
          <a:p>
            <a:r>
              <a:rPr lang="cs-CZ" sz="1800" dirty="0" smtClean="0"/>
              <a:t> </a:t>
            </a:r>
            <a:r>
              <a:rPr lang="cs-CZ" sz="1800" dirty="0">
                <a:hlinkClick r:id="rId6"/>
              </a:rPr>
              <a:t>http://www.picstopin.com/480/wells-cathedral/http:%</a:t>
            </a:r>
            <a:r>
              <a:rPr lang="cs-CZ" sz="1800" dirty="0" smtClean="0">
                <a:hlinkClick r:id="rId6"/>
              </a:rPr>
              <a:t>7C%7Cmedievalaccommodation*com%7Cmedieval</a:t>
            </a:r>
            <a:endParaRPr lang="cs-CZ" sz="1800" dirty="0" smtClean="0"/>
          </a:p>
          <a:p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www.hdwpapers.com/balmoral_castle_wallpaper-wallpapers.html</a:t>
            </a:r>
            <a:endParaRPr lang="cs-CZ" sz="1800" dirty="0" smtClean="0"/>
          </a:p>
          <a:p>
            <a:r>
              <a:rPr lang="cs-CZ" sz="1800" dirty="0"/>
              <a:t> http://www.cis.nctu.edu.tw/~whtsai/England_Trip/New-Summary_of_Trip/Webpages_of_Summary/imagepages/image40.html</a:t>
            </a:r>
            <a:br>
              <a:rPr lang="cs-CZ" sz="1800" dirty="0"/>
            </a:b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973009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efault 2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1210</TotalTime>
  <Words>524</Words>
  <Application>Microsoft Office PowerPoint</Application>
  <PresentationFormat>Předvádění na obrazovce (4:3)</PresentationFormat>
  <Paragraphs>110</Paragraphs>
  <Slides>16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11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29" baseType="lpstr">
      <vt:lpstr>Microsoft YaHei</vt:lpstr>
      <vt:lpstr>Arial</vt:lpstr>
      <vt:lpstr>Calibri</vt:lpstr>
      <vt:lpstr>Franklin Gothic Book</vt:lpstr>
      <vt:lpstr>Lucida Sans Unicode</vt:lpstr>
      <vt:lpstr>Mangal</vt:lpstr>
      <vt:lpstr>Perpetua</vt:lpstr>
      <vt:lpstr>StarSymbol</vt:lpstr>
      <vt:lpstr>Tahoma</vt:lpstr>
      <vt:lpstr>Times New Roman</vt:lpstr>
      <vt:lpstr>Wingdings 2</vt:lpstr>
      <vt:lpstr>Motiv systému Office</vt:lpstr>
      <vt:lpstr>Default 2</vt:lpstr>
      <vt:lpstr>Prezentace aplikace PowerPoint</vt:lpstr>
      <vt:lpstr>Prezentace aplikace PowerPoint</vt:lpstr>
      <vt:lpstr>The UK</vt:lpstr>
      <vt:lpstr> Questions: </vt:lpstr>
      <vt:lpstr>Map</vt:lpstr>
      <vt:lpstr>Symbols and patron saints</vt:lpstr>
      <vt:lpstr>Places worth visiting-capital cities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Sources:</vt:lpstr>
      <vt:lpstr>Sources: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Alena</dc:creator>
  <cp:lastModifiedBy>Zelenková Alena</cp:lastModifiedBy>
  <cp:revision>48</cp:revision>
  <dcterms:created xsi:type="dcterms:W3CDTF">2014-01-11T14:15:26Z</dcterms:created>
  <dcterms:modified xsi:type="dcterms:W3CDTF">2014-04-15T06:14:53Z</dcterms:modified>
</cp:coreProperties>
</file>