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94" r:id="rId2"/>
    <p:sldId id="295" r:id="rId3"/>
    <p:sldId id="256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27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32" autoAdjust="0"/>
    <p:restoredTop sz="94660"/>
  </p:normalViewPr>
  <p:slideViewPr>
    <p:cSldViewPr>
      <p:cViewPr varScale="1">
        <p:scale>
          <a:sx n="68" d="100"/>
          <a:sy n="68" d="100"/>
        </p:scale>
        <p:origin x="-9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212980-A65A-4C5D-8300-E47C7D780D3B}" type="datetimeFigureOut">
              <a:rPr lang="en-US" smtClean="0"/>
              <a:pPr/>
              <a:t>4/16/2014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newsflash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Finanční produkty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_18_14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13.4.2013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Matematika, Občanská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výchova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gramotnost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aplikace, Výchova k občanství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94360" y="1306084"/>
          <a:ext cx="7955280" cy="3745306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produkty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Produkty finančního trhu pro investování a pro získání prostředků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15 - 20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Úvodní prezentace k tématu finanční produkty.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Jejím cílem je představit žákům základní druhy finančních produktů.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4 a 5 obsahují vysvětlení pojmu finanční produkt a základní důvody pro zřízení některého finančního produktu.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6 -12 informují o běžném účtu, platební kartě, kontokorentu, spořícím účtu, termínovaném vkladu, stavební spoření a penzijním připojištění. 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snímku 13 je uveden přehled základních půjček – podrobněji jsou uvedeny v prezentaci MS </a:t>
                      </a:r>
                      <a:r>
                        <a:rPr lang="cs-CZ" sz="1200" baseline="0" dirty="0" err="1" smtClean="0">
                          <a:latin typeface="Calibri"/>
                          <a:ea typeface="Times New Roman"/>
                        </a:rPr>
                        <a:t>Powerpoint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- Úvěry, půjčky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VY_32_INOVACE_18_09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prezentaci navazuje pracovní list MS Word – Finanční produkty – pracovní list VY_32_INOVACE_18_15.</a:t>
                      </a:r>
                      <a:endParaRPr lang="en-US" sz="1200" baseline="0" dirty="0">
                        <a:solidFill>
                          <a:srgbClr val="FF0000"/>
                        </a:solidFill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produkty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finanční produkty?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28800"/>
            <a:ext cx="7467600" cy="4645152"/>
          </a:xfrm>
        </p:spPr>
        <p:txBody>
          <a:bodyPr/>
          <a:lstStyle/>
          <a:p>
            <a:pPr algn="just"/>
            <a:r>
              <a:rPr lang="cs-CZ" dirty="0" smtClean="0"/>
              <a:t>veškeré služby, které poskytují svým klientům banky a finanční společnosti (stavební spořitelny, pojišťovny, investiční společnosti, pojišťovny, leasingové společnosti,...)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běžné účty, spořící účty, spoření, hypotéky, úvěry,...</a:t>
            </a:r>
          </a:p>
          <a:p>
            <a:endParaRPr lang="en-US" dirty="0"/>
          </a:p>
        </p:txBody>
      </p:sp>
      <p:pic>
        <p:nvPicPr>
          <p:cNvPr id="4" name="Picture 4" descr="C:\Users\ŠIC\AppData\Local\Microsoft\Windows\Temporary Internet Files\Content.IE5\Y3LYUDR3\MP9004306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0295" y="4343400"/>
            <a:ext cx="2643410" cy="22575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si pořídit finanční produkt?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52600"/>
            <a:ext cx="7467600" cy="4721352"/>
          </a:xfrm>
        </p:spPr>
        <p:txBody>
          <a:bodyPr/>
          <a:lstStyle/>
          <a:p>
            <a:r>
              <a:rPr lang="cs-CZ" dirty="0" smtClean="0"/>
              <a:t>snazší správa peněz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navyšování úspor, vytváření zisku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půjčka peněz v případě potřeb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zmírnění následků náhlé nepříjemné události</a:t>
            </a:r>
            <a:endParaRPr lang="en-US" dirty="0"/>
          </a:p>
        </p:txBody>
      </p:sp>
      <p:pic>
        <p:nvPicPr>
          <p:cNvPr id="2051" name="Picture 3" descr="C:\Users\ŠIC\AppData\Local\Microsoft\Windows\Temporary Internet Files\Content.IE5\42N11KJS\MP9004337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1524000"/>
            <a:ext cx="2947189" cy="22128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Běžný účet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nejrozšířenější finanční produkt</a:t>
            </a:r>
          </a:p>
          <a:p>
            <a:pPr algn="just"/>
            <a:r>
              <a:rPr lang="cs-CZ" dirty="0" smtClean="0"/>
              <a:t>slouží ke správě peněz </a:t>
            </a:r>
          </a:p>
          <a:p>
            <a:pPr algn="just"/>
            <a:r>
              <a:rPr lang="cs-CZ" dirty="0" smtClean="0"/>
              <a:t>můžeme na něj dostávat </a:t>
            </a:r>
            <a:r>
              <a:rPr lang="cs-CZ" dirty="0" smtClean="0">
                <a:solidFill>
                  <a:srgbClr val="0070C0"/>
                </a:solidFill>
              </a:rPr>
              <a:t>příjmy</a:t>
            </a:r>
            <a:r>
              <a:rPr lang="cs-CZ" dirty="0" smtClean="0"/>
              <a:t> (mzda, nájem,...) a provádět z něj </a:t>
            </a:r>
            <a:r>
              <a:rPr lang="cs-CZ" dirty="0" smtClean="0">
                <a:solidFill>
                  <a:srgbClr val="FF0000"/>
                </a:solidFill>
              </a:rPr>
              <a:t>platby</a:t>
            </a:r>
            <a:r>
              <a:rPr lang="cs-CZ" dirty="0" smtClean="0"/>
              <a:t> (trvalé příkazy, úhrady za služby a zboží, bezhotovostní platby v obchodě, výběr hotovosti,...)</a:t>
            </a:r>
          </a:p>
          <a:p>
            <a:pPr algn="just"/>
            <a:r>
              <a:rPr lang="cs-CZ" dirty="0" smtClean="0"/>
              <a:t>elektronické bankovnictví – peníze můžeme ovládat prostřednictvím počítače</a:t>
            </a:r>
          </a:p>
          <a:p>
            <a:pPr algn="just"/>
            <a:r>
              <a:rPr lang="cs-CZ" dirty="0" smtClean="0"/>
              <a:t>účet mohou mít i děti (učí se hospodařit se svými penězi)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3074" name="Picture 2" descr="C:\Users\ŠIC\AppData\Local\Microsoft\Windows\Temporary Internet Files\Content.IE5\16AV96BE\MP9004236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228600"/>
            <a:ext cx="3012400" cy="23675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karta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362200"/>
            <a:ext cx="7467600" cy="4111752"/>
          </a:xfrm>
        </p:spPr>
        <p:txBody>
          <a:bodyPr/>
          <a:lstStyle/>
          <a:p>
            <a:pPr algn="just"/>
            <a:r>
              <a:rPr lang="cs-CZ" dirty="0" smtClean="0"/>
              <a:t>pomocí karty můžeme platit za zboží či služby nebo vybírat hotovost v bankomatech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PIN (</a:t>
            </a:r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identification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) – osobní identifikační číslo k platební kartě (bezpečnostní prvek) – nikdy by se nemělo uchovávat v písemné podobě u karty ani prozrazovat dalším lidem</a:t>
            </a:r>
          </a:p>
          <a:p>
            <a:pPr algn="just"/>
            <a:endParaRPr lang="en-US" dirty="0"/>
          </a:p>
        </p:txBody>
      </p:sp>
      <p:pic>
        <p:nvPicPr>
          <p:cNvPr id="4098" name="Picture 2" descr="C:\Users\ŠIC\AppData\Local\Microsoft\Windows\Temporary Internet Files\Content.IE5\42N11KJS\MP9001490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381000"/>
            <a:ext cx="2971799" cy="1986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povolené přečerpání množství svých peněz na účtu do sjednaného limitu  - „můžeme jít do mínusu“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možnost krátkodobého půjčení peněz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vysoký úrok</a:t>
            </a:r>
            <a:endParaRPr lang="en-US" dirty="0"/>
          </a:p>
        </p:txBody>
      </p:sp>
      <p:pic>
        <p:nvPicPr>
          <p:cNvPr id="5122" name="Picture 2" descr="C:\Users\ŠIC\AppData\Local\Microsoft\Windows\Temporary Internet Files\Content.IE5\42N11KJS\MP9004275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4800" y="3581400"/>
            <a:ext cx="3657600" cy="2743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Spořící účet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slouží k postupnému ukládání peněz a zvyšování jejich hodnoty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vyšší úroková sazba než na běžném účtu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v případě potřeby máme naspořené peníze ihned k dispozici</a:t>
            </a:r>
          </a:p>
        </p:txBody>
      </p:sp>
      <p:pic>
        <p:nvPicPr>
          <p:cNvPr id="6146" name="Picture 2" descr="C:\Users\ŠIC\AppData\Local\Microsoft\Windows\Temporary Internet Files\Content.IE5\16AV96BE\MP9004337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5800" y="4267200"/>
            <a:ext cx="3429000" cy="22831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slouží ke zhodnocení peněz, které dočasně nepotřebujeme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vyšší úroky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různá délka období (3 měsíce, 6 měsíců, 1 rok, 2 roky i déle)</a:t>
            </a: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Termínovaný vklad</a:t>
            </a:r>
            <a:endParaRPr lang="en-US" dirty="0"/>
          </a:p>
        </p:txBody>
      </p:sp>
      <p:pic>
        <p:nvPicPr>
          <p:cNvPr id="10242" name="Picture 2" descr="C:\Users\ŠIC\AppData\Local\Microsoft\Windows\Temporary Internet Files\Content.IE5\42N11KJS\MP900422640[1].jpg"/>
          <p:cNvPicPr>
            <a:picLocks noChangeAspect="1" noChangeArrowheads="1"/>
          </p:cNvPicPr>
          <p:nvPr/>
        </p:nvPicPr>
        <p:blipFill>
          <a:blip r:embed="rId3" cstate="print"/>
          <a:srcRect b="20615"/>
          <a:stretch>
            <a:fillRect/>
          </a:stretch>
        </p:blipFill>
        <p:spPr bwMode="auto">
          <a:xfrm>
            <a:off x="5867400" y="4343400"/>
            <a:ext cx="1920627" cy="2279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Stavební spoření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slouží k ukládání peněz za účelem zhodnocení</a:t>
            </a:r>
          </a:p>
          <a:p>
            <a:pPr algn="just"/>
            <a:r>
              <a:rPr lang="cs-CZ" dirty="0" smtClean="0"/>
              <a:t>po uplynutí sjednané doby si můžeme nechat peníze vyplatit nebo získat půjčku na bydlení</a:t>
            </a:r>
          </a:p>
          <a:p>
            <a:pPr algn="just"/>
            <a:r>
              <a:rPr lang="cs-CZ" dirty="0" smtClean="0"/>
              <a:t>stát poskytuje každý rok podporu ve výši 10% naspořené částky (max. 2 000 Kč)</a:t>
            </a:r>
          </a:p>
          <a:p>
            <a:pPr algn="just"/>
            <a:r>
              <a:rPr lang="cs-CZ" dirty="0" smtClean="0"/>
              <a:t>vyšší úroky</a:t>
            </a:r>
            <a:endParaRPr lang="en-US" dirty="0"/>
          </a:p>
        </p:txBody>
      </p:sp>
      <p:pic>
        <p:nvPicPr>
          <p:cNvPr id="7170" name="Picture 2" descr="C:\Users\ŠIC\AppData\Local\Microsoft\Windows\Temporary Internet Files\Content.IE5\X1OVKVSQ\MP9004422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3505200"/>
            <a:ext cx="2090123" cy="29925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Penzijní připojištění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971800"/>
            <a:ext cx="7467600" cy="3502152"/>
          </a:xfrm>
        </p:spPr>
        <p:txBody>
          <a:bodyPr/>
          <a:lstStyle/>
          <a:p>
            <a:pPr algn="just"/>
            <a:r>
              <a:rPr lang="cs-CZ" dirty="0" smtClean="0"/>
              <a:t>dlouhodobé spoření zaměřené na zvýšení příjmu v důchodovém věku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stát poskytuje každému klientovi podporu podle výše měsíčně ukládané částky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výnos závisí na hospodaření penzijního fondu</a:t>
            </a:r>
            <a:endParaRPr lang="en-US" dirty="0"/>
          </a:p>
        </p:txBody>
      </p:sp>
      <p:pic>
        <p:nvPicPr>
          <p:cNvPr id="9218" name="Picture 2" descr="C:\Users\ŠIC\AppData\Local\Microsoft\Windows\Temporary Internet Files\Content.IE5\X1OVKVSQ\MP9004484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609600"/>
            <a:ext cx="3314700" cy="2209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Půjčky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Hypoteční úvěr</a:t>
            </a:r>
          </a:p>
          <a:p>
            <a:r>
              <a:rPr lang="cs-CZ" dirty="0" smtClean="0"/>
              <a:t>Spotřebitelský úvěr</a:t>
            </a:r>
          </a:p>
          <a:p>
            <a:r>
              <a:rPr lang="cs-CZ" dirty="0" smtClean="0"/>
              <a:t>Osobní půjčka</a:t>
            </a:r>
          </a:p>
          <a:p>
            <a:r>
              <a:rPr lang="cs-CZ" dirty="0" smtClean="0"/>
              <a:t>Kreditní karta</a:t>
            </a:r>
          </a:p>
          <a:p>
            <a:r>
              <a:rPr lang="cs-CZ" dirty="0" smtClean="0"/>
              <a:t>Leasing</a:t>
            </a:r>
          </a:p>
          <a:p>
            <a:r>
              <a:rPr lang="cs-CZ" dirty="0" smtClean="0"/>
              <a:t>Splátkový prodej</a:t>
            </a:r>
            <a:endParaRPr lang="en-US" dirty="0"/>
          </a:p>
        </p:txBody>
      </p:sp>
      <p:pic>
        <p:nvPicPr>
          <p:cNvPr id="8194" name="Picture 2" descr="C:\Users\ŠIC\AppData\Local\Microsoft\Windows\Temporary Internet Files\Content.IE5\X1OVKVSQ\MP9004055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3400" y="1219200"/>
            <a:ext cx="3203662" cy="4788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JAKEŠ, </a:t>
            </a:r>
            <a:r>
              <a:rPr lang="en-US" sz="1600" dirty="0" err="1" smtClean="0"/>
              <a:t>Petr</a:t>
            </a:r>
            <a:r>
              <a:rPr lang="en-US" sz="1600" dirty="0" smtClean="0"/>
              <a:t> a </a:t>
            </a:r>
            <a:r>
              <a:rPr lang="en-US" sz="1600" dirty="0" err="1" smtClean="0"/>
              <a:t>kol</a:t>
            </a:r>
            <a:r>
              <a:rPr lang="en-US" sz="1600" dirty="0" smtClean="0"/>
              <a:t>. </a:t>
            </a:r>
            <a:r>
              <a:rPr lang="en-US" sz="1600" i="1" dirty="0" err="1" smtClean="0"/>
              <a:t>Finanční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gramotnost</a:t>
            </a:r>
            <a:r>
              <a:rPr lang="en-US" sz="1600" i="1" dirty="0" smtClean="0"/>
              <a:t> pro </a:t>
            </a:r>
            <a:r>
              <a:rPr lang="en-US" sz="1600" i="1" dirty="0" err="1" smtClean="0"/>
              <a:t>druhý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stupeň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základní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školy</a:t>
            </a:r>
            <a:r>
              <a:rPr lang="en-US" sz="1600" dirty="0" smtClean="0"/>
              <a:t>. </a:t>
            </a:r>
            <a:r>
              <a:rPr lang="en-US" sz="1600" dirty="0" err="1" smtClean="0"/>
              <a:t>Praha</a:t>
            </a:r>
            <a:r>
              <a:rPr lang="en-US" sz="1600" dirty="0" smtClean="0"/>
              <a:t>: Fortuna, 2011, ISBN 978-80-7373-0889-5. </a:t>
            </a:r>
            <a:endParaRPr lang="cs-CZ" sz="1600" dirty="0" smtClean="0"/>
          </a:p>
          <a:p>
            <a:r>
              <a:rPr lang="en-US" sz="1600" dirty="0" smtClean="0"/>
              <a:t>AUTOR NEUVEDEN. </a:t>
            </a:r>
            <a:r>
              <a:rPr lang="en-US" sz="1600" i="1" dirty="0" err="1" smtClean="0"/>
              <a:t>Kontokorent</a:t>
            </a:r>
            <a:r>
              <a:rPr lang="en-US" sz="1600" dirty="0" smtClean="0"/>
              <a:t> [online]. [cit. </a:t>
            </a:r>
            <a:r>
              <a:rPr lang="cs-CZ" sz="1600" dirty="0" smtClean="0"/>
              <a:t>13</a:t>
            </a:r>
            <a:r>
              <a:rPr lang="en-US" sz="1600" dirty="0" smtClean="0"/>
              <a:t>.4.2013].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http://cs.wikipedia.org/wiki/Kontokorent </a:t>
            </a:r>
            <a:endParaRPr lang="cs-CZ" sz="1600" dirty="0" smtClean="0"/>
          </a:p>
          <a:p>
            <a:r>
              <a:rPr lang="cs-CZ" sz="1600" dirty="0" smtClean="0"/>
              <a:t>Obrázky – MS Office - Klipart</a:t>
            </a:r>
            <a:endParaRPr lang="cs-CZ" sz="1600" dirty="0" smtClean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285</TotalTime>
  <Words>601</Words>
  <Application>Microsoft Office PowerPoint</Application>
  <PresentationFormat>Předvádění na obrazovce (4:3)</PresentationFormat>
  <Paragraphs>101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Snímek 2</vt:lpstr>
      <vt:lpstr>Finanční produkty</vt:lpstr>
      <vt:lpstr>Co jsou finanční produkty?</vt:lpstr>
      <vt:lpstr>Proč si pořídit finanční produkt?</vt:lpstr>
      <vt:lpstr>Běžný účet</vt:lpstr>
      <vt:lpstr>Platební karta</vt:lpstr>
      <vt:lpstr>Kontokorent</vt:lpstr>
      <vt:lpstr>Spořící účet</vt:lpstr>
      <vt:lpstr>Termínovaný vklad</vt:lpstr>
      <vt:lpstr>Stavební spoření</vt:lpstr>
      <vt:lpstr>Penzijní připojištění</vt:lpstr>
      <vt:lpstr>Půjčky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mince a bankovky</dc:title>
  <dc:creator>Veronika a Petr</dc:creator>
  <cp:lastModifiedBy>ŠIC</cp:lastModifiedBy>
  <cp:revision>34</cp:revision>
  <dcterms:created xsi:type="dcterms:W3CDTF">2013-01-14T19:28:48Z</dcterms:created>
  <dcterms:modified xsi:type="dcterms:W3CDTF">2014-04-16T05:28:14Z</dcterms:modified>
</cp:coreProperties>
</file>