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0" r:id="rId2"/>
    <p:sldId id="257" r:id="rId3"/>
    <p:sldId id="269" r:id="rId4"/>
    <p:sldId id="261" r:id="rId5"/>
    <p:sldId id="262" r:id="rId6"/>
    <p:sldId id="260" r:id="rId7"/>
    <p:sldId id="264" r:id="rId8"/>
    <p:sldId id="265" r:id="rId9"/>
    <p:sldId id="272" r:id="rId10"/>
    <p:sldId id="267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2" autoAdjust="0"/>
    <p:restoredTop sz="94660"/>
  </p:normalViewPr>
  <p:slideViewPr>
    <p:cSldViewPr>
      <p:cViewPr>
        <p:scale>
          <a:sx n="100" d="100"/>
          <a:sy n="100" d="100"/>
        </p:scale>
        <p:origin x="-32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AA76F8-AA71-4D7F-941E-EC0C46B0B89F}" type="datetimeFigureOut">
              <a:rPr lang="cs-CZ" smtClean="0"/>
              <a:pPr/>
              <a:t>16.4.2014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B358E7-6B7A-4505-BF24-F19A71EAB09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3397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8FD948-E30A-4D6A-9B20-673750CA9386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05573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2A8845-3EDE-446D-839B-2107D127E466}" type="datetime1">
              <a:rPr lang="cs-CZ"/>
              <a:pPr lvl="0"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 dirty="0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BFC5FF-2543-47DA-AFF0-07F8A74FBCEB}" type="slidenum">
              <a:rPr/>
              <a:pPr lv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7350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EE54D3-7ABA-4CC1-84BF-EFC4ED51105A}" type="datetime1">
              <a:rPr lang="cs-CZ"/>
              <a:pPr lvl="0"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 dirty="0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29491B-4A5E-4E85-B1F1-422C1B4B9BB6}" type="slidenum">
              <a:rPr/>
              <a:pPr lv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481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C096E6-0D41-43F6-86BE-8357E1039150}" type="datetime1">
              <a:rPr lang="cs-CZ"/>
              <a:pPr lvl="0"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 dirty="0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70922F-6424-4853-8B29-E89AC78A1132}" type="slidenum">
              <a:rPr/>
              <a:pPr lv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7791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D1D96D-1BD0-446A-B1DA-2825CD6D6773}" type="datetime1">
              <a:rPr lang="cs-CZ"/>
              <a:pPr lvl="0"/>
              <a:t>16.4.2014</a:t>
            </a:fld>
            <a:endParaRPr lang="cs-CZ" dirty="0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 dirty="0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4C5266-F297-4F67-9AC4-958FC34595C9}" type="slidenum">
              <a:rPr/>
              <a:pPr lv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8332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A982EB-3D89-41FD-83ED-862F049CFFF6}" type="datetime1">
              <a:rPr lang="cs-CZ"/>
              <a:pPr lvl="0"/>
              <a:t>16.4.2014</a:t>
            </a:fld>
            <a:endParaRPr lang="cs-CZ" dirty="0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 dirty="0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1CD8C29-0EF3-4CF8-A8AD-8AE8453B1CF5}" type="slidenum">
              <a:rPr/>
              <a:pPr lv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5557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9EB1EE-12DA-4275-94B0-0213466C2BBE}" type="datetime1">
              <a:rPr lang="cs-CZ"/>
              <a:pPr lvl="0"/>
              <a:t>16.4.2014</a:t>
            </a:fld>
            <a:endParaRPr lang="cs-CZ" dirty="0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 dirty="0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0331A7-A2AF-496D-AB6B-F8D55E5D0095}" type="slidenum">
              <a:rPr/>
              <a:pPr lv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8479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0AE3B6-BA73-43B1-A75D-7E08DC5D8D5E}" type="datetime1">
              <a:rPr lang="cs-CZ"/>
              <a:pPr lvl="0"/>
              <a:t>16.4.2014</a:t>
            </a:fld>
            <a:endParaRPr lang="cs-CZ" dirty="0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 dirty="0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8BA1B4-179D-4480-AEEF-BE7F296C36FF}" type="slidenum">
              <a:rPr/>
              <a:pPr lv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62541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225E9E-D4B2-4B3E-BDFD-BB5411090203}" type="datetime1">
              <a:rPr lang="cs-CZ"/>
              <a:pPr lvl="0"/>
              <a:t>16.4.2014</a:t>
            </a:fld>
            <a:endParaRPr lang="cs-CZ" dirty="0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 dirty="0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D90B5C-389E-4596-B9B8-B7094DB116E8}" type="slidenum">
              <a:rPr/>
              <a:pPr lv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2992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 dirty="0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06263D-E7D4-4347-9512-23C504767EF1}" type="datetime1">
              <a:rPr lang="cs-CZ"/>
              <a:pPr lvl="0"/>
              <a:t>16.4.2014</a:t>
            </a:fld>
            <a:endParaRPr lang="cs-CZ" dirty="0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 dirty="0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04AE80-7716-44F8-ADCD-89B5F8627187}" type="slidenum">
              <a:rPr/>
              <a:pPr lv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9656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E2EBD17-BBBE-4350-8C09-5BFA30ED17B9}" type="datetime1">
              <a:rPr lang="cs-CZ"/>
              <a:pPr lvl="0"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 dirty="0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F8AE04-36BF-4B40-94D5-4A38ACDAC549}" type="slidenum">
              <a:rPr/>
              <a:pPr lv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99733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B399E7-862F-4298-B83C-A125F5A030C8}" type="datetime1">
              <a:rPr lang="cs-CZ"/>
              <a:pPr lvl="0"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 dirty="0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39F076-E529-4248-AFE1-DA3E6FD8A45F}" type="slidenum">
              <a:rPr/>
              <a:pPr lvl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1181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2FD23E67-3250-4D33-AA70-A138B77A6A47}" type="datetime1">
              <a:rPr lang="cs-CZ"/>
              <a:pPr lvl="0"/>
              <a:t>16.4.2014</a:t>
            </a:fld>
            <a:endParaRPr lang="cs-CZ" dirty="0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 dirty="0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474C2064-F488-410E-959F-D8FAE723662A}" type="slidenum">
              <a:rPr/>
              <a:pPr lvl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1" cy="6624735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404664"/>
            <a:ext cx="7560840" cy="561662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8399560"/>
              </p:ext>
            </p:extLst>
          </p:nvPr>
        </p:nvGraphicFramePr>
        <p:xfrm>
          <a:off x="724449" y="980728"/>
          <a:ext cx="7713973" cy="36003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44584"/>
                <a:gridCol w="1870784"/>
                <a:gridCol w="820898"/>
                <a:gridCol w="237628"/>
                <a:gridCol w="129311"/>
                <a:gridCol w="993718"/>
                <a:gridCol w="1058525"/>
                <a:gridCol w="1058525"/>
              </a:tblGrid>
              <a:tr h="10937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dirty="0">
                        <a:solidFill>
                          <a:srgbClr val="00B050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Obchodní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akademie a Střední odborná škola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,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gen. F. Fajtla, Louny,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p. o.  Osvoboditelů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380, Louny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Číslo projektu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CZ.1.07/1.5.00/34.0052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Číslo sady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 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25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</a:rPr>
                        <a:t>Číslo DUM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effectLst/>
                          <a:latin typeface="Calibri"/>
                        </a:rPr>
                        <a:t>3.2._25_06</a:t>
                      </a:r>
                      <a:endParaRPr lang="cs-CZ" sz="1100" dirty="0">
                        <a:effectLst/>
                        <a:latin typeface="Calibri"/>
                      </a:endParaRPr>
                    </a:p>
                  </a:txBody>
                  <a:tcPr marL="68580" marR="68580" marT="0" marB="0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Písmo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Tematický okruh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Vývoj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1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písma 6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- Středověká a renesanční písma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Název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b="1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Písmo</a:t>
                      </a:r>
                      <a:endParaRPr lang="cs-CZ" sz="1100" b="1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Zuzana Koděrová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39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Datum tvorby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8.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11. 2013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Ročník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ARR 1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7083">
                <a:tc gridSpan="8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jsou v prezentaci  seznámeni se vznikem písma, s jeho vývojem, použitím v historii lidstva a s  odborným 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názvoslovím písma.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7611">
                <a:tc gridSpan="8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Metodický pokyn: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            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prezentace, výklad s pracovními listy pro žáky                     cílová skupina žáků: 16 – 19 let</a:t>
                      </a:r>
                    </a:p>
                  </a:txBody>
                  <a:tcPr marL="68580" marR="68580" marT="0" marB="0"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Obrázek 2" descr="http://mail.centrum.cz/download.php?bid=000058f52b655bb40200d5c9&amp;idx=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3015" y="1196752"/>
            <a:ext cx="3275496" cy="81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1" descr="http://mail.centrum.cz/download.php?bid=000058f52b655bb40200d5c9&amp;idx=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4015" y="1196752"/>
            <a:ext cx="805474" cy="812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24449" y="5157190"/>
            <a:ext cx="7735983" cy="2923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300" b="1" i="1" dirty="0" smtClean="0"/>
              <a:t> Autorem </a:t>
            </a:r>
            <a:r>
              <a:rPr lang="cs-CZ" sz="1300" b="1" i="1" dirty="0"/>
              <a:t>materiálu a všech jeho </a:t>
            </a:r>
            <a:r>
              <a:rPr lang="cs-CZ" sz="1300" b="1" i="1" dirty="0" smtClean="0"/>
              <a:t>částí, není-li uvedeno jinak, je Zuzana Koděrová.      </a:t>
            </a:r>
          </a:p>
        </p:txBody>
      </p:sp>
      <p:sp>
        <p:nvSpPr>
          <p:cNvPr id="9" name="Obdélník 8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3671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51205" y="116631"/>
            <a:ext cx="8885288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755577" y="404667"/>
            <a:ext cx="7560844" cy="5616619"/>
          </a:xfrm>
        </p:spPr>
        <p:txBody>
          <a:bodyPr/>
          <a:lstStyle/>
          <a:p>
            <a:pPr lvl="0"/>
            <a:r>
              <a:rPr lang="cs-CZ" b="1" dirty="0">
                <a:solidFill>
                  <a:srgbClr val="FFFF00"/>
                </a:solidFill>
              </a:rPr>
              <a:t>                   </a:t>
            </a:r>
            <a:endParaRPr lang="cs-CZ" b="1" dirty="0">
              <a:solidFill>
                <a:srgbClr val="002060"/>
              </a:solidFill>
            </a:endParaRPr>
          </a:p>
          <a:p>
            <a:pPr lvl="0"/>
            <a:r>
              <a:rPr lang="cs-CZ" b="1" dirty="0">
                <a:solidFill>
                  <a:srgbClr val="002060"/>
                </a:solidFill>
              </a:rPr>
              <a:t>        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1989588" y="1988838"/>
            <a:ext cx="5184574" cy="224677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0" b="1" i="0" u="none" strike="noStrike" kern="1200" cap="none" spc="0" baseline="0" dirty="0">
                <a:solidFill>
                  <a:srgbClr val="00FF00"/>
                </a:solidFill>
                <a:uFillTx/>
                <a:latin typeface="Tempus Sans ITC" pitchFamily="82"/>
              </a:rPr>
              <a:t>Písmo</a:t>
            </a:r>
          </a:p>
        </p:txBody>
      </p:sp>
      <p:sp>
        <p:nvSpPr>
          <p:cNvPr id="7" name="Obdélník 6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1206" y="116632"/>
            <a:ext cx="8885290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404664"/>
            <a:ext cx="7560840" cy="5616624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                   </a:t>
            </a:r>
            <a:endParaRPr lang="cs-CZ" b="1" dirty="0">
              <a:solidFill>
                <a:srgbClr val="002060"/>
              </a:solidFill>
            </a:endParaRPr>
          </a:p>
          <a:p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      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115616" y="1556792"/>
            <a:ext cx="71896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0" b="1" dirty="0" smtClean="0">
                <a:solidFill>
                  <a:srgbClr val="FFFF00"/>
                </a:solidFill>
                <a:latin typeface="Tempus Sans ITC" pitchFamily="82" charset="0"/>
              </a:rPr>
              <a:t>Vývoj písma </a:t>
            </a:r>
            <a:r>
              <a:rPr lang="cs-CZ" sz="9000" b="1" dirty="0">
                <a:solidFill>
                  <a:srgbClr val="FFFF00"/>
                </a:solidFill>
                <a:latin typeface="Tempus Sans ITC" pitchFamily="82" charset="0"/>
              </a:rPr>
              <a:t>6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2595" y="3034120"/>
            <a:ext cx="849566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1CF50B"/>
                </a:solidFill>
                <a:latin typeface="Tempus Sans ITC" pitchFamily="82" charset="0"/>
              </a:rPr>
              <a:t>  Středověká a renesanční</a:t>
            </a:r>
          </a:p>
          <a:p>
            <a:r>
              <a:rPr lang="cs-CZ" sz="5400" b="1" dirty="0" smtClean="0">
                <a:solidFill>
                  <a:srgbClr val="1CF50B"/>
                </a:solidFill>
                <a:latin typeface="Tempus Sans ITC" pitchFamily="82" charset="0"/>
              </a:rPr>
              <a:t>                 písma              </a:t>
            </a:r>
            <a:endParaRPr lang="cs-CZ" sz="5400" b="1" dirty="0">
              <a:solidFill>
                <a:srgbClr val="1CF50B"/>
              </a:solidFill>
              <a:latin typeface="Tempus Sans ITC" pitchFamily="82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1854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395536" y="332656"/>
            <a:ext cx="8280920" cy="6120680"/>
          </a:xfrm>
          <a:solidFill>
            <a:schemeClr val="accent1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32840" y="676418"/>
            <a:ext cx="3719161" cy="2246769"/>
          </a:xfrm>
          <a:prstGeom prst="rect">
            <a:avLst/>
          </a:prstGeom>
          <a:solidFill>
            <a:srgbClr val="FFFF00"/>
          </a:solidFill>
          <a:effectLst>
            <a:softEdge rad="127000"/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Původní gotické písmo </a:t>
            </a:r>
          </a:p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se psalo pery, dřívky,   </a:t>
            </a:r>
          </a:p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bambusovými seřízlými </a:t>
            </a:r>
          </a:p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pery</a:t>
            </a:r>
          </a:p>
          <a:p>
            <a:endParaRPr lang="cs-CZ" sz="2000" b="1" dirty="0" smtClean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14404" y="619461"/>
            <a:ext cx="227543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cs typeface="Times New Roman" pitchFamily="18" charset="0"/>
              </a:rPr>
              <a:t>Gotická kapitála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cs typeface="Times New Roman" pitchFamily="18" charset="0"/>
            </a:endParaRPr>
          </a:p>
        </p:txBody>
      </p:sp>
      <p:pic>
        <p:nvPicPr>
          <p:cNvPr id="2" name="Picture 3" descr="C:\Users\Koděrová\Desktop\záloha\Pictures\písma\gotická kapitála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4404" y="1196752"/>
            <a:ext cx="3087374" cy="1164952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  <a:extLst/>
        </p:spPr>
      </p:pic>
      <p:pic>
        <p:nvPicPr>
          <p:cNvPr id="5" name="Picture 4" descr="C:\Users\Koděrová\Desktop\záloha\Pictures\písma\fraktura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5202" y="2490814"/>
            <a:ext cx="1684221" cy="994553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244504" y="2544418"/>
            <a:ext cx="168884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Fraktura   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minuskula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9" name="Picture 5" descr="C:\Users\Koděrová\Desktop\záloha\Pictures\písma\fraktura kapitál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6" y="4890950"/>
            <a:ext cx="2205243" cy="1092314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99592" y="4459979"/>
            <a:ext cx="2205243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 Fraktura kapitála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31" name="Picture 7" descr="C:\Users\Koděrová\Desktop\záloha\Pictures\písma\rotunda minuskula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6042" y="3823497"/>
            <a:ext cx="2495272" cy="1096338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446302" y="4996142"/>
            <a:ext cx="2374751" cy="40011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Rotunda minuskula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32" name="Picture 8" descr="C:\Users\Koděrová\Desktop\záloha\Pictures\písma\rotunda kapitála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6094" y="3925997"/>
            <a:ext cx="2198313" cy="734037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 flipH="1">
            <a:off x="6158660" y="4719780"/>
            <a:ext cx="2088232" cy="40011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Rotunda kapitála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34" name="Picture 10" descr="C:\Users\Koděrová\Desktop\záloha\Pictures\písma\bastarda moderní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6512" y="5396252"/>
            <a:ext cx="2334887" cy="724211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876589" y="5720353"/>
            <a:ext cx="2088231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Bastarda kapitála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6" name="Picture 2" descr="C:\Users\Koděrová\Desktop\Obrázky1 (2)\100_9603a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3747" y="2742529"/>
            <a:ext cx="2385102" cy="1714557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6926842" y="1064143"/>
            <a:ext cx="9675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Archiv autora</a:t>
            </a:r>
            <a:endParaRPr lang="cs-CZ" sz="1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449585" y="3700368"/>
            <a:ext cx="9675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Archiv autora</a:t>
            </a:r>
            <a:endParaRPr lang="cs-CZ" sz="9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44504" y="3370070"/>
            <a:ext cx="9675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Archiv autora</a:t>
            </a:r>
            <a:endParaRPr lang="cs-CZ" sz="9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46876" y="3715223"/>
            <a:ext cx="9675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Archiv autora</a:t>
            </a:r>
            <a:endParaRPr lang="cs-CZ" sz="9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26084" y="5165420"/>
            <a:ext cx="9675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Archiv autora</a:t>
            </a:r>
            <a:endParaRPr lang="cs-CZ" sz="9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108657" y="5956223"/>
            <a:ext cx="9675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Archiv autora</a:t>
            </a:r>
            <a:endParaRPr lang="cs-CZ" sz="9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698493" y="2923187"/>
            <a:ext cx="9675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Archiv autora</a:t>
            </a:r>
            <a:endParaRPr lang="cs-CZ" sz="900" dirty="0"/>
          </a:p>
        </p:txBody>
      </p:sp>
      <p:sp>
        <p:nvSpPr>
          <p:cNvPr id="29" name="Obdélník 28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081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6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8" grpId="0" animBg="1"/>
      <p:bldP spid="11" grpId="0" animBg="1"/>
      <p:bldP spid="12" grpId="0" animBg="1"/>
      <p:bldP spid="13" grpId="0" animBg="1"/>
      <p:bldP spid="21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3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6" y="116631"/>
            <a:ext cx="8928987" cy="6624736"/>
          </a:xfrm>
          <a:solidFill>
            <a:srgbClr val="F4F9AD"/>
          </a:solidFill>
        </p:spPr>
      </p:pic>
      <p:sp>
        <p:nvSpPr>
          <p:cNvPr id="4" name="Zástupný symbol pro text 5"/>
          <p:cNvSpPr txBox="1">
            <a:spLocks noGrp="1"/>
          </p:cNvSpPr>
          <p:nvPr>
            <p:ph type="body" idx="2"/>
          </p:nvPr>
        </p:nvSpPr>
        <p:spPr>
          <a:xfrm>
            <a:off x="593693" y="404664"/>
            <a:ext cx="7954094" cy="6105753"/>
          </a:xfrm>
          <a:solidFill>
            <a:schemeClr val="accent3">
              <a:lumMod val="20000"/>
              <a:lumOff val="80000"/>
            </a:schemeClr>
          </a:solidFill>
          <a:effectLst>
            <a:glow rad="63500">
              <a:schemeClr val="accent1">
                <a:satMod val="175000"/>
                <a:alpha val="40000"/>
              </a:schemeClr>
            </a:glow>
            <a:softEdge rad="63500"/>
          </a:effectLst>
        </p:spPr>
        <p:txBody>
          <a:bodyPr>
            <a:normAutofit/>
          </a:bodyPr>
          <a:lstStyle/>
          <a:p>
            <a:pPr lvl="0">
              <a:spcBef>
                <a:spcPts val="1700"/>
              </a:spcBef>
            </a:pPr>
            <a:endParaRPr lang="cs-CZ" sz="2000" b="1" dirty="0" smtClean="0">
              <a:solidFill>
                <a:srgbClr val="002060"/>
              </a:solidFill>
            </a:endParaRPr>
          </a:p>
          <a:p>
            <a:pPr lvl="0">
              <a:spcBef>
                <a:spcPts val="1700"/>
              </a:spcBef>
            </a:pP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5" name="Obdélník 1"/>
          <p:cNvSpPr/>
          <p:nvPr/>
        </p:nvSpPr>
        <p:spPr>
          <a:xfrm>
            <a:off x="790025" y="620688"/>
            <a:ext cx="3744415" cy="438842"/>
          </a:xfrm>
          <a:prstGeom prst="rect">
            <a:avLst/>
          </a:prstGeom>
          <a:gradFill>
            <a:gsLst>
              <a:gs pos="0">
                <a:srgbClr val="717F56"/>
              </a:gs>
              <a:gs pos="100000">
                <a:srgbClr val="A5B77E"/>
              </a:gs>
            </a:gsLst>
            <a:lin ang="16200000"/>
          </a:gradFill>
          <a:ln>
            <a:noFill/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 smtClean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kern="0" dirty="0" smtClean="0">
                <a:solidFill>
                  <a:srgbClr val="24FB19"/>
                </a:solidFill>
                <a:latin typeface="Times New Roman" pitchFamily="18"/>
                <a:cs typeface="Times New Roman" pitchFamily="18"/>
              </a:rPr>
              <a:t>Běžná písma kurzivní</a:t>
            </a:r>
            <a:endParaRPr lang="cs-CZ" sz="2800" b="1" i="0" u="none" strike="noStrike" kern="0" cap="none" spc="0" baseline="0" dirty="0">
              <a:solidFill>
                <a:srgbClr val="24FB19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6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6534" y="5739536"/>
            <a:ext cx="76459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 vynálezu knihtisku se vedle tiskové textury, </a:t>
            </a:r>
            <a:r>
              <a:rPr lang="cs-CZ" b="1" dirty="0">
                <a:solidFill>
                  <a:srgbClr val="002060"/>
                </a:solidFill>
              </a:rPr>
              <a:t>rotundy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/>
              <a:t>bastardy vyvinuly jako tisková písma v 16.století ještě </a:t>
            </a:r>
            <a:r>
              <a:rPr lang="cs-CZ" b="1" dirty="0">
                <a:solidFill>
                  <a:srgbClr val="002060"/>
                </a:solidFill>
              </a:rPr>
              <a:t>švabach</a:t>
            </a:r>
            <a:r>
              <a:rPr lang="cs-CZ" dirty="0"/>
              <a:t> a </a:t>
            </a:r>
            <a:r>
              <a:rPr lang="cs-CZ" b="1" dirty="0">
                <a:solidFill>
                  <a:srgbClr val="002060"/>
                </a:solidFill>
              </a:rPr>
              <a:t>fraktura</a:t>
            </a:r>
            <a:r>
              <a:rPr lang="cs-CZ" dirty="0"/>
              <a:t>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69192" y="2673217"/>
            <a:ext cx="5231200" cy="123110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SzPct val="100000"/>
              <a:buFont typeface="Arial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000" b="1" dirty="0" smtClean="0">
                <a:solidFill>
                  <a:srgbClr val="002060"/>
                </a:solidFill>
              </a:rPr>
              <a:t>česká vznikla ve 14.století</a:t>
            </a:r>
          </a:p>
          <a:p>
            <a:pPr marL="342900" indent="-342900">
              <a:buSzPct val="100000"/>
              <a:buFont typeface="Arial" pitchFamily="34" charset="0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b="1" dirty="0" smtClean="0"/>
              <a:t>francouzská a </a:t>
            </a:r>
            <a:r>
              <a:rPr lang="cs-CZ" b="1" dirty="0"/>
              <a:t>anglická </a:t>
            </a:r>
            <a:r>
              <a:rPr lang="cs-CZ" b="1" dirty="0" smtClean="0"/>
              <a:t>v </a:t>
            </a:r>
            <a:r>
              <a:rPr lang="cs-CZ" b="1" dirty="0"/>
              <a:t>15.století. Také bastarda </a:t>
            </a:r>
            <a:r>
              <a:rPr lang="cs-CZ" b="1" dirty="0" smtClean="0"/>
              <a:t>se stala </a:t>
            </a:r>
            <a:r>
              <a:rPr lang="cs-CZ" b="1" dirty="0"/>
              <a:t>knižním </a:t>
            </a:r>
            <a:r>
              <a:rPr lang="cs-CZ" b="1" dirty="0" smtClean="0"/>
              <a:t>lomeným písmem. Měla </a:t>
            </a:r>
            <a:r>
              <a:rPr lang="cs-CZ" b="1" dirty="0"/>
              <a:t>dvě formy, okrouhlou  </a:t>
            </a:r>
            <a:r>
              <a:rPr lang="cs-CZ" b="1" dirty="0" smtClean="0"/>
              <a:t>a hrotovou.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90025" y="1059530"/>
            <a:ext cx="52826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tato písma vznikla ve 13.století</a:t>
            </a:r>
            <a:r>
              <a:rPr lang="cs-CZ" sz="2000" dirty="0"/>
              <a:t> </a:t>
            </a:r>
            <a:r>
              <a:rPr lang="cs-CZ" sz="2000" dirty="0" smtClean="0"/>
              <a:t>-  </a:t>
            </a:r>
            <a:r>
              <a:rPr lang="cs-CZ" sz="2000" dirty="0"/>
              <a:t>gotická kurzíva italského </a:t>
            </a:r>
            <a:r>
              <a:rPr lang="cs-CZ" sz="2000" dirty="0" smtClean="0"/>
              <a:t>typu a francouzského typu v </a:t>
            </a:r>
            <a:r>
              <a:rPr lang="cs-CZ" sz="2000" dirty="0"/>
              <a:t>15.století.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47531" y="2673217"/>
            <a:ext cx="1921661" cy="584775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1CF50B"/>
                </a:solidFill>
              </a:rPr>
              <a:t> Bastarda</a:t>
            </a:r>
            <a:endParaRPr lang="cs-CZ" sz="3200" dirty="0">
              <a:solidFill>
                <a:srgbClr val="1CF50B"/>
              </a:solidFill>
            </a:endParaRPr>
          </a:p>
        </p:txBody>
      </p:sp>
      <p:pic>
        <p:nvPicPr>
          <p:cNvPr id="2050" name="Picture 2" descr="C:\Users\Koděrová\Desktop\záloha\Pictures\písma\Fraktura kapitála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45256" y="4509120"/>
            <a:ext cx="3264231" cy="1138560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děrová\Desktop\záloha\Pictures\písma\zzz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857276"/>
            <a:ext cx="2920247" cy="1899939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 rot="10800000" flipV="1">
            <a:off x="891409" y="1767416"/>
            <a:ext cx="6288765" cy="576063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rgbClr val="1CF50B"/>
                </a:solidFill>
                <a:latin typeface="Times New Roman" pitchFamily="18" charset="0"/>
                <a:cs typeface="Times New Roman" pitchFamily="18" charset="0"/>
              </a:rPr>
              <a:t>Středověk </a:t>
            </a:r>
            <a:r>
              <a:rPr lang="cs-CZ" sz="2800" b="1" dirty="0">
                <a:solidFill>
                  <a:srgbClr val="1CF50B"/>
                </a:solidFill>
                <a:latin typeface="Times New Roman" pitchFamily="18" charset="0"/>
                <a:cs typeface="Times New Roman" pitchFamily="18" charset="0"/>
              </a:rPr>
              <a:t>– vývoj </a:t>
            </a:r>
            <a:r>
              <a:rPr lang="cs-CZ" sz="2800" b="1" dirty="0" smtClean="0">
                <a:solidFill>
                  <a:srgbClr val="1CF50B"/>
                </a:solidFill>
                <a:latin typeface="Times New Roman" pitchFamily="18" charset="0"/>
                <a:cs typeface="Times New Roman" pitchFamily="18" charset="0"/>
              </a:rPr>
              <a:t>tiskové formy </a:t>
            </a:r>
            <a:r>
              <a:rPr lang="cs-CZ" sz="2800" b="1" dirty="0">
                <a:solidFill>
                  <a:srgbClr val="1CF50B"/>
                </a:solidFill>
                <a:latin typeface="Times New Roman" pitchFamily="18" charset="0"/>
                <a:cs typeface="Times New Roman" pitchFamily="18" charset="0"/>
              </a:rPr>
              <a:t>písma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74520" y="4238346"/>
            <a:ext cx="9675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Archiv autora</a:t>
            </a:r>
            <a:endParaRPr lang="cs-CZ" sz="9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56767" y="3788907"/>
            <a:ext cx="96752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Archiv autora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3756002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5000"/>
    </mc:Choice>
    <mc:Fallback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/>
      <p:bldP spid="10" grpId="0" animBg="1"/>
      <p:bldP spid="12" grpId="0"/>
      <p:bldP spid="13" grpId="0" animBg="1"/>
      <p:bldP spid="15" grpId="0" animBg="1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6518" y="322806"/>
            <a:ext cx="8280920" cy="6120680"/>
          </a:xfrm>
          <a:noFill/>
          <a:ln>
            <a:solidFill>
              <a:srgbClr val="00B0F0"/>
            </a:solidFill>
          </a:ln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328940" y="1277966"/>
            <a:ext cx="590465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Vznikla v 11.století v období gotického slohu do tří skupin:</a:t>
            </a:r>
            <a:endParaRPr lang="cs-CZ" sz="16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 rot="10800000" flipV="1">
            <a:off x="1770903" y="272902"/>
            <a:ext cx="5378548" cy="729286"/>
          </a:xfrm>
          <a:prstGeom prst="rect">
            <a:avLst/>
          </a:prstGeom>
          <a:solidFill>
            <a:srgbClr val="FFFF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b="1" dirty="0" smtClean="0">
                <a:solidFill>
                  <a:srgbClr val="002060"/>
                </a:solidFill>
                <a:latin typeface="Times New Roman" pitchFamily="18" charset="0"/>
                <a:ea typeface="MS UI Gothic" pitchFamily="34" charset="-128"/>
                <a:cs typeface="Times New Roman" pitchFamily="18" charset="0"/>
              </a:rPr>
              <a:t>Lomená gotická písma</a:t>
            </a:r>
            <a:endParaRPr lang="cs-CZ" sz="4000" b="1" dirty="0">
              <a:solidFill>
                <a:srgbClr val="002060"/>
              </a:solidFill>
              <a:latin typeface="Times New Roman" pitchFamily="18" charset="0"/>
              <a:ea typeface="MS UI Gothic" pitchFamily="34" charset="-128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43608" y="2312662"/>
            <a:ext cx="3316119" cy="83099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Majuskulová  nápisová písma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68776" y="2214851"/>
            <a:ext cx="2232248" cy="707886"/>
          </a:xfrm>
          <a:prstGeom prst="rect">
            <a:avLst/>
          </a:prstGeom>
          <a:solidFill>
            <a:schemeClr val="bg2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Gotická knižní majuskule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33133" y="4089553"/>
            <a:ext cx="1111075" cy="400110"/>
          </a:xfrm>
          <a:prstGeom prst="rect">
            <a:avLst/>
          </a:prstGeom>
          <a:solidFill>
            <a:schemeClr val="bg2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Rotunda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4027998"/>
            <a:ext cx="3316119" cy="4616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Formální knižní písma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43608" y="5373216"/>
            <a:ext cx="3316119" cy="46166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Běžná kurzívní písma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6393" y="3029203"/>
            <a:ext cx="3535913" cy="707886"/>
          </a:xfrm>
          <a:prstGeom prst="rect">
            <a:avLst/>
          </a:prstGeom>
          <a:solidFill>
            <a:schemeClr val="bg2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Ornamentální a kaligrafické formy písma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27068" y="4734219"/>
            <a:ext cx="1895034" cy="400110"/>
          </a:xfrm>
          <a:prstGeom prst="rect">
            <a:avLst/>
          </a:prstGeom>
          <a:solidFill>
            <a:schemeClr val="bg2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Gotická kurzíva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12043" y="5458651"/>
            <a:ext cx="1111075" cy="400110"/>
          </a:xfrm>
          <a:prstGeom prst="rect">
            <a:avLst/>
          </a:prstGeom>
          <a:solidFill>
            <a:schemeClr val="bg2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Bastarda</a:t>
            </a:r>
            <a:endParaRPr lang="cs-CZ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4332562" y="4231271"/>
            <a:ext cx="978408" cy="230832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Šipka doleva 23"/>
          <p:cNvSpPr/>
          <p:nvPr/>
        </p:nvSpPr>
        <p:spPr>
          <a:xfrm>
            <a:off x="3873289" y="2499487"/>
            <a:ext cx="1294148" cy="138612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Šipka doleva 24"/>
          <p:cNvSpPr/>
          <p:nvPr/>
        </p:nvSpPr>
        <p:spPr>
          <a:xfrm rot="20653318">
            <a:off x="4245557" y="5135410"/>
            <a:ext cx="1511176" cy="229178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Šipka doleva 25"/>
          <p:cNvSpPr/>
          <p:nvPr/>
        </p:nvSpPr>
        <p:spPr>
          <a:xfrm>
            <a:off x="4332864" y="5592565"/>
            <a:ext cx="1773103" cy="242316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Šipka doleva 26"/>
          <p:cNvSpPr/>
          <p:nvPr/>
        </p:nvSpPr>
        <p:spPr>
          <a:xfrm rot="1455623">
            <a:off x="3828791" y="3088082"/>
            <a:ext cx="1262772" cy="162533"/>
          </a:xfrm>
          <a:prstGeom prst="lef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6486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67544" y="260648"/>
            <a:ext cx="8352928" cy="6321780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57764" y="5463051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02245" y="1325057"/>
            <a:ext cx="53499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 smtClean="0">
                <a:solidFill>
                  <a:srgbClr val="984807"/>
                </a:solidFill>
              </a:rPr>
              <a:t>       Ve středověku </a:t>
            </a:r>
            <a:r>
              <a:rPr lang="cs-CZ" sz="2000" b="1" dirty="0">
                <a:solidFill>
                  <a:srgbClr val="984807"/>
                </a:solidFill>
              </a:rPr>
              <a:t>se dlouho psalo na </a:t>
            </a:r>
            <a:r>
              <a:rPr lang="cs-CZ" sz="2000" b="1" dirty="0" smtClean="0">
                <a:solidFill>
                  <a:srgbClr val="984807"/>
                </a:solidFill>
              </a:rPr>
              <a:t>pergamen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4107839"/>
            <a:ext cx="41764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Vývoj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latinky navázal v období renesance v 15</a:t>
            </a:r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. století </a:t>
            </a:r>
          </a:p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na předgotické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klasické vzory </a:t>
            </a:r>
            <a:endParaRPr lang="cs-CZ" sz="24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a </a:t>
            </a: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vznikla písma humanistická. </a:t>
            </a:r>
            <a:endParaRPr lang="cs-CZ" sz="2400" b="1" dirty="0" smtClean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Obdélník 1"/>
          <p:cNvSpPr/>
          <p:nvPr/>
        </p:nvSpPr>
        <p:spPr>
          <a:xfrm>
            <a:off x="1874542" y="2852617"/>
            <a:ext cx="5483369" cy="790983"/>
          </a:xfrm>
          <a:prstGeom prst="rect">
            <a:avLst/>
          </a:prstGeom>
          <a:gradFill>
            <a:gsLst>
              <a:gs pos="0">
                <a:srgbClr val="717F56"/>
              </a:gs>
              <a:gs pos="100000">
                <a:srgbClr val="A5B77E"/>
              </a:gs>
            </a:gsLst>
            <a:lin ang="16200000"/>
          </a:gradFill>
          <a:ln>
            <a:noFill/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</a:t>
            </a:r>
            <a:r>
              <a:rPr lang="cs-CZ" sz="3600" b="1" kern="0" dirty="0" smtClean="0">
                <a:solidFill>
                  <a:srgbClr val="24FB19"/>
                </a:solidFill>
                <a:latin typeface="Times New Roman" pitchFamily="18"/>
                <a:cs typeface="Times New Roman" pitchFamily="18"/>
              </a:rPr>
              <a:t>Vývoj latinkového písma</a:t>
            </a:r>
            <a:endParaRPr lang="cs-CZ" sz="3600" b="1" i="0" u="none" strike="noStrike" kern="0" cap="none" spc="0" baseline="0" dirty="0">
              <a:solidFill>
                <a:srgbClr val="24FB19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6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sp>
        <p:nvSpPr>
          <p:cNvPr id="15" name="Obdélník 14"/>
          <p:cNvSpPr/>
          <p:nvPr/>
        </p:nvSpPr>
        <p:spPr>
          <a:xfrm rot="10800000" flipV="1">
            <a:off x="2862504" y="637658"/>
            <a:ext cx="3589718" cy="596587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8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Renesanční </a:t>
            </a:r>
            <a:r>
              <a:rPr lang="cs-CZ" sz="2800" b="1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období </a:t>
            </a:r>
          </a:p>
          <a:p>
            <a:endParaRPr lang="cs-CZ" sz="2800" b="1" dirty="0">
              <a:solidFill>
                <a:srgbClr val="1CF50B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1475640" y="1770855"/>
            <a:ext cx="6840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>
                <a:solidFill>
                  <a:srgbClr val="984807"/>
                </a:solidFill>
              </a:rPr>
              <a:t>K</a:t>
            </a:r>
            <a:r>
              <a:rPr lang="cs-CZ" b="1" dirty="0" smtClean="0">
                <a:solidFill>
                  <a:srgbClr val="984807"/>
                </a:solidFill>
              </a:rPr>
              <a:t>dyž </a:t>
            </a:r>
            <a:r>
              <a:rPr lang="cs-CZ" b="1" dirty="0">
                <a:solidFill>
                  <a:srgbClr val="984807"/>
                </a:solidFill>
              </a:rPr>
              <a:t>se prostřednictvím Arabů dostal do Evropy vynález papíru z Číny</a:t>
            </a:r>
            <a:r>
              <a:rPr lang="cs-CZ" b="1" dirty="0" smtClean="0">
                <a:solidFill>
                  <a:srgbClr val="984807"/>
                </a:solidFill>
              </a:rPr>
              <a:t>,  </a:t>
            </a:r>
            <a:r>
              <a:rPr lang="cs-CZ" b="1" dirty="0">
                <a:solidFill>
                  <a:srgbClr val="984807"/>
                </a:solidFill>
              </a:rPr>
              <a:t>byla ve Španělsku počátkem 12</a:t>
            </a:r>
            <a:r>
              <a:rPr lang="cs-CZ" b="1" dirty="0" smtClean="0">
                <a:solidFill>
                  <a:srgbClr val="984807"/>
                </a:solidFill>
              </a:rPr>
              <a:t>.  století  zahájena </a:t>
            </a:r>
            <a:r>
              <a:rPr lang="cs-CZ" b="1" dirty="0">
                <a:solidFill>
                  <a:srgbClr val="984807"/>
                </a:solidFill>
              </a:rPr>
              <a:t>výroba </a:t>
            </a:r>
            <a:endParaRPr lang="cs-CZ" b="1" dirty="0" smtClean="0">
              <a:solidFill>
                <a:srgbClr val="984807"/>
              </a:solidFill>
            </a:endParaRPr>
          </a:p>
          <a:p>
            <a:pPr lvl="0"/>
            <a:r>
              <a:rPr lang="cs-CZ" b="1" dirty="0" smtClean="0">
                <a:solidFill>
                  <a:srgbClr val="984807"/>
                </a:solidFill>
              </a:rPr>
              <a:t>i na </a:t>
            </a:r>
            <a:r>
              <a:rPr lang="cs-CZ" b="1" dirty="0">
                <a:solidFill>
                  <a:srgbClr val="984807"/>
                </a:solidFill>
              </a:rPr>
              <a:t>našem </a:t>
            </a:r>
            <a:r>
              <a:rPr lang="cs-CZ" b="1" dirty="0" smtClean="0">
                <a:solidFill>
                  <a:srgbClr val="984807"/>
                </a:solidFill>
              </a:rPr>
              <a:t>kontinentu.</a:t>
            </a:r>
            <a:endParaRPr lang="cs-CZ" b="1" dirty="0">
              <a:solidFill>
                <a:srgbClr val="984807"/>
              </a:solidFill>
            </a:endParaRPr>
          </a:p>
        </p:txBody>
      </p:sp>
      <p:pic>
        <p:nvPicPr>
          <p:cNvPr id="1027" name="Picture 3" descr="C:\Users\Koděrová\Desktop\fotomix\latinka stínová 1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1" y="3988457"/>
            <a:ext cx="3070747" cy="2158496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549808" y="5634302"/>
            <a:ext cx="1656185" cy="512651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rgbClr val="FFFF00"/>
                </a:solidFill>
              </a:rPr>
              <a:t>Latinka stínová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6039231"/>
            <a:ext cx="100811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Foto: archiv autora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xmlns="" val="532440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1" grpId="0" animBg="1"/>
      <p:bldP spid="15" grpId="0" animBg="1"/>
      <p:bldP spid="17" grpId="0"/>
      <p:bldP spid="10" grpId="0" animBg="1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86470" y="332656"/>
            <a:ext cx="8352928" cy="6321780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1" y="5447285"/>
            <a:ext cx="996470" cy="2616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86749" y="5503793"/>
            <a:ext cx="12719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 smtClean="0">
                <a:solidFill>
                  <a:srgbClr val="984807"/>
                </a:solidFill>
              </a:rPr>
              <a:t>Knižní iniciála</a:t>
            </a:r>
            <a:endParaRPr lang="cs-CZ" sz="2400" b="1" dirty="0">
              <a:solidFill>
                <a:srgbClr val="984807"/>
              </a:solidFill>
            </a:endParaRPr>
          </a:p>
        </p:txBody>
      </p:sp>
      <p:sp>
        <p:nvSpPr>
          <p:cNvPr id="8" name="Obdélník 1"/>
          <p:cNvSpPr/>
          <p:nvPr/>
        </p:nvSpPr>
        <p:spPr>
          <a:xfrm>
            <a:off x="2328110" y="721389"/>
            <a:ext cx="4669648" cy="790983"/>
          </a:xfrm>
          <a:prstGeom prst="rect">
            <a:avLst/>
          </a:prstGeom>
          <a:gradFill>
            <a:gsLst>
              <a:gs pos="0">
                <a:srgbClr val="717F56"/>
              </a:gs>
              <a:gs pos="100000">
                <a:srgbClr val="A5B77E"/>
              </a:gs>
            </a:gsLst>
            <a:lin ang="16200000"/>
          </a:gradFill>
          <a:ln>
            <a:noFill/>
            <a:prstDash val="solid"/>
          </a:ln>
        </p:spPr>
        <p:txBody>
          <a:bodyPr vert="horz" wrap="square" lIns="91440" tIns="45720" rIns="91440" bIns="45720" anchor="ctr" anchorCtr="0" compatLnSpc="1"/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0" cap="none" spc="0" baseline="0" dirty="0">
                <a:solidFill>
                  <a:srgbClr val="002060"/>
                </a:solidFill>
                <a:uFillTx/>
                <a:latin typeface="Times New Roman" pitchFamily="18"/>
                <a:cs typeface="Times New Roman" pitchFamily="18"/>
              </a:rPr>
              <a:t>  </a:t>
            </a:r>
            <a:r>
              <a:rPr lang="cs-CZ" sz="3600" b="1" kern="0" dirty="0" smtClean="0">
                <a:solidFill>
                  <a:srgbClr val="24FB19"/>
                </a:solidFill>
                <a:latin typeface="Times New Roman" pitchFamily="18"/>
                <a:cs typeface="Times New Roman" pitchFamily="18"/>
              </a:rPr>
              <a:t>Humanistická písma</a:t>
            </a:r>
            <a:endParaRPr lang="cs-CZ" sz="3600" b="1" i="0" u="none" strike="noStrike" kern="0" cap="none" spc="0" baseline="0" dirty="0">
              <a:solidFill>
                <a:srgbClr val="24FB19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3600" b="1" i="0" u="none" strike="noStrike" kern="1200" cap="none" spc="0" baseline="0" dirty="0">
              <a:solidFill>
                <a:srgbClr val="002060"/>
              </a:solidFill>
              <a:uFillTx/>
              <a:latin typeface="Times New Roman" pitchFamily="18"/>
              <a:cs typeface="Times New Roman" pitchFamily="18"/>
            </a:endParaRPr>
          </a:p>
        </p:txBody>
      </p:sp>
      <p:pic>
        <p:nvPicPr>
          <p:cNvPr id="2050" name="Picture 2" descr="C:\Users\Koděrová\Desktop\fotomix\kurzíva-písmo tenké stínované skloněné B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40735" y="2077481"/>
            <a:ext cx="3443933" cy="209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děrová\Desktop\fotomix\latinka stínová 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3327" y="1749579"/>
            <a:ext cx="1800200" cy="1352688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děrová\Desktop\fotomix\písmo okrouhlé psané - Rond-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3327" y="3216434"/>
            <a:ext cx="1794254" cy="1266565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38186" y="4482999"/>
            <a:ext cx="228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Písmo okrouhlé -rond</a:t>
            </a:r>
            <a:endParaRPr lang="cs-CZ" dirty="0"/>
          </a:p>
        </p:txBody>
      </p:sp>
      <p:pic>
        <p:nvPicPr>
          <p:cNvPr id="2054" name="Picture 6" descr="C:\Users\Koděrová\Desktop\fotomix\100_8144a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3628" y="4312677"/>
            <a:ext cx="2484276" cy="1765338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707904" y="4344500"/>
            <a:ext cx="1159900" cy="323165"/>
          </a:xfrm>
          <a:prstGeom prst="rect">
            <a:avLst/>
          </a:prstGeom>
          <a:solidFill>
            <a:schemeClr val="bg1"/>
          </a:solidFill>
          <a:ln>
            <a:solidFill>
              <a:srgbClr val="0FA166"/>
            </a:solidFill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antikva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23628" y="1538872"/>
            <a:ext cx="193513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663300"/>
                </a:solidFill>
              </a:rPr>
              <a:t>  Kurzíva stínová</a:t>
            </a:r>
            <a:endParaRPr lang="cs-CZ" b="1" dirty="0">
              <a:solidFill>
                <a:srgbClr val="663300"/>
              </a:solidFill>
            </a:endParaRPr>
          </a:p>
        </p:txBody>
      </p:sp>
      <p:pic>
        <p:nvPicPr>
          <p:cNvPr id="2057" name="Picture 9" descr="C:\Users\Koděrová\Desktop\DUMy\iniciál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2870" y="4939915"/>
            <a:ext cx="2619375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423871" y="6078015"/>
            <a:ext cx="104189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Foto: archiv autora</a:t>
            </a:r>
            <a:endParaRPr lang="cs-CZ" sz="800" dirty="0"/>
          </a:p>
        </p:txBody>
      </p:sp>
      <p:sp>
        <p:nvSpPr>
          <p:cNvPr id="18" name="Obdélník 1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58764" y="1723538"/>
            <a:ext cx="19884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800" b="1" dirty="0"/>
              <a:t>LANZ, Bohumil, Němeček Zdeněk.</a:t>
            </a:r>
            <a:r>
              <a:rPr lang="cs-CZ" sz="800" b="1" i="1" dirty="0"/>
              <a:t> Písmo </a:t>
            </a:r>
            <a:endParaRPr lang="cs-CZ" sz="800" b="1" i="1" dirty="0" smtClean="0"/>
          </a:p>
          <a:p>
            <a:r>
              <a:rPr lang="cs-CZ" sz="800" b="1" i="1" dirty="0" smtClean="0"/>
              <a:t>v </a:t>
            </a:r>
            <a:r>
              <a:rPr lang="cs-CZ" sz="800" b="1" i="1" dirty="0"/>
              <a:t>propagaci: </a:t>
            </a:r>
            <a:r>
              <a:rPr lang="cs-CZ" sz="800" b="1" dirty="0"/>
              <a:t>Praha Merkur 1974</a:t>
            </a:r>
            <a:r>
              <a:rPr lang="cs-CZ" sz="800" b="1" i="1" dirty="0"/>
              <a:t> </a:t>
            </a:r>
            <a:endParaRPr lang="cs-CZ" sz="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94008" y="5142845"/>
            <a:ext cx="12719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HARRIS, David. </a:t>
            </a:r>
            <a:r>
              <a:rPr lang="cs-CZ" sz="800" i="1" dirty="0"/>
              <a:t>Kaligrafie: </a:t>
            </a:r>
            <a:endParaRPr lang="cs-CZ" sz="800" i="1" dirty="0" smtClean="0"/>
          </a:p>
          <a:p>
            <a:r>
              <a:rPr lang="cs-CZ" sz="800" dirty="0" smtClean="0"/>
              <a:t>nakl</a:t>
            </a:r>
            <a:r>
              <a:rPr lang="cs-CZ" sz="800" dirty="0"/>
              <a:t>. Slovart </a:t>
            </a:r>
            <a:r>
              <a:rPr lang="cs-CZ" sz="800" dirty="0" smtClean="0"/>
              <a:t>2004</a:t>
            </a:r>
            <a:endParaRPr lang="cs-CZ" sz="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247163" y="3222955"/>
            <a:ext cx="106925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Foto: archiv autora</a:t>
            </a:r>
            <a:endParaRPr lang="cs-CZ" sz="9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584386" y="1608122"/>
            <a:ext cx="106785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Foto: archiv autora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xmlns="" val="3814369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3" grpId="0"/>
      <p:bldP spid="5" grpId="0" animBg="1"/>
      <p:bldP spid="5" grpId="1" animBg="1"/>
      <p:bldP spid="9" grpId="0" animBg="1"/>
      <p:bldP spid="10" grpId="0"/>
      <p:bldP spid="20" grpId="0"/>
      <p:bldP spid="24" grpId="0"/>
      <p:bldP spid="26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51520" y="260648"/>
            <a:ext cx="8794500" cy="6321780"/>
          </a:xfrm>
          <a:solidFill>
            <a:schemeClr val="accent3">
              <a:lumMod val="20000"/>
              <a:lumOff val="80000"/>
            </a:schemeClr>
          </a:solidFill>
          <a:effectLst>
            <a:softEdge rad="3175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57764" y="5463051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flipH="1">
            <a:off x="971600" y="635233"/>
            <a:ext cx="7221348" cy="954107"/>
          </a:xfrm>
          <a:prstGeom prst="rect">
            <a:avLst/>
          </a:prstGeom>
          <a:solidFill>
            <a:schemeClr val="bg1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99"/>
                </a:solidFill>
              </a:rPr>
              <a:t>    Vývoj </a:t>
            </a:r>
            <a:r>
              <a:rPr lang="cs-CZ" sz="2800" b="1" dirty="0">
                <a:solidFill>
                  <a:srgbClr val="000099"/>
                </a:solidFill>
              </a:rPr>
              <a:t>písma </a:t>
            </a:r>
            <a:r>
              <a:rPr lang="cs-CZ" sz="2800" b="1" dirty="0" smtClean="0">
                <a:solidFill>
                  <a:srgbClr val="000099"/>
                </a:solidFill>
              </a:rPr>
              <a:t>ovlivnil </a:t>
            </a:r>
            <a:r>
              <a:rPr lang="cs-CZ" sz="2800" b="1" dirty="0">
                <a:solidFill>
                  <a:srgbClr val="000099"/>
                </a:solidFill>
              </a:rPr>
              <a:t>v </a:t>
            </a:r>
            <a:r>
              <a:rPr lang="cs-CZ" sz="2800" b="1" dirty="0" smtClean="0">
                <a:solidFill>
                  <a:srgbClr val="000099"/>
                </a:solidFill>
              </a:rPr>
              <a:t>polovině 15. století   </a:t>
            </a:r>
          </a:p>
          <a:p>
            <a:r>
              <a:rPr lang="cs-CZ" sz="2800" b="1" dirty="0">
                <a:solidFill>
                  <a:srgbClr val="000099"/>
                </a:solidFill>
              </a:rPr>
              <a:t> </a:t>
            </a:r>
            <a:r>
              <a:rPr lang="cs-CZ" sz="2800" b="1" dirty="0" smtClean="0">
                <a:solidFill>
                  <a:srgbClr val="000099"/>
                </a:solidFill>
              </a:rPr>
              <a:t>            Gutenbergův </a:t>
            </a:r>
            <a:r>
              <a:rPr lang="cs-CZ" sz="2800" b="1" dirty="0">
                <a:solidFill>
                  <a:srgbClr val="000099"/>
                </a:solidFill>
              </a:rPr>
              <a:t>vynález knihtisku. </a:t>
            </a:r>
            <a:endParaRPr lang="cs-CZ" sz="2800" b="1" dirty="0" smtClean="0">
              <a:solidFill>
                <a:srgbClr val="000099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32833" y="1589340"/>
            <a:ext cx="5228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Knihtiskem se zlevnila výroba knih 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660614" y="1962412"/>
            <a:ext cx="55725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Znalost čtení a psaní se rychle šířila. 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131479" y="3231177"/>
            <a:ext cx="2170297" cy="792027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kern="0" dirty="0" smtClean="0">
                <a:solidFill>
                  <a:srgbClr val="FFFF00"/>
                </a:solidFill>
                <a:latin typeface="Times New Roman" pitchFamily="18"/>
                <a:cs typeface="Times New Roman" pitchFamily="18"/>
              </a:rPr>
              <a:t>  Antikva</a:t>
            </a:r>
            <a:endParaRPr lang="cs-CZ" sz="3600" b="1" kern="0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48664" y="4149080"/>
            <a:ext cx="493592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200" b="1" dirty="0" smtClean="0">
                <a:solidFill>
                  <a:srgbClr val="663300"/>
                </a:solidFill>
              </a:rPr>
              <a:t> dobře </a:t>
            </a:r>
            <a:r>
              <a:rPr lang="cs-CZ" sz="2200" b="1" dirty="0">
                <a:solidFill>
                  <a:srgbClr val="663300"/>
                </a:solidFill>
              </a:rPr>
              <a:t>čitelné s patkami a </a:t>
            </a:r>
            <a:r>
              <a:rPr lang="cs-CZ" sz="2200" b="1" dirty="0" smtClean="0">
                <a:solidFill>
                  <a:srgbClr val="663300"/>
                </a:solidFill>
              </a:rPr>
              <a:t>stínováním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200" b="1" dirty="0" smtClean="0">
                <a:solidFill>
                  <a:srgbClr val="663300"/>
                </a:solidFill>
              </a:rPr>
              <a:t> vyvinulo </a:t>
            </a:r>
            <a:r>
              <a:rPr lang="cs-CZ" sz="2200" b="1" dirty="0">
                <a:solidFill>
                  <a:srgbClr val="663300"/>
                </a:solidFill>
              </a:rPr>
              <a:t>se z Karolinské </a:t>
            </a:r>
            <a:r>
              <a:rPr lang="cs-CZ" sz="2200" b="1" dirty="0" smtClean="0">
                <a:solidFill>
                  <a:srgbClr val="663300"/>
                </a:solidFill>
              </a:rPr>
              <a:t>minuskule</a:t>
            </a:r>
          </a:p>
          <a:p>
            <a:r>
              <a:rPr lang="cs-CZ" sz="2200" b="1" dirty="0">
                <a:solidFill>
                  <a:srgbClr val="663300"/>
                </a:solidFill>
              </a:rPr>
              <a:t> </a:t>
            </a:r>
            <a:r>
              <a:rPr lang="cs-CZ" sz="2200" b="1" dirty="0" smtClean="0">
                <a:solidFill>
                  <a:srgbClr val="663300"/>
                </a:solidFill>
              </a:rPr>
              <a:t>     </a:t>
            </a:r>
            <a:r>
              <a:rPr lang="cs-CZ" sz="2200" b="1" dirty="0">
                <a:solidFill>
                  <a:srgbClr val="663300"/>
                </a:solidFill>
              </a:rPr>
              <a:t>(vznikala jako protiklad </a:t>
            </a:r>
            <a:r>
              <a:rPr lang="cs-CZ" sz="2200" b="1" dirty="0" smtClean="0">
                <a:solidFill>
                  <a:srgbClr val="663300"/>
                </a:solidFill>
              </a:rPr>
              <a:t>špičatého</a:t>
            </a:r>
          </a:p>
          <a:p>
            <a:r>
              <a:rPr lang="cs-CZ" sz="2200" b="1" dirty="0">
                <a:solidFill>
                  <a:srgbClr val="663300"/>
                </a:solidFill>
              </a:rPr>
              <a:t> </a:t>
            </a:r>
            <a:r>
              <a:rPr lang="cs-CZ" sz="2200" b="1" dirty="0" smtClean="0">
                <a:solidFill>
                  <a:srgbClr val="663300"/>
                </a:solidFill>
              </a:rPr>
              <a:t>      </a:t>
            </a:r>
            <a:r>
              <a:rPr lang="cs-CZ" sz="2200" b="1" dirty="0">
                <a:solidFill>
                  <a:srgbClr val="663300"/>
                </a:solidFill>
              </a:rPr>
              <a:t>gotického písma)</a:t>
            </a:r>
          </a:p>
        </p:txBody>
      </p:sp>
      <p:pic>
        <p:nvPicPr>
          <p:cNvPr id="22" name="Picture 6" descr="C:\Users\Koděrová\Desktop\fotomix\moderní antikva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84589" y="3344406"/>
            <a:ext cx="2846413" cy="2028809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5763509" y="2848839"/>
            <a:ext cx="2195128" cy="40011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Book Antiqua" pitchFamily="18" charset="0"/>
              </a:rPr>
              <a:t>Moderní antikva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423534" y="5422920"/>
            <a:ext cx="4186388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krásné,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okrouhlé, stojaté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, pravidelné písmo, rozšířené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po </a:t>
            </a:r>
            <a:r>
              <a:rPr lang="cs-CZ" sz="2000" b="1" dirty="0">
                <a:solidFill>
                  <a:schemeClr val="tx2">
                    <a:lumMod val="75000"/>
                  </a:schemeClr>
                </a:solidFill>
              </a:rPr>
              <a:t>Evropě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61073" y="5265493"/>
            <a:ext cx="104189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Foto: archiv autora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xmlns="" val="741415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/>
      <p:bldP spid="19" grpId="0"/>
      <p:bldP spid="20" grpId="0" animBg="1"/>
      <p:bldP spid="21" grpId="0"/>
      <p:bldP spid="24" grpId="0"/>
      <p:bldP spid="25" grpId="0" animBg="1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251520" y="116632"/>
            <a:ext cx="8640960" cy="6482254"/>
          </a:xfrm>
          <a:solidFill>
            <a:schemeClr val="accent3">
              <a:lumMod val="20000"/>
              <a:lumOff val="80000"/>
            </a:schemeClr>
          </a:solidFill>
          <a:effectLst>
            <a:softEdge rad="127000"/>
          </a:effectLst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endParaRPr lang="cs-CZ" sz="4800" b="1" dirty="0" smtClean="0">
              <a:solidFill>
                <a:srgbClr val="002060"/>
              </a:solidFill>
            </a:endParaRPr>
          </a:p>
          <a:p>
            <a:endParaRPr lang="cs-CZ" sz="4800" b="1" dirty="0">
              <a:solidFill>
                <a:srgbClr val="002060"/>
              </a:solidFill>
            </a:endParaRPr>
          </a:p>
          <a:p>
            <a:endParaRPr lang="cs-CZ" sz="4800" b="1" dirty="0" smtClean="0">
              <a:solidFill>
                <a:srgbClr val="002060"/>
              </a:solidFill>
              <a:latin typeface="Book Antiqua" pitchFamily="18" charset="0"/>
            </a:endParaRPr>
          </a:p>
          <a:p>
            <a:endParaRPr lang="cs-CZ" sz="5400" dirty="0" smtClean="0"/>
          </a:p>
          <a:p>
            <a:endParaRPr lang="cs-CZ" sz="5400" b="1" dirty="0" smtClean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5447285"/>
            <a:ext cx="2789189" cy="523220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2800" dirty="0">
              <a:solidFill>
                <a:schemeClr val="accent6">
                  <a:lumMod val="50000"/>
                </a:schemeClr>
              </a:solidFill>
              <a:latin typeface="Book Antiqu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92437" y="308556"/>
            <a:ext cx="37635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 smtClean="0">
                <a:solidFill>
                  <a:srgbClr val="984807"/>
                </a:solidFill>
              </a:rPr>
              <a:t> 3.2_25_06_Pracovní list </a:t>
            </a:r>
            <a:endParaRPr lang="cs-CZ" sz="2000" b="1" dirty="0">
              <a:solidFill>
                <a:srgbClr val="984807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708666"/>
            <a:ext cx="806489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Vytvoř pozvánku na ples:</a:t>
            </a:r>
          </a:p>
          <a:p>
            <a:endParaRPr lang="cs-CZ" sz="2000" b="1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Pozvánka zhotovená ručně psaným písmem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Pracuj na šířku formátu čtvrtky A4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Použij pastelky (nebo podle své volby vodové barvy, gelová pera apod.)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Vyber si téma pro pozvánku (např. ples v opeře, ples celebrit, maškarní ples, maturitní ples...)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Použij v textu obě tato slova: 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ples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pozvánka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Jeden z textů napiš </a:t>
            </a:r>
            <a:r>
              <a:rPr lang="cs-CZ" sz="2400" b="1" dirty="0" smtClean="0">
                <a:solidFill>
                  <a:srgbClr val="FF0000"/>
                </a:solidFill>
              </a:rPr>
              <a:t>Antikvou</a:t>
            </a:r>
            <a:r>
              <a:rPr lang="cs-CZ" sz="2000" dirty="0" smtClean="0"/>
              <a:t> (ostatní texty podle tvého vkusu jiným písmem tak,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aby všechny texty v pozvánce korespondovaly s Antikvou)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Pozadí za textem na pozvánce libovolné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Na pozvánce se neobjeví žádná koláž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3821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355" y="116632"/>
            <a:ext cx="8885290" cy="6624736"/>
          </a:xfrm>
          <a:solidFill>
            <a:srgbClr val="F4F9AD"/>
          </a:solidFill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548680"/>
            <a:ext cx="3600400" cy="88007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                   </a:t>
            </a:r>
            <a:endParaRPr lang="cs-CZ" sz="7200" b="1" dirty="0">
              <a:solidFill>
                <a:srgbClr val="002060"/>
              </a:solidFill>
            </a:endParaRPr>
          </a:p>
          <a:p>
            <a:r>
              <a:rPr lang="cs-CZ" sz="4800" b="1" dirty="0">
                <a:solidFill>
                  <a:srgbClr val="002060"/>
                </a:solidFill>
              </a:rPr>
              <a:t> </a:t>
            </a:r>
            <a:r>
              <a:rPr lang="cs-CZ" sz="4800" b="1" dirty="0" smtClean="0">
                <a:solidFill>
                  <a:srgbClr val="002060"/>
                </a:solidFill>
              </a:rPr>
              <a:t>   </a:t>
            </a:r>
            <a:r>
              <a:rPr lang="cs-CZ" sz="5400" b="1" dirty="0" smtClean="0">
                <a:solidFill>
                  <a:srgbClr val="002060"/>
                </a:solidFill>
              </a:rPr>
              <a:t>    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619672" y="2312312"/>
            <a:ext cx="5400600" cy="78296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dirty="0" smtClean="0">
                <a:solidFill>
                  <a:srgbClr val="FFFF00"/>
                </a:solidFill>
                <a:latin typeface="Adobe Garamond Pro Bold" pitchFamily="18" charset="-18"/>
              </a:rPr>
              <a:t>Použitá</a:t>
            </a:r>
            <a:r>
              <a:rPr lang="cs-CZ" sz="5400" dirty="0">
                <a:solidFill>
                  <a:srgbClr val="FFFF00"/>
                </a:solidFill>
                <a:latin typeface="Adobe Garamond Pro Bold" pitchFamily="18" charset="-18"/>
              </a:rPr>
              <a:t> </a:t>
            </a:r>
            <a:r>
              <a:rPr lang="cs-CZ" sz="5400" dirty="0" smtClean="0">
                <a:solidFill>
                  <a:srgbClr val="FFFF00"/>
                </a:solidFill>
                <a:latin typeface="Adobe Garamond Pro Bold" pitchFamily="18" charset="-18"/>
              </a:rPr>
              <a:t>literatura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541571" y="3284984"/>
            <a:ext cx="6120680" cy="1298817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PLOCHÝ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, Emanuel, Dr. </a:t>
            </a:r>
            <a:r>
              <a:rPr lang="cs-CZ" sz="1400" b="1" i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Encyklopedie českého výtvarného </a:t>
            </a:r>
            <a:r>
              <a:rPr lang="cs-CZ" sz="1400" b="1" i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umění:    </a:t>
            </a:r>
          </a:p>
          <a:p>
            <a:pPr>
              <a:lnSpc>
                <a:spcPct val="80000"/>
              </a:lnSpc>
            </a:pPr>
            <a:r>
              <a:rPr lang="cs-CZ" sz="1400" b="1" i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Academia 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Praha 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1975</a:t>
            </a:r>
          </a:p>
          <a:p>
            <a:pPr>
              <a:lnSpc>
                <a:spcPct val="80000"/>
              </a:lnSpc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 smtClean="0">
                <a:solidFill>
                  <a:srgbClr val="00FF00"/>
                </a:solidFill>
              </a:rPr>
              <a:t>HARRIS, David. </a:t>
            </a:r>
            <a:r>
              <a:rPr lang="cs-CZ" sz="1400" b="1" i="1" dirty="0" smtClean="0">
                <a:solidFill>
                  <a:srgbClr val="00FF00"/>
                </a:solidFill>
              </a:rPr>
              <a:t>Kaligrafie: </a:t>
            </a:r>
            <a:r>
              <a:rPr lang="cs-CZ" sz="1400" b="1" dirty="0">
                <a:solidFill>
                  <a:srgbClr val="00FF00"/>
                </a:solidFill>
              </a:rPr>
              <a:t>nakl. </a:t>
            </a:r>
            <a:r>
              <a:rPr lang="cs-CZ" sz="1400" b="1" dirty="0" smtClean="0">
                <a:solidFill>
                  <a:srgbClr val="00FF00"/>
                </a:solidFill>
              </a:rPr>
              <a:t>Slovart 2004</a:t>
            </a:r>
          </a:p>
          <a:p>
            <a:pPr>
              <a:lnSpc>
                <a:spcPct val="80000"/>
              </a:lnSpc>
            </a:pPr>
            <a:r>
              <a:rPr lang="en-US" sz="1400" b="1" dirty="0">
                <a:solidFill>
                  <a:srgbClr val="1CF50B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>
                <a:solidFill>
                  <a:srgbClr val="1CF50B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en-US" sz="1400" dirty="0">
                <a:solidFill>
                  <a:srgbClr val="1CF50B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>
                <a:solidFill>
                  <a:srgbClr val="1CF50B"/>
                </a:solidFill>
              </a:rPr>
              <a:t>LANZ, Bohumil, Němeček Zdeněk.</a:t>
            </a:r>
            <a:r>
              <a:rPr lang="cs-CZ" sz="1400" b="1" i="1" dirty="0">
                <a:solidFill>
                  <a:srgbClr val="1CF50B"/>
                </a:solidFill>
              </a:rPr>
              <a:t> Písmo v propagaci: </a:t>
            </a:r>
            <a:r>
              <a:rPr lang="cs-CZ" sz="1400" b="1" dirty="0">
                <a:solidFill>
                  <a:srgbClr val="1CF50B"/>
                </a:solidFill>
              </a:rPr>
              <a:t>Praha Merkur 1974</a:t>
            </a:r>
            <a:r>
              <a:rPr lang="cs-CZ" sz="1400" b="1" i="1" dirty="0">
                <a:solidFill>
                  <a:srgbClr val="1CF50B"/>
                </a:solidFill>
              </a:rPr>
              <a:t> </a:t>
            </a:r>
            <a:endParaRPr lang="cs-CZ" sz="1400" b="1" dirty="0">
              <a:solidFill>
                <a:srgbClr val="1CF50B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r>
              <a:rPr lang="en-US" sz="1400" b="1" dirty="0" smtClean="0">
                <a:solidFill>
                  <a:srgbClr val="00FF00"/>
                </a:solidFill>
                <a:latin typeface="Times New Roman" pitchFamily="18" charset="0"/>
                <a:cs typeface="Times New Roman" pitchFamily="18" charset="0"/>
              </a:rPr>
              <a:t>] </a:t>
            </a:r>
            <a:r>
              <a:rPr lang="cs-CZ" sz="1400" b="1" dirty="0" smtClean="0">
                <a:solidFill>
                  <a:srgbClr val="00FF00"/>
                </a:solidFill>
              </a:rPr>
              <a:t>archiv </a:t>
            </a:r>
            <a:r>
              <a:rPr lang="cs-CZ" sz="1400" b="1" dirty="0">
                <a:solidFill>
                  <a:srgbClr val="00FF00"/>
                </a:solidFill>
              </a:rPr>
              <a:t>autora, KODĚROVÁ, </a:t>
            </a:r>
            <a:r>
              <a:rPr lang="cs-CZ" sz="1400" b="1" dirty="0" smtClean="0">
                <a:solidFill>
                  <a:srgbClr val="00FF00"/>
                </a:solidFill>
              </a:rPr>
              <a:t>Zuzana.: </a:t>
            </a:r>
            <a:r>
              <a:rPr lang="cs-CZ" sz="1400" b="1" i="1" dirty="0">
                <a:solidFill>
                  <a:srgbClr val="00FF00"/>
                </a:solidFill>
              </a:rPr>
              <a:t>fotografie</a:t>
            </a:r>
            <a:r>
              <a:rPr lang="cs-CZ" sz="1400" b="1" dirty="0">
                <a:solidFill>
                  <a:srgbClr val="00FF00"/>
                </a:solidFill>
              </a:rPr>
              <a:t>: </a:t>
            </a:r>
            <a:r>
              <a:rPr lang="cs-CZ" sz="1400" b="1" i="1" dirty="0">
                <a:solidFill>
                  <a:srgbClr val="00FF00"/>
                </a:solidFill>
              </a:rPr>
              <a:t>galerie </a:t>
            </a:r>
            <a:r>
              <a:rPr lang="cs-CZ" sz="1400" b="1" dirty="0" smtClean="0">
                <a:solidFill>
                  <a:srgbClr val="00FF00"/>
                </a:solidFill>
              </a:rPr>
              <a:t>©</a:t>
            </a:r>
            <a:r>
              <a:rPr lang="cs-CZ" sz="1400" b="1" i="1" dirty="0" smtClean="0">
                <a:solidFill>
                  <a:srgbClr val="00FF00"/>
                </a:solidFill>
              </a:rPr>
              <a:t>c.zuk  2000-2014</a:t>
            </a:r>
            <a:endParaRPr lang="cs-CZ" sz="1400" b="1" dirty="0" smtClean="0">
              <a:solidFill>
                <a:srgbClr val="00FF00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</a:rPr>
              <a:t>Autorem fotografií, není-li uvedeno jinak, je Zuzana Koděrová. Autor (Zuzana Koděrová)souhlasí s </a:t>
            </a:r>
            <a:r>
              <a:rPr lang="cs-CZ" sz="1400" b="1" dirty="0">
                <a:solidFill>
                  <a:srgbClr val="00FF00"/>
                </a:solidFill>
                <a:latin typeface="Times New Roman" pitchFamily="18" charset="0"/>
              </a:rPr>
              <a:t>jejich zveřejněním na Metodickém portálu</a:t>
            </a:r>
            <a:r>
              <a:rPr lang="cs-CZ" sz="1400" b="1" dirty="0" smtClean="0">
                <a:solidFill>
                  <a:srgbClr val="00FF00"/>
                </a:solidFill>
                <a:latin typeface="Times New Roman" pitchFamily="18" charset="0"/>
              </a:rPr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94365" y="6530054"/>
            <a:ext cx="351655" cy="1384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" dirty="0" smtClean="0">
                <a:solidFill>
                  <a:srgbClr val="1CF50B"/>
                </a:solidFill>
              </a:rPr>
              <a:t>©c.zuk</a:t>
            </a:r>
            <a:endParaRPr lang="cs-CZ" sz="300" dirty="0">
              <a:solidFill>
                <a:srgbClr val="1CF50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2134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50" advClick="0" advTm="5000"/>
    </mc:Choice>
    <mc:Fallback>
      <p:transition advClick="0" advTm="5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332</TotalTime>
  <Words>702</Words>
  <Application>Microsoft Office PowerPoint</Application>
  <PresentationFormat>Předvádění na obrazovce (4:3)</PresentationFormat>
  <Paragraphs>166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3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c.zuk</dc:creator>
  <cp:lastModifiedBy>Dum</cp:lastModifiedBy>
  <cp:revision>43</cp:revision>
  <dcterms:created xsi:type="dcterms:W3CDTF">2014-01-15T11:11:34Z</dcterms:created>
  <dcterms:modified xsi:type="dcterms:W3CDTF">2014-04-16T15:28:02Z</dcterms:modified>
</cp:coreProperties>
</file>