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60" r:id="rId1"/>
  </p:sldMasterIdLst>
  <p:handoutMasterIdLst>
    <p:handoutMasterId r:id="rId17"/>
  </p:handout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5" r:id="rId10"/>
    <p:sldId id="264" r:id="rId11"/>
    <p:sldId id="269" r:id="rId12"/>
    <p:sldId id="266" r:id="rId13"/>
    <p:sldId id="267" r:id="rId14"/>
    <p:sldId id="272" r:id="rId15"/>
    <p:sldId id="270" r:id="rId16"/>
  </p:sldIdLst>
  <p:sldSz cx="9144000" cy="6858000" type="screen4x3"/>
  <p:notesSz cx="6888163" cy="100203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288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6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126" y="2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901698" y="0"/>
            <a:ext cx="2984871" cy="502755"/>
          </a:xfrm>
          <a:prstGeom prst="rect">
            <a:avLst/>
          </a:prstGeom>
        </p:spPr>
        <p:txBody>
          <a:bodyPr vert="horz" lIns="96616" tIns="48308" rIns="96616" bIns="48308" rtlCol="0"/>
          <a:lstStyle>
            <a:lvl1pPr algn="r">
              <a:defRPr sz="1300"/>
            </a:lvl1pPr>
          </a:lstStyle>
          <a:p>
            <a:fld id="{13F142EF-FDA4-4B88-9E42-087B71DBAB66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l">
              <a:defRPr sz="13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901698" y="9517547"/>
            <a:ext cx="2984871" cy="502754"/>
          </a:xfrm>
          <a:prstGeom prst="rect">
            <a:avLst/>
          </a:prstGeom>
        </p:spPr>
        <p:txBody>
          <a:bodyPr vert="horz" lIns="96616" tIns="48308" rIns="96616" bIns="48308" rtlCol="0" anchor="b"/>
          <a:lstStyle>
            <a:lvl1pPr algn="r">
              <a:defRPr sz="1300"/>
            </a:lvl1pPr>
          </a:lstStyle>
          <a:p>
            <a:fld id="{86AC1638-CE75-4B5A-A0B6-058997425DB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004332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5132" y="2059012"/>
            <a:ext cx="9146751" cy="1828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-5132" y="3887812"/>
            <a:ext cx="9146751" cy="607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4319" y="2166365"/>
            <a:ext cx="8603674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0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04800" y="3844269"/>
            <a:ext cx="8534400" cy="667512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20F60-F84D-45DF-A4DC-4EED29B65D08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06242-11AB-4CEF-9850-F55A197F4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658414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20F60-F84D-45DF-A4DC-4EED29B65D08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06242-11AB-4CEF-9850-F55A197F4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9722394"/>
      </p:ext>
    </p:extLst>
  </p:cSld>
  <p:clrMapOvr>
    <a:masterClrMapping/>
  </p:clrMapOvr>
  <p:transition spd="slow">
    <p:wip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5132" y="2059012"/>
            <a:ext cx="9146751" cy="18288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-5132" y="3887812"/>
            <a:ext cx="9146751" cy="607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4893" y="2208879"/>
            <a:ext cx="78867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0" baseline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4893" y="3851528"/>
            <a:ext cx="7886700" cy="669673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DF20F60-F84D-45DF-A4DC-4EED29B65D08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71606242-11AB-4CEF-9850-F55A197F4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55151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wip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797" y="2011680"/>
            <a:ext cx="365760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00600" y="2011680"/>
            <a:ext cx="365760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20F60-F84D-45DF-A4DC-4EED29B65D08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06242-11AB-4CEF-9850-F55A197F4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0826970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913470"/>
            <a:ext cx="365760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656566"/>
            <a:ext cx="365760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428" y="1913470"/>
            <a:ext cx="365760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00428" y="2656564"/>
            <a:ext cx="365760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20F60-F84D-45DF-A4DC-4EED29B65D08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06242-11AB-4CEF-9850-F55A197F4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4933159"/>
      </p:ext>
    </p:extLst>
  </p:cSld>
  <p:clrMapOvr>
    <a:masterClrMapping/>
  </p:clrMapOvr>
  <p:transition spd="slow">
    <p:wip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20F60-F84D-45DF-A4DC-4EED29B65D08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06242-11AB-4CEF-9850-F55A197F4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898894"/>
      </p:ext>
    </p:extLst>
  </p:cSld>
  <p:clrMapOvr>
    <a:masterClrMapping/>
  </p:clrMapOvr>
  <p:transition spd="slow">
    <p:wip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20F60-F84D-45DF-A4DC-4EED29B65D08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06242-11AB-4CEF-9850-F55A197F4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123006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48840"/>
            <a:ext cx="4572000" cy="38404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92568" y="2147487"/>
            <a:ext cx="256032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20F60-F84D-45DF-A4DC-4EED29B65D08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06242-11AB-4CEF-9850-F55A197F4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3397091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5800" y="2211494"/>
            <a:ext cx="4754880" cy="384048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85351" y="2150621"/>
            <a:ext cx="256032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20F60-F84D-45DF-A4DC-4EED29B65D08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06242-11AB-4CEF-9850-F55A197F4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4177889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F20F60-F84D-45DF-A4DC-4EED29B65D08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1606242-11AB-4CEF-9850-F55A197F4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220791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6764484" y="0"/>
            <a:ext cx="20574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468" y="609600"/>
            <a:ext cx="1801785" cy="5638800"/>
          </a:xfrm>
        </p:spPr>
        <p:txBody>
          <a:bodyPr vert="eaVert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609600"/>
            <a:ext cx="5979968" cy="5638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28650" y="6422855"/>
            <a:ext cx="2057397" cy="365125"/>
          </a:xfrm>
        </p:spPr>
        <p:txBody>
          <a:bodyPr/>
          <a:lstStyle/>
          <a:p>
            <a:fld id="{CDF20F60-F84D-45DF-A4DC-4EED29B65D08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32102" y="6422855"/>
            <a:ext cx="3209752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54787" y="6422855"/>
            <a:ext cx="659819" cy="365125"/>
          </a:xfrm>
        </p:spPr>
        <p:txBody>
          <a:bodyPr/>
          <a:lstStyle/>
          <a:p>
            <a:fld id="{71606242-11AB-4CEF-9850-F55A197F4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72146434"/>
      </p:ext>
    </p:extLst>
  </p:cSld>
  <p:clrMapOvr>
    <a:masterClrMapping/>
  </p:clrMapOvr>
  <p:transition spd="slow">
    <p:wip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62" y="176109"/>
            <a:ext cx="9141714" cy="164591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019" y="284176"/>
            <a:ext cx="777240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019" y="2011680"/>
            <a:ext cx="777240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557" y="6422855"/>
            <a:ext cx="2595043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CDF20F60-F84D-45DF-A4DC-4EED29B65D08}" type="datetimeFigureOut">
              <a:rPr lang="cs-CZ" smtClean="0"/>
              <a:t>10.4.2014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91000" y="6422855"/>
            <a:ext cx="406062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65139" y="6422855"/>
            <a:ext cx="709698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71606242-11AB-4CEF-9850-F55A197F49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64732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261" r:id="rId1"/>
    <p:sldLayoutId id="2147484262" r:id="rId2"/>
    <p:sldLayoutId id="2147484263" r:id="rId3"/>
    <p:sldLayoutId id="2147484264" r:id="rId4"/>
    <p:sldLayoutId id="2147484265" r:id="rId5"/>
    <p:sldLayoutId id="2147484266" r:id="rId6"/>
    <p:sldLayoutId id="2147484267" r:id="rId7"/>
    <p:sldLayoutId id="2147484268" r:id="rId8"/>
    <p:sldLayoutId id="2147484269" r:id="rId9"/>
    <p:sldLayoutId id="2147484270" r:id="rId10"/>
    <p:sldLayoutId id="2147484271" r:id="rId11"/>
  </p:sldLayoutIdLst>
  <p:transition spd="slow">
    <p:wipe/>
  </p:transition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www.zonerama.com/PublicGallery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flickr.com/photos/czecharmy/sets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picasa.google.com/" TargetMode="External"/><Relationship Id="rId2" Type="http://schemas.openxmlformats.org/officeDocument/2006/relationships/hyperlink" Target="http://www.rajce.idnes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hyperlink" Target="http://www.rajce.idnes.cz/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onerama.com/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Zonerama&amp;oldid=10854942" TargetMode="External"/><Relationship Id="rId2" Type="http://schemas.openxmlformats.org/officeDocument/2006/relationships/hyperlink" Target="http://cs.wikipedia.org/w/index.php?title=Flickr&amp;oldid=11155391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/index.php?title=%C3%9Aprava_obrazu&amp;oldid=10522051" TargetMode="External"/><Relationship Id="rId4" Type="http://schemas.openxmlformats.org/officeDocument/2006/relationships/hyperlink" Target="http://cs.wikipedia.org/w/index.php?title=Cloud_computing&amp;oldid=1107667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2" descr="OPVK_hor_zakladni_logolink_RGB_cz.jp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713" y="50956"/>
            <a:ext cx="5761037" cy="1258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3" name="Group 4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54704265"/>
              </p:ext>
            </p:extLst>
          </p:nvPr>
        </p:nvGraphicFramePr>
        <p:xfrm>
          <a:off x="1333500" y="1412875"/>
          <a:ext cx="6767513" cy="5314333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524000"/>
                <a:gridCol w="1524000"/>
              </a:tblGrid>
              <a:tr h="54451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NÁZEV ŠKOLY: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Základní škola a mateřská škola Bohdalov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ČÍSLO PROJEKTU: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CZ.1.07/1.4.00/21.3806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ŠABLONA: 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III/2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TÉMATICKÁ OBLAST: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Informační a komunikační technologie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ROČNÍK: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9.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NÁZEV MATERIÁLU: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VY_32_INOVACE_15-9I-Digitální fotografie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44513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AUTOR: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Mgr. Markéta Chlubnová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7308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DATUM TVORBY: 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Březen 2014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OVĚŘENÍ: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7. 4. 2014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01688">
                <a:tc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ANOTACE: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>
                      <a:lvl1pPr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SzPct val="75000"/>
                        <a:buFont typeface="Wingdings" panose="05000000000000000000" pitchFamily="2" charset="2"/>
                        <a:defRPr sz="24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1pPr>
                      <a:lvl2pPr marL="742950" indent="-28575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75000"/>
                        <a:buFont typeface="Wingdings" panose="05000000000000000000" pitchFamily="2" charset="2"/>
                        <a:defRPr sz="20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2pPr>
                      <a:lvl3pPr marL="1143000" indent="-228600" eaLnBrk="0" hangingPunct="0">
                        <a:spcBef>
                          <a:spcPct val="20000"/>
                        </a:spcBef>
                        <a:buClr>
                          <a:schemeClr val="accent1"/>
                        </a:buClr>
                        <a:buSzPct val="65000"/>
                        <a:buFont typeface="Wingdings" panose="05000000000000000000" pitchFamily="2" charset="2"/>
                        <a:defRPr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3pPr>
                      <a:lvl4pPr marL="1600200" indent="-228600" eaLnBrk="0" hangingPunct="0">
                        <a:spcBef>
                          <a:spcPct val="20000"/>
                        </a:spcBef>
                        <a:buClr>
                          <a:schemeClr val="bg2"/>
                        </a:buClr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4pPr>
                      <a:lvl5pPr marL="2057400" indent="-228600" eaLnBrk="0" hangingPunct="0">
                        <a:spcBef>
                          <a:spcPct val="20000"/>
                        </a:spcBef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5pPr>
                      <a:lvl6pPr marL="25146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6pPr>
                      <a:lvl7pPr marL="29718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7pPr>
                      <a:lvl8pPr marL="34290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8pPr>
                      <a:lvl9pPr marL="3886200" indent="-228600"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80000"/>
                        <a:buFont typeface="Wingdings" panose="05000000000000000000" pitchFamily="2" charset="2"/>
                        <a:defRPr sz="1600">
                          <a:solidFill>
                            <a:schemeClr val="tx1"/>
                          </a:solidFill>
                          <a:latin typeface="Verdana" panose="020B0604030504040204" pitchFamily="34" charset="0"/>
                        </a:defRPr>
                      </a:lvl9pPr>
                    </a:lstStyle>
                    <a:p>
                      <a:pPr marL="0" marR="0" lvl="0" indent="0" algn="just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Wingdings" panose="05000000000000000000" pitchFamily="2" charset="2"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Prezentace je určena jako výklad do hodiny. Žáci jsou seznámeni se zásadami při získávání fotografií, jejich organizací, základními úpravami, ukládáním a sdílením fotografií. Prezentace seznamuje žáky s možnostmi ukládání a sdílení fotografií na webových úložištích a jejich propojení s mobilními telefony. Prezentace pracuje s programem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Zoner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Photo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Studio, </a:t>
                      </a:r>
                      <a:r>
                        <a:rPr kumimoji="0" lang="cs-CZ" sz="11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Zonerama</a:t>
                      </a: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.</a:t>
                      </a:r>
                    </a:p>
                  </a:txBody>
                  <a:tcPr marT="45727" marB="45727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6315270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Digitální fotografie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ZONER PHOTO STUDIO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8747818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ÚPRAVA FOTOGRAFIÍ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019" y="2282139"/>
            <a:ext cx="7772400" cy="420624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800" dirty="0" smtClean="0">
                <a:solidFill>
                  <a:schemeClr val="accent1"/>
                </a:solidFill>
              </a:rPr>
              <a:t>Získání fotografií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>
                <a:solidFill>
                  <a:schemeClr val="accent1"/>
                </a:solidFill>
              </a:rPr>
              <a:t>Protřídění a organizace fotografií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>
                <a:solidFill>
                  <a:schemeClr val="accent1"/>
                </a:solidFill>
              </a:rPr>
              <a:t>Základní úpravy fotografií</a:t>
            </a:r>
          </a:p>
          <a:p>
            <a:pPr marL="514350" indent="-514350">
              <a:buFont typeface="+mj-lt"/>
              <a:buAutoNum type="arabicParenR"/>
            </a:pPr>
            <a:r>
              <a:rPr lang="cs-CZ" sz="2800" dirty="0" smtClean="0">
                <a:solidFill>
                  <a:schemeClr val="accent1"/>
                </a:solidFill>
              </a:rPr>
              <a:t>Ukládání, tisk, sdílení fotografií</a:t>
            </a:r>
          </a:p>
          <a:p>
            <a:endParaRPr lang="cs-CZ" sz="28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4736558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/>
            </a:pPr>
            <a:r>
              <a:rPr lang="cs-CZ" b="1" dirty="0" smtClean="0"/>
              <a:t>Získání fotografií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018" y="2307897"/>
            <a:ext cx="5690023" cy="4206240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accent1"/>
                </a:solidFill>
              </a:rPr>
              <a:t>Z</a:t>
            </a:r>
            <a:r>
              <a:rPr lang="cs-CZ" sz="2800" dirty="0" smtClean="0">
                <a:solidFill>
                  <a:schemeClr val="accent1"/>
                </a:solidFill>
              </a:rPr>
              <a:t>e skeneru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Z mobilu, tabletu, notebooku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Z digitálního fotoaparátu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Z Internetu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Snímání obrazovky PC</a:t>
            </a:r>
            <a:endParaRPr lang="cs-CZ" sz="2800" dirty="0">
              <a:solidFill>
                <a:schemeClr val="accent1"/>
              </a:solidFill>
            </a:endParaRP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/>
          <a:srcRect r="64190" b="72808"/>
          <a:stretch/>
        </p:blipFill>
        <p:spPr>
          <a:xfrm>
            <a:off x="4868215" y="3763207"/>
            <a:ext cx="3778833" cy="2295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519647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2"/>
            </a:pPr>
            <a:r>
              <a:rPr lang="cs-CZ" b="1" dirty="0" smtClean="0"/>
              <a:t>Protřídění  a  organizace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019" y="2320776"/>
            <a:ext cx="7772400" cy="420624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Smazání nevhodných </a:t>
            </a:r>
            <a:r>
              <a:rPr lang="cs-CZ" sz="2300" dirty="0" smtClean="0">
                <a:solidFill>
                  <a:schemeClr val="accent1"/>
                </a:solidFill>
              </a:rPr>
              <a:t>fotografií </a:t>
            </a:r>
            <a:r>
              <a:rPr lang="cs-CZ" sz="2300" dirty="0" smtClean="0"/>
              <a:t/>
            </a:r>
            <a:br>
              <a:rPr lang="cs-CZ" sz="2300" dirty="0" smtClean="0"/>
            </a:br>
            <a:r>
              <a:rPr lang="cs-CZ" sz="2300" dirty="0" smtClean="0"/>
              <a:t> 	(rozmazané, neostré, příliš světlé, příliš tmavé, …)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Přejmenování fotografií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Hodnocení, značkování fotografií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Popis fotografií</a:t>
            </a:r>
          </a:p>
          <a:p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 rotWithShape="1">
          <a:blip r:embed="rId2"/>
          <a:srcRect l="-140" t="-349" r="64196" b="86538"/>
          <a:stretch/>
        </p:blipFill>
        <p:spPr>
          <a:xfrm>
            <a:off x="4409294" y="5089130"/>
            <a:ext cx="4048125" cy="1244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4660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3"/>
            </a:pPr>
            <a:r>
              <a:rPr lang="cs-CZ" b="1" dirty="0" smtClean="0"/>
              <a:t>Úpravy fotografií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4351" y="1962150"/>
            <a:ext cx="7796030" cy="1609725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Srovnání horizontu, úprava kolinearity, otočení 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Oříznutí fotografie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Úpravy expozice fotografie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638175" y="3571875"/>
            <a:ext cx="3629025" cy="31731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cs-CZ" sz="2600" dirty="0" smtClean="0"/>
              <a:t>Zesvětlení, ztmavení</a:t>
            </a:r>
          </a:p>
          <a:p>
            <a:pPr marL="800100" lvl="1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cs-CZ" sz="2600" dirty="0" smtClean="0"/>
              <a:t>Vyrovnání bílé</a:t>
            </a:r>
          </a:p>
          <a:p>
            <a:pPr marL="800100" lvl="1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cs-CZ" sz="2600" dirty="0" smtClean="0"/>
              <a:t>Kontrast</a:t>
            </a:r>
          </a:p>
          <a:p>
            <a:pPr marL="800100" lvl="1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cs-CZ" sz="2600" dirty="0" smtClean="0"/>
              <a:t>Úprava barev</a:t>
            </a:r>
          </a:p>
          <a:p>
            <a:pPr marL="800100" lvl="1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cs-CZ" sz="2600" dirty="0" err="1" smtClean="0"/>
              <a:t>Doostření</a:t>
            </a:r>
            <a:r>
              <a:rPr lang="cs-CZ" sz="2600" dirty="0" smtClean="0"/>
              <a:t> </a:t>
            </a:r>
          </a:p>
          <a:p>
            <a:pPr>
              <a:lnSpc>
                <a:spcPct val="110000"/>
              </a:lnSpc>
            </a:pPr>
            <a:endParaRPr lang="cs-CZ" sz="2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895725" y="3571874"/>
            <a:ext cx="4414656" cy="31511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00100" lvl="1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cs-CZ" sz="2600" dirty="0" smtClean="0"/>
              <a:t>Efekty</a:t>
            </a:r>
          </a:p>
          <a:p>
            <a:pPr marL="800100" lvl="1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cs-CZ" sz="2600" dirty="0" smtClean="0"/>
              <a:t>Změna rozměrů fotografie</a:t>
            </a:r>
          </a:p>
          <a:p>
            <a:pPr marL="800100" lvl="1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cs-CZ" sz="2600" dirty="0" smtClean="0"/>
              <a:t>Redukce červených očí</a:t>
            </a:r>
          </a:p>
          <a:p>
            <a:pPr marL="800100" lvl="1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r>
              <a:rPr lang="cs-CZ" sz="2600" dirty="0" smtClean="0"/>
              <a:t>Vkládání textu, obrázku do fotografie, atd.</a:t>
            </a:r>
          </a:p>
          <a:p>
            <a:pPr marL="800100" lvl="1" indent="-342900">
              <a:lnSpc>
                <a:spcPct val="110000"/>
              </a:lnSpc>
              <a:buFont typeface="Arial" panose="020B0604020202020204" pitchFamily="34" charset="0"/>
              <a:buChar char="•"/>
            </a:pPr>
            <a:endParaRPr lang="cs-CZ" sz="2600" dirty="0" smtClean="0"/>
          </a:p>
        </p:txBody>
      </p:sp>
    </p:spTree>
    <p:extLst>
      <p:ext uri="{BB962C8B-B14F-4D97-AF65-F5344CB8AC3E}">
        <p14:creationId xmlns:p14="http://schemas.microsoft.com/office/powerpoint/2010/main" val="204502689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marL="742950" indent="-742950">
              <a:buFont typeface="+mj-lt"/>
              <a:buAutoNum type="arabicPeriod" startAt="4"/>
            </a:pPr>
            <a:r>
              <a:rPr lang="cs-CZ" b="1" dirty="0" smtClean="0"/>
              <a:t>Ukládání, tisk, sdílení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10000"/>
              </a:lnSpc>
            </a:pPr>
            <a:r>
              <a:rPr lang="cs-CZ" sz="2800" dirty="0" smtClean="0">
                <a:solidFill>
                  <a:schemeClr val="accent1"/>
                </a:solidFill>
              </a:rPr>
              <a:t>Ukládání fotografií:</a:t>
            </a:r>
          </a:p>
          <a:p>
            <a:pPr lvl="1">
              <a:lnSpc>
                <a:spcPct val="110000"/>
              </a:lnSpc>
            </a:pPr>
            <a:r>
              <a:rPr lang="cs-CZ" sz="2600" dirty="0" smtClean="0"/>
              <a:t>Uloženy alespoň na dvou místech</a:t>
            </a:r>
          </a:p>
          <a:p>
            <a:pPr lvl="1">
              <a:lnSpc>
                <a:spcPct val="110000"/>
              </a:lnSpc>
            </a:pPr>
            <a:r>
              <a:rPr lang="cs-CZ" sz="2600" dirty="0" smtClean="0"/>
              <a:t>Ukládání na lokální disky </a:t>
            </a:r>
            <a:br>
              <a:rPr lang="cs-CZ" sz="2600" dirty="0" smtClean="0"/>
            </a:br>
            <a:r>
              <a:rPr lang="cs-CZ" sz="2300" dirty="0" smtClean="0"/>
              <a:t>(</a:t>
            </a:r>
            <a:r>
              <a:rPr lang="cs-CZ" sz="2300" dirty="0" err="1" smtClean="0"/>
              <a:t>hdd</a:t>
            </a:r>
            <a:r>
              <a:rPr lang="cs-CZ" sz="2300" dirty="0" smtClean="0"/>
              <a:t>, </a:t>
            </a:r>
            <a:r>
              <a:rPr lang="cs-CZ" sz="2300" dirty="0" err="1" smtClean="0"/>
              <a:t>ssd</a:t>
            </a:r>
            <a:r>
              <a:rPr lang="cs-CZ" sz="2300" dirty="0" smtClean="0"/>
              <a:t>, </a:t>
            </a:r>
            <a:r>
              <a:rPr lang="cs-CZ" sz="2300" dirty="0" err="1" smtClean="0"/>
              <a:t>dvd</a:t>
            </a:r>
            <a:r>
              <a:rPr lang="cs-CZ" sz="2300" dirty="0" smtClean="0"/>
              <a:t>)</a:t>
            </a:r>
          </a:p>
          <a:p>
            <a:pPr lvl="1">
              <a:lnSpc>
                <a:spcPct val="110000"/>
              </a:lnSpc>
            </a:pPr>
            <a:r>
              <a:rPr lang="cs-CZ" sz="2600" dirty="0" smtClean="0"/>
              <a:t>Ukládání na externí uložiště</a:t>
            </a:r>
            <a:br>
              <a:rPr lang="cs-CZ" sz="2600" dirty="0" smtClean="0"/>
            </a:br>
            <a:r>
              <a:rPr lang="cs-CZ" sz="2600" dirty="0" smtClean="0"/>
              <a:t> </a:t>
            </a:r>
            <a:r>
              <a:rPr lang="cs-CZ" sz="2300" dirty="0" smtClean="0"/>
              <a:t>(externí disk, </a:t>
            </a:r>
            <a:r>
              <a:rPr lang="cs-CZ" sz="2300" dirty="0" err="1" smtClean="0"/>
              <a:t>Nas</a:t>
            </a:r>
            <a:r>
              <a:rPr lang="cs-CZ" sz="2300" dirty="0" smtClean="0"/>
              <a:t>)</a:t>
            </a:r>
          </a:p>
          <a:p>
            <a:pPr lvl="1">
              <a:lnSpc>
                <a:spcPct val="110000"/>
              </a:lnSpc>
            </a:pPr>
            <a:r>
              <a:rPr lang="cs-CZ" sz="2600" dirty="0" smtClean="0"/>
              <a:t>Ukládání a sdílení na </a:t>
            </a:r>
            <a:r>
              <a:rPr lang="cs-CZ" sz="2600" dirty="0" err="1" smtClean="0"/>
              <a:t>cloud</a:t>
            </a:r>
            <a:r>
              <a:rPr lang="cs-CZ" sz="2600" dirty="0" smtClean="0"/>
              <a:t> </a:t>
            </a:r>
            <a:br>
              <a:rPr lang="cs-CZ" sz="2600" dirty="0" smtClean="0"/>
            </a:br>
            <a:r>
              <a:rPr lang="cs-CZ" sz="2300" dirty="0" smtClean="0"/>
              <a:t>( </a:t>
            </a:r>
            <a:r>
              <a:rPr lang="cs-CZ" sz="2300" dirty="0" err="1" smtClean="0"/>
              <a:t>Zonerama</a:t>
            </a:r>
            <a:r>
              <a:rPr lang="cs-CZ" sz="2300" dirty="0" smtClean="0"/>
              <a:t>, </a:t>
            </a:r>
            <a:r>
              <a:rPr lang="cs-CZ" sz="2300" dirty="0" err="1" smtClean="0"/>
              <a:t>flickr</a:t>
            </a:r>
            <a:r>
              <a:rPr lang="cs-CZ" sz="2300" dirty="0" smtClean="0"/>
              <a:t>, rajce, </a:t>
            </a:r>
            <a:r>
              <a:rPr lang="cs-CZ" sz="2300" dirty="0" err="1" smtClean="0"/>
              <a:t>google</a:t>
            </a:r>
            <a:r>
              <a:rPr lang="cs-CZ" sz="2300" dirty="0" smtClean="0"/>
              <a:t> </a:t>
            </a:r>
            <a:r>
              <a:rPr lang="cs-CZ" sz="2300" dirty="0" err="1" smtClean="0"/>
              <a:t>Picasa</a:t>
            </a:r>
            <a:r>
              <a:rPr lang="cs-CZ" sz="2300" dirty="0" smtClean="0"/>
              <a:t>, </a:t>
            </a:r>
            <a:r>
              <a:rPr lang="cs-CZ" sz="2300" dirty="0" err="1" smtClean="0"/>
              <a:t>facebook</a:t>
            </a:r>
            <a:r>
              <a:rPr lang="cs-CZ" sz="2300" dirty="0" smtClean="0"/>
              <a:t>, …)</a:t>
            </a:r>
            <a:endParaRPr lang="cs-CZ" sz="23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/>
          <a:srcRect l="22628" t="3313" r="56877" b="56675"/>
          <a:stretch/>
        </p:blipFill>
        <p:spPr>
          <a:xfrm>
            <a:off x="6231738" y="1886565"/>
            <a:ext cx="2225681" cy="3464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155297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Ukládání a sdílení FOTEK</a:t>
            </a:r>
            <a:br>
              <a:rPr lang="cs-CZ" b="1" dirty="0" smtClean="0"/>
            </a:br>
            <a:r>
              <a:rPr lang="cs-CZ" b="1" dirty="0" smtClean="0"/>
              <a:t>na </a:t>
            </a:r>
            <a:r>
              <a:rPr lang="cs-CZ" b="1" dirty="0" err="1" smtClean="0"/>
              <a:t>cloudu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019" y="2385171"/>
            <a:ext cx="7772400" cy="420624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Synchronizace mezi počítačem a složkami na </a:t>
            </a:r>
            <a:r>
              <a:rPr lang="cs-CZ" sz="2800" dirty="0" err="1" smtClean="0">
                <a:solidFill>
                  <a:schemeClr val="accent1"/>
                </a:solidFill>
              </a:rPr>
              <a:t>cloudu</a:t>
            </a:r>
            <a:endParaRPr lang="cs-CZ" sz="2800" dirty="0" smtClean="0">
              <a:solidFill>
                <a:schemeClr val="accent1"/>
              </a:solidFill>
            </a:endParaRPr>
          </a:p>
          <a:p>
            <a:r>
              <a:rPr lang="cs-CZ" sz="2800" dirty="0" smtClean="0">
                <a:solidFill>
                  <a:schemeClr val="accent1"/>
                </a:solidFill>
              </a:rPr>
              <a:t>Možnost ochrany přístupu k fotografiím heslem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Často omezená velikost fotografie – zmenšení velikosti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Často omezená velikost poskytnutého prostoru</a:t>
            </a:r>
            <a:endParaRPr lang="cs-CZ" sz="28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349768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www.zonerama.cz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019" y="2307897"/>
            <a:ext cx="7772400" cy="4206240"/>
          </a:xfrm>
        </p:spPr>
        <p:txBody>
          <a:bodyPr>
            <a:normAutofit/>
          </a:bodyPr>
          <a:lstStyle/>
          <a:p>
            <a:r>
              <a:rPr lang="cs-CZ" sz="2800" dirty="0" err="1" smtClean="0">
                <a:solidFill>
                  <a:schemeClr val="accent1"/>
                </a:solidFill>
              </a:rPr>
              <a:t>Upload</a:t>
            </a:r>
            <a:r>
              <a:rPr lang="cs-CZ" sz="2800" dirty="0" smtClean="0">
                <a:solidFill>
                  <a:schemeClr val="accent1"/>
                </a:solidFill>
              </a:rPr>
              <a:t> fotografií přímo z programu </a:t>
            </a:r>
            <a:r>
              <a:rPr lang="cs-CZ" sz="2800" dirty="0" err="1" smtClean="0">
                <a:solidFill>
                  <a:schemeClr val="accent1"/>
                </a:solidFill>
              </a:rPr>
              <a:t>Zoner</a:t>
            </a: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2800" dirty="0" err="1" smtClean="0">
                <a:solidFill>
                  <a:schemeClr val="accent1"/>
                </a:solidFill>
              </a:rPr>
              <a:t>Photo</a:t>
            </a:r>
            <a:r>
              <a:rPr lang="cs-CZ" sz="2800" dirty="0" smtClean="0">
                <a:solidFill>
                  <a:schemeClr val="accent1"/>
                </a:solidFill>
              </a:rPr>
              <a:t> Studio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Zdarma neomezený prostor pro sdílení fotografií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Fotky v plné velikosti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Nastavení ochrany soukromí</a:t>
            </a:r>
          </a:p>
          <a:p>
            <a:r>
              <a:rPr lang="cs-CZ" sz="2400" dirty="0" smtClean="0">
                <a:solidFill>
                  <a:schemeClr val="accent1"/>
                </a:solidFill>
                <a:hlinkClick r:id="rId2"/>
              </a:rPr>
              <a:t>(odkaz)</a:t>
            </a:r>
            <a:endParaRPr lang="cs-CZ" sz="2400" dirty="0">
              <a:solidFill>
                <a:schemeClr val="accent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/>
          <a:srcRect l="22628" t="33436" r="56877" b="56675"/>
          <a:stretch/>
        </p:blipFill>
        <p:spPr>
          <a:xfrm>
            <a:off x="5089672" y="5051122"/>
            <a:ext cx="3367747" cy="1295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72185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www.flickr.com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019" y="2295018"/>
            <a:ext cx="7772400" cy="4206240"/>
          </a:xfrm>
        </p:spPr>
        <p:txBody>
          <a:bodyPr>
            <a:normAutofit/>
          </a:bodyPr>
          <a:lstStyle/>
          <a:p>
            <a:r>
              <a:rPr lang="cs-CZ" sz="2800" dirty="0" err="1">
                <a:solidFill>
                  <a:schemeClr val="accent1"/>
                </a:solidFill>
              </a:rPr>
              <a:t>Upload</a:t>
            </a:r>
            <a:r>
              <a:rPr lang="cs-CZ" sz="2800" dirty="0">
                <a:solidFill>
                  <a:schemeClr val="accent1"/>
                </a:solidFill>
              </a:rPr>
              <a:t> </a:t>
            </a:r>
            <a:r>
              <a:rPr lang="cs-CZ" sz="2800" dirty="0" smtClean="0">
                <a:solidFill>
                  <a:schemeClr val="accent1"/>
                </a:solidFill>
              </a:rPr>
              <a:t>fotografií přímo </a:t>
            </a:r>
            <a:r>
              <a:rPr lang="cs-CZ" sz="2800" dirty="0">
                <a:solidFill>
                  <a:schemeClr val="accent1"/>
                </a:solidFill>
              </a:rPr>
              <a:t>z programu </a:t>
            </a:r>
            <a:r>
              <a:rPr lang="cs-CZ" sz="2800" dirty="0" err="1">
                <a:solidFill>
                  <a:schemeClr val="accent1"/>
                </a:solidFill>
              </a:rPr>
              <a:t>Zoner</a:t>
            </a:r>
            <a:r>
              <a:rPr lang="cs-CZ" sz="2800" dirty="0">
                <a:solidFill>
                  <a:schemeClr val="accent1"/>
                </a:solidFill>
              </a:rPr>
              <a:t> </a:t>
            </a:r>
            <a:r>
              <a:rPr lang="cs-CZ" sz="2800" dirty="0" err="1">
                <a:solidFill>
                  <a:schemeClr val="accent1"/>
                </a:solidFill>
              </a:rPr>
              <a:t>Photo</a:t>
            </a:r>
            <a:r>
              <a:rPr lang="cs-CZ" sz="2800" dirty="0">
                <a:solidFill>
                  <a:schemeClr val="accent1"/>
                </a:solidFill>
              </a:rPr>
              <a:t> Studio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Zdarma prostor 1 TB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Sdílení fotografií v </a:t>
            </a:r>
            <a:r>
              <a:rPr lang="cs-CZ" sz="2800" dirty="0">
                <a:solidFill>
                  <a:schemeClr val="accent1"/>
                </a:solidFill>
              </a:rPr>
              <a:t>p</a:t>
            </a:r>
            <a:r>
              <a:rPr lang="cs-CZ" sz="2800" dirty="0" smtClean="0">
                <a:solidFill>
                  <a:schemeClr val="accent1"/>
                </a:solidFill>
              </a:rPr>
              <a:t>lné velikosti</a:t>
            </a:r>
          </a:p>
          <a:p>
            <a:r>
              <a:rPr lang="cs-CZ" sz="2400" dirty="0">
                <a:solidFill>
                  <a:schemeClr val="accent1"/>
                </a:solidFill>
                <a:hlinkClick r:id="rId2"/>
              </a:rPr>
              <a:t>(odkaz)</a:t>
            </a:r>
            <a:endParaRPr lang="cs-CZ" sz="2400" dirty="0">
              <a:solidFill>
                <a:schemeClr val="accent1"/>
              </a:solidFill>
            </a:endParaRPr>
          </a:p>
          <a:p>
            <a:endParaRPr lang="cs-CZ" sz="28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9643417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err="1" smtClean="0"/>
              <a:t>facebook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019" y="2359413"/>
            <a:ext cx="7772400" cy="4206240"/>
          </a:xfrm>
        </p:spPr>
        <p:txBody>
          <a:bodyPr>
            <a:normAutofit/>
          </a:bodyPr>
          <a:lstStyle/>
          <a:p>
            <a:r>
              <a:rPr lang="cs-CZ" sz="2800" dirty="0" err="1">
                <a:solidFill>
                  <a:schemeClr val="accent1"/>
                </a:solidFill>
              </a:rPr>
              <a:t>Upload</a:t>
            </a:r>
            <a:r>
              <a:rPr lang="cs-CZ" sz="2800" dirty="0">
                <a:solidFill>
                  <a:schemeClr val="accent1"/>
                </a:solidFill>
              </a:rPr>
              <a:t> fotografií přímo z programu </a:t>
            </a:r>
            <a:r>
              <a:rPr lang="cs-CZ" sz="2800" dirty="0" err="1">
                <a:solidFill>
                  <a:schemeClr val="accent1"/>
                </a:solidFill>
              </a:rPr>
              <a:t>Zoner</a:t>
            </a:r>
            <a:r>
              <a:rPr lang="cs-CZ" sz="2800" dirty="0">
                <a:solidFill>
                  <a:schemeClr val="accent1"/>
                </a:solidFill>
              </a:rPr>
              <a:t> </a:t>
            </a:r>
            <a:r>
              <a:rPr lang="cs-CZ" sz="2800" dirty="0" err="1">
                <a:solidFill>
                  <a:schemeClr val="accent1"/>
                </a:solidFill>
              </a:rPr>
              <a:t>Photo</a:t>
            </a:r>
            <a:r>
              <a:rPr lang="cs-CZ" sz="2800" dirty="0">
                <a:solidFill>
                  <a:schemeClr val="accent1"/>
                </a:solidFill>
              </a:rPr>
              <a:t> </a:t>
            </a:r>
            <a:r>
              <a:rPr lang="cs-CZ" sz="2800" dirty="0" smtClean="0">
                <a:solidFill>
                  <a:schemeClr val="accent1"/>
                </a:solidFill>
              </a:rPr>
              <a:t>Studio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Zmenšení velikosti fotografií</a:t>
            </a:r>
            <a:endParaRPr lang="cs-CZ" sz="2800" dirty="0">
              <a:solidFill>
                <a:schemeClr val="accent1"/>
              </a:solidFill>
            </a:endParaRPr>
          </a:p>
          <a:p>
            <a:endParaRPr lang="cs-CZ" sz="2800" dirty="0">
              <a:solidFill>
                <a:schemeClr val="accent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2"/>
          <a:srcRect l="22628" t="33436" r="56877" b="56675"/>
          <a:stretch/>
        </p:blipFill>
        <p:spPr>
          <a:xfrm>
            <a:off x="5089672" y="4544633"/>
            <a:ext cx="3367747" cy="12955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984725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Webová  alba </a:t>
            </a:r>
            <a:r>
              <a:rPr lang="cs-CZ" b="1" dirty="0" err="1" smtClean="0"/>
              <a:t>picasa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019" y="2295018"/>
            <a:ext cx="7772400" cy="4206240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accent1"/>
                </a:solidFill>
              </a:rPr>
              <a:t>Sdílení fotografií od společnosti Google</a:t>
            </a:r>
          </a:p>
          <a:p>
            <a:r>
              <a:rPr lang="cs-CZ" sz="2800" dirty="0" err="1" smtClean="0">
                <a:solidFill>
                  <a:schemeClr val="accent1"/>
                </a:solidFill>
              </a:rPr>
              <a:t>Upload</a:t>
            </a: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2800" dirty="0">
                <a:solidFill>
                  <a:schemeClr val="accent1"/>
                </a:solidFill>
              </a:rPr>
              <a:t>fotografií přímo z programu </a:t>
            </a:r>
            <a:r>
              <a:rPr lang="cs-CZ" sz="2800" dirty="0" err="1">
                <a:solidFill>
                  <a:schemeClr val="accent1"/>
                </a:solidFill>
              </a:rPr>
              <a:t>Zoner</a:t>
            </a:r>
            <a:r>
              <a:rPr lang="cs-CZ" sz="2800" dirty="0">
                <a:solidFill>
                  <a:schemeClr val="accent1"/>
                </a:solidFill>
              </a:rPr>
              <a:t> </a:t>
            </a:r>
            <a:r>
              <a:rPr lang="cs-CZ" sz="2800" dirty="0" err="1">
                <a:solidFill>
                  <a:schemeClr val="accent1"/>
                </a:solidFill>
              </a:rPr>
              <a:t>Photo</a:t>
            </a:r>
            <a:r>
              <a:rPr lang="cs-CZ" sz="2800" dirty="0">
                <a:solidFill>
                  <a:schemeClr val="accent1"/>
                </a:solidFill>
              </a:rPr>
              <a:t> </a:t>
            </a:r>
            <a:r>
              <a:rPr lang="cs-CZ" sz="2800" dirty="0" smtClean="0">
                <a:solidFill>
                  <a:schemeClr val="accent1"/>
                </a:solidFill>
              </a:rPr>
              <a:t>Studio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Nastavení ochrany soukromí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Zdarma 15 GB prostoru</a:t>
            </a:r>
          </a:p>
          <a:p>
            <a:r>
              <a:rPr lang="cs-CZ" sz="2400" dirty="0">
                <a:solidFill>
                  <a:schemeClr val="accent1"/>
                </a:solidFill>
                <a:hlinkClick r:id="rId2"/>
              </a:rPr>
              <a:t>(</a:t>
            </a:r>
            <a:r>
              <a:rPr lang="cs-CZ" sz="2400" dirty="0">
                <a:solidFill>
                  <a:schemeClr val="accent1"/>
                </a:solidFill>
                <a:hlinkClick r:id="rId3"/>
              </a:rPr>
              <a:t>odkaz</a:t>
            </a:r>
            <a:r>
              <a:rPr lang="cs-CZ" sz="2400" dirty="0">
                <a:solidFill>
                  <a:schemeClr val="accent1"/>
                </a:solidFill>
                <a:hlinkClick r:id="rId2"/>
              </a:rPr>
              <a:t>)</a:t>
            </a:r>
            <a:endParaRPr lang="cs-CZ" sz="2400" dirty="0">
              <a:solidFill>
                <a:schemeClr val="accent1"/>
              </a:solidFill>
            </a:endParaRPr>
          </a:p>
          <a:p>
            <a:endParaRPr lang="cs-CZ" sz="2800" dirty="0">
              <a:solidFill>
                <a:schemeClr val="accent1"/>
              </a:solidFill>
            </a:endParaRPr>
          </a:p>
          <a:p>
            <a:endParaRPr lang="cs-CZ" sz="2800" dirty="0">
              <a:solidFill>
                <a:schemeClr val="accent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39882358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www.rajce.net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14351" y="2010984"/>
            <a:ext cx="7796030" cy="2307535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accent1"/>
                </a:solidFill>
              </a:rPr>
              <a:t>Zdarma </a:t>
            </a:r>
            <a:r>
              <a:rPr lang="cs-CZ" sz="2800" dirty="0" smtClean="0">
                <a:solidFill>
                  <a:schemeClr val="accent1"/>
                </a:solidFill>
              </a:rPr>
              <a:t>neomezený </a:t>
            </a:r>
            <a:r>
              <a:rPr lang="cs-CZ" sz="2800" dirty="0">
                <a:solidFill>
                  <a:schemeClr val="accent1"/>
                </a:solidFill>
              </a:rPr>
              <a:t>prostor pro </a:t>
            </a:r>
            <a:r>
              <a:rPr lang="cs-CZ" sz="2800" dirty="0" smtClean="0">
                <a:solidFill>
                  <a:schemeClr val="accent1"/>
                </a:solidFill>
              </a:rPr>
              <a:t>ukládání sdílení fotografií</a:t>
            </a:r>
          </a:p>
          <a:p>
            <a:r>
              <a:rPr lang="cs-CZ" sz="2800" dirty="0" smtClean="0">
                <a:solidFill>
                  <a:schemeClr val="accent1"/>
                </a:solidFill>
              </a:rPr>
              <a:t>Nastavení ochrany soukromí</a:t>
            </a:r>
          </a:p>
          <a:p>
            <a:r>
              <a:rPr lang="cs-CZ" sz="2000" dirty="0" smtClean="0">
                <a:solidFill>
                  <a:schemeClr val="accent1"/>
                </a:solidFill>
                <a:hlinkClick r:id="rId2"/>
              </a:rPr>
              <a:t>(odkaz)</a:t>
            </a:r>
            <a:endParaRPr lang="cs-CZ" sz="2000" dirty="0">
              <a:solidFill>
                <a:schemeClr val="accent1"/>
              </a:solidFill>
            </a:endParaRPr>
          </a:p>
          <a:p>
            <a:endParaRPr lang="cs-CZ" sz="2800" dirty="0">
              <a:solidFill>
                <a:schemeClr val="accent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 rotWithShape="1">
          <a:blip r:embed="rId3"/>
          <a:srcRect t="23279" r="25705" b="24098"/>
          <a:stretch/>
        </p:blipFill>
        <p:spPr>
          <a:xfrm>
            <a:off x="4121294" y="3775614"/>
            <a:ext cx="4587464" cy="25994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480905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ÚKOL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018" y="2011680"/>
            <a:ext cx="8111251" cy="4620940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arenR"/>
            </a:pPr>
            <a:r>
              <a:rPr lang="cs-CZ" sz="2600" dirty="0" smtClean="0">
                <a:cs typeface="Arial" panose="020B0604020202020204" pitchFamily="34" charset="0"/>
              </a:rPr>
              <a:t>na </a:t>
            </a:r>
            <a:r>
              <a:rPr lang="cs-CZ" sz="2600" dirty="0" smtClean="0">
                <a:cs typeface="Arial" panose="020B0604020202020204" pitchFamily="34" charset="0"/>
                <a:hlinkClick r:id="rId2"/>
              </a:rPr>
              <a:t>www.zonerama.com</a:t>
            </a:r>
            <a:r>
              <a:rPr lang="cs-CZ" sz="2600" dirty="0" smtClean="0">
                <a:cs typeface="Arial" panose="020B0604020202020204" pitchFamily="34" charset="0"/>
              </a:rPr>
              <a:t> si vytvořte svůj účet</a:t>
            </a:r>
          </a:p>
          <a:p>
            <a:pPr lvl="1"/>
            <a:r>
              <a:rPr lang="cs-CZ" sz="2600" dirty="0" smtClean="0">
                <a:cs typeface="Arial" panose="020B0604020202020204" pitchFamily="34" charset="0"/>
              </a:rPr>
              <a:t>Vytvořte album s názvem Cvičení</a:t>
            </a:r>
          </a:p>
          <a:p>
            <a:pPr lvl="1"/>
            <a:r>
              <a:rPr lang="cs-CZ" sz="2600" dirty="0" smtClean="0">
                <a:cs typeface="Arial" panose="020B0604020202020204" pitchFamily="34" charset="0"/>
              </a:rPr>
              <a:t>Přidejte heslo (skryté album)</a:t>
            </a:r>
          </a:p>
          <a:p>
            <a:pPr lvl="1"/>
            <a:r>
              <a:rPr lang="cs-CZ" sz="2600" dirty="0" err="1" smtClean="0">
                <a:cs typeface="Arial" panose="020B0604020202020204" pitchFamily="34" charset="0"/>
              </a:rPr>
              <a:t>Nahrejte</a:t>
            </a:r>
            <a:r>
              <a:rPr lang="cs-CZ" sz="2600" dirty="0" smtClean="0">
                <a:cs typeface="Arial" panose="020B0604020202020204" pitchFamily="34" charset="0"/>
              </a:rPr>
              <a:t> tři fotografie do tohoto alba</a:t>
            </a:r>
          </a:p>
          <a:p>
            <a:pPr lvl="1"/>
            <a:r>
              <a:rPr lang="cs-CZ" sz="2600" dirty="0" smtClean="0">
                <a:cs typeface="Arial" panose="020B0604020202020204" pitchFamily="34" charset="0"/>
              </a:rPr>
              <a:t>Uložte</a:t>
            </a:r>
          </a:p>
          <a:p>
            <a:pPr marL="514350" indent="-514350">
              <a:buFont typeface="+mj-lt"/>
              <a:buAutoNum type="arabicParenR" startAt="2"/>
            </a:pPr>
            <a:r>
              <a:rPr lang="cs-CZ" sz="2600" dirty="0" smtClean="0">
                <a:cs typeface="Arial" panose="020B0604020202020204" pitchFamily="34" charset="0"/>
              </a:rPr>
              <a:t>Do svého mobilního telefonu (tabletu) si nainstalujte aplikaci </a:t>
            </a:r>
            <a:r>
              <a:rPr lang="cs-CZ" sz="2600" dirty="0" err="1" smtClean="0">
                <a:cs typeface="Arial" panose="020B0604020202020204" pitchFamily="34" charset="0"/>
              </a:rPr>
              <a:t>Zonerama</a:t>
            </a:r>
            <a:endParaRPr lang="cs-CZ" sz="2600" dirty="0" smtClean="0">
              <a:cs typeface="Arial" panose="020B0604020202020204" pitchFamily="34" charset="0"/>
            </a:endParaRPr>
          </a:p>
          <a:p>
            <a:pPr lvl="1"/>
            <a:r>
              <a:rPr lang="cs-CZ" sz="2600" dirty="0" smtClean="0">
                <a:cs typeface="Arial" panose="020B0604020202020204" pitchFamily="34" charset="0"/>
              </a:rPr>
              <a:t>Nastavte si přístup k Vašemu účtu</a:t>
            </a:r>
          </a:p>
          <a:p>
            <a:pPr lvl="1"/>
            <a:r>
              <a:rPr lang="cs-CZ" sz="2600" dirty="0" smtClean="0">
                <a:solidFill>
                  <a:schemeClr val="accent1"/>
                </a:solidFill>
                <a:cs typeface="Arial" panose="020B0604020202020204" pitchFamily="34" charset="0"/>
              </a:rPr>
              <a:t>Závěr</a:t>
            </a:r>
            <a:r>
              <a:rPr lang="cs-CZ" sz="2600" dirty="0" smtClean="0">
                <a:cs typeface="Arial" panose="020B0604020202020204" pitchFamily="34" charset="0"/>
              </a:rPr>
              <a:t>: k fotografiím máte přístup z Vašeho mobilu i z jakéhokoliv PC s připojením k Internetu</a:t>
            </a:r>
          </a:p>
          <a:p>
            <a:endParaRPr lang="cs-CZ" sz="26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82923269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Citace a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200" dirty="0">
                <a:cs typeface="Arial" panose="020B0604020202020204" pitchFamily="34" charset="0"/>
              </a:rPr>
              <a:t>Přispěvatelé Wikipedie,</a:t>
            </a:r>
            <a:r>
              <a:rPr lang="cs-CZ" sz="1200" i="1" dirty="0">
                <a:cs typeface="Arial" panose="020B0604020202020204" pitchFamily="34" charset="0"/>
              </a:rPr>
              <a:t> </a:t>
            </a:r>
            <a:r>
              <a:rPr lang="cs-CZ" sz="1200" i="1" dirty="0" err="1">
                <a:cs typeface="Arial" panose="020B0604020202020204" pitchFamily="34" charset="0"/>
              </a:rPr>
              <a:t>Flickr</a:t>
            </a:r>
            <a:r>
              <a:rPr lang="cs-CZ" sz="1200" dirty="0">
                <a:cs typeface="Arial" panose="020B0604020202020204" pitchFamily="34" charset="0"/>
              </a:rPr>
              <a:t> [online], Wikipedie: Otevřená encyklopedie, c2014, Datum poslední revize 29. 01. 2014, 03:33 UTC, [citováno 11. 03. 2014] &lt;</a:t>
            </a:r>
            <a:r>
              <a:rPr lang="cs-CZ" sz="1200" dirty="0">
                <a:cs typeface="Arial" panose="020B0604020202020204" pitchFamily="34" charset="0"/>
                <a:hlinkClick r:id="rId2"/>
              </a:rPr>
              <a:t>http://cs.wikipedia.org/w/</a:t>
            </a:r>
            <a:r>
              <a:rPr lang="cs-CZ" sz="1200" dirty="0" err="1">
                <a:cs typeface="Arial" panose="020B0604020202020204" pitchFamily="34" charset="0"/>
                <a:hlinkClick r:id="rId2"/>
              </a:rPr>
              <a:t>index.php?title</a:t>
            </a:r>
            <a:r>
              <a:rPr lang="cs-CZ" sz="1200" dirty="0">
                <a:cs typeface="Arial" panose="020B0604020202020204" pitchFamily="34" charset="0"/>
                <a:hlinkClick r:id="rId2"/>
              </a:rPr>
              <a:t>=</a:t>
            </a:r>
            <a:r>
              <a:rPr lang="cs-CZ" sz="1200" dirty="0" err="1">
                <a:cs typeface="Arial" panose="020B0604020202020204" pitchFamily="34" charset="0"/>
                <a:hlinkClick r:id="rId2"/>
              </a:rPr>
              <a:t>Flickr&amp;oldid</a:t>
            </a:r>
            <a:r>
              <a:rPr lang="cs-CZ" sz="1200" dirty="0">
                <a:cs typeface="Arial" panose="020B0604020202020204" pitchFamily="34" charset="0"/>
                <a:hlinkClick r:id="rId2"/>
              </a:rPr>
              <a:t>=11155391</a:t>
            </a:r>
            <a:r>
              <a:rPr lang="cs-CZ" sz="1200" dirty="0">
                <a:cs typeface="Arial" panose="020B0604020202020204" pitchFamily="34" charset="0"/>
              </a:rPr>
              <a:t>&gt; </a:t>
            </a:r>
            <a:endParaRPr lang="cs-CZ" sz="1200" dirty="0" smtClean="0">
              <a:cs typeface="Arial" panose="020B0604020202020204" pitchFamily="34" charset="0"/>
            </a:endParaRPr>
          </a:p>
          <a:p>
            <a:r>
              <a:rPr lang="cs-CZ" sz="1200" dirty="0">
                <a:cs typeface="Arial" panose="020B0604020202020204" pitchFamily="34" charset="0"/>
              </a:rPr>
              <a:t>Přispěvatelé Wikipedie,</a:t>
            </a:r>
            <a:r>
              <a:rPr lang="cs-CZ" sz="1200" i="1" dirty="0">
                <a:cs typeface="Arial" panose="020B0604020202020204" pitchFamily="34" charset="0"/>
              </a:rPr>
              <a:t> </a:t>
            </a:r>
            <a:r>
              <a:rPr lang="cs-CZ" sz="1200" i="1" dirty="0" err="1">
                <a:cs typeface="Arial" panose="020B0604020202020204" pitchFamily="34" charset="0"/>
              </a:rPr>
              <a:t>Zonerama</a:t>
            </a:r>
            <a:r>
              <a:rPr lang="cs-CZ" sz="1200" dirty="0">
                <a:cs typeface="Arial" panose="020B0604020202020204" pitchFamily="34" charset="0"/>
              </a:rPr>
              <a:t> [online], Wikipedie: Otevřená encyklopedie, c2013, Datum poslední revize 16. 10. 2013, 09:52 UTC, [citováno 11. 03. 2014] &lt;</a:t>
            </a:r>
            <a:r>
              <a:rPr lang="cs-CZ" sz="1200" dirty="0">
                <a:cs typeface="Arial" panose="020B0604020202020204" pitchFamily="34" charset="0"/>
                <a:hlinkClick r:id="rId3"/>
              </a:rPr>
              <a:t>http://cs.wikipedia.org/w/</a:t>
            </a:r>
            <a:r>
              <a:rPr lang="cs-CZ" sz="1200" dirty="0" err="1">
                <a:cs typeface="Arial" panose="020B0604020202020204" pitchFamily="34" charset="0"/>
                <a:hlinkClick r:id="rId3"/>
              </a:rPr>
              <a:t>index.php?title</a:t>
            </a:r>
            <a:r>
              <a:rPr lang="cs-CZ" sz="1200" dirty="0">
                <a:cs typeface="Arial" panose="020B0604020202020204" pitchFamily="34" charset="0"/>
                <a:hlinkClick r:id="rId3"/>
              </a:rPr>
              <a:t>=</a:t>
            </a:r>
            <a:r>
              <a:rPr lang="cs-CZ" sz="1200" dirty="0" err="1">
                <a:cs typeface="Arial" panose="020B0604020202020204" pitchFamily="34" charset="0"/>
                <a:hlinkClick r:id="rId3"/>
              </a:rPr>
              <a:t>Zonerama&amp;oldid</a:t>
            </a:r>
            <a:r>
              <a:rPr lang="cs-CZ" sz="1200" dirty="0">
                <a:cs typeface="Arial" panose="020B0604020202020204" pitchFamily="34" charset="0"/>
                <a:hlinkClick r:id="rId3"/>
              </a:rPr>
              <a:t>=10854942</a:t>
            </a:r>
            <a:r>
              <a:rPr lang="cs-CZ" sz="1200" dirty="0">
                <a:cs typeface="Arial" panose="020B0604020202020204" pitchFamily="34" charset="0"/>
              </a:rPr>
              <a:t>&gt; </a:t>
            </a:r>
            <a:endParaRPr lang="cs-CZ" sz="1200" dirty="0" smtClean="0">
              <a:cs typeface="Arial" panose="020B0604020202020204" pitchFamily="34" charset="0"/>
            </a:endParaRPr>
          </a:p>
          <a:p>
            <a:r>
              <a:rPr lang="cs-CZ" sz="1200" dirty="0">
                <a:cs typeface="Arial" panose="020B0604020202020204" pitchFamily="34" charset="0"/>
              </a:rPr>
              <a:t>Přispěvatelé Wikipedie,</a:t>
            </a:r>
            <a:r>
              <a:rPr lang="cs-CZ" sz="1200" i="1" dirty="0">
                <a:cs typeface="Arial" panose="020B0604020202020204" pitchFamily="34" charset="0"/>
              </a:rPr>
              <a:t> </a:t>
            </a:r>
            <a:r>
              <a:rPr lang="cs-CZ" sz="1200" i="1" dirty="0" err="1">
                <a:cs typeface="Arial" panose="020B0604020202020204" pitchFamily="34" charset="0"/>
              </a:rPr>
              <a:t>Cloud</a:t>
            </a:r>
            <a:r>
              <a:rPr lang="cs-CZ" sz="1200" i="1" dirty="0">
                <a:cs typeface="Arial" panose="020B0604020202020204" pitchFamily="34" charset="0"/>
              </a:rPr>
              <a:t> </a:t>
            </a:r>
            <a:r>
              <a:rPr lang="cs-CZ" sz="1200" i="1" dirty="0" err="1">
                <a:cs typeface="Arial" panose="020B0604020202020204" pitchFamily="34" charset="0"/>
              </a:rPr>
              <a:t>computing</a:t>
            </a:r>
            <a:r>
              <a:rPr lang="cs-CZ" sz="1200" dirty="0">
                <a:cs typeface="Arial" panose="020B0604020202020204" pitchFamily="34" charset="0"/>
              </a:rPr>
              <a:t> [online], Wikipedie: Otevřená encyklopedie, c2014, Datum poslední revize 5. 01. 2014, 13:11 UTC, [citováno 11. 03. 2014] </a:t>
            </a:r>
            <a:r>
              <a:rPr lang="cs-CZ" sz="1200" dirty="0" smtClean="0">
                <a:cs typeface="Arial" panose="020B0604020202020204" pitchFamily="34" charset="0"/>
                <a:hlinkClick r:id="rId4"/>
              </a:rPr>
              <a:t>http</a:t>
            </a:r>
            <a:r>
              <a:rPr lang="cs-CZ" sz="1200" dirty="0">
                <a:cs typeface="Arial" panose="020B0604020202020204" pitchFamily="34" charset="0"/>
                <a:hlinkClick r:id="rId4"/>
              </a:rPr>
              <a:t>://</a:t>
            </a:r>
            <a:r>
              <a:rPr lang="cs-CZ" sz="1200" dirty="0" smtClean="0">
                <a:cs typeface="Arial" panose="020B0604020202020204" pitchFamily="34" charset="0"/>
                <a:hlinkClick r:id="rId4"/>
              </a:rPr>
              <a:t>cs.wikipedia.org/w/index.php?title=Cloud_computing&amp;oldid=11076676</a:t>
            </a:r>
            <a:endParaRPr lang="cs-CZ" sz="1200" dirty="0" smtClean="0">
              <a:cs typeface="Arial" panose="020B0604020202020204" pitchFamily="34" charset="0"/>
            </a:endParaRPr>
          </a:p>
          <a:p>
            <a:r>
              <a:rPr lang="cs-CZ" sz="1200" dirty="0"/>
              <a:t>Přispěvatelé Wikipedie,</a:t>
            </a:r>
            <a:r>
              <a:rPr lang="cs-CZ" sz="1200" i="1" dirty="0"/>
              <a:t> Úprava obrazu</a:t>
            </a:r>
            <a:r>
              <a:rPr lang="cs-CZ" sz="1200" dirty="0"/>
              <a:t> [online], Wikipedie: Otevřená encyklopedie, c2013, Datum poslední revize 14. 07. 2013, 03:17 UTC, [citováno 2. 04. 2014] </a:t>
            </a:r>
            <a:r>
              <a:rPr lang="cs-CZ" sz="1200" dirty="0" smtClean="0">
                <a:hlinkClick r:id="rId5"/>
              </a:rPr>
              <a:t>http</a:t>
            </a:r>
            <a:r>
              <a:rPr lang="cs-CZ" sz="1200" dirty="0">
                <a:hlinkClick r:id="rId5"/>
              </a:rPr>
              <a:t>://cs.wikipedia.org/w/index.php?title=%</a:t>
            </a:r>
            <a:r>
              <a:rPr lang="cs-CZ" sz="1200" dirty="0" smtClean="0">
                <a:hlinkClick r:id="rId5"/>
              </a:rPr>
              <a:t>C3%9Aprava_obrazu&amp;oldid=10522051</a:t>
            </a:r>
            <a:endParaRPr lang="cs-CZ" sz="1200" dirty="0" smtClean="0"/>
          </a:p>
          <a:p>
            <a:r>
              <a:rPr lang="cs-CZ" sz="1200" dirty="0" smtClean="0"/>
              <a:t>Obrázky – vlastní archiv autora</a:t>
            </a:r>
          </a:p>
          <a:p>
            <a:r>
              <a:rPr lang="cs-CZ" sz="1200" dirty="0" smtClean="0"/>
              <a:t>Autorem materiálu a všech jeho částí, pokud není uvedeno jinak je Mgr. Markéta Chlubnová.</a:t>
            </a:r>
          </a:p>
          <a:p>
            <a:endParaRPr lang="cs-CZ" sz="1200" dirty="0" smtClean="0">
              <a:cs typeface="Arial" panose="020B0604020202020204" pitchFamily="34" charset="0"/>
            </a:endParaRPr>
          </a:p>
          <a:p>
            <a:endParaRPr lang="cs-CZ" sz="1200" dirty="0"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21592904"/>
      </p:ext>
    </p:extLst>
  </p:cSld>
  <p:clrMapOvr>
    <a:masterClrMapping/>
  </p:clrMapOvr>
  <p:transition spd="slow">
    <p:wip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uhy">
  <a:themeElements>
    <a:clrScheme name="Pruhy">
      <a:dk1>
        <a:srgbClr val="2C2C2C"/>
      </a:dk1>
      <a:lt1>
        <a:srgbClr val="FFFFFF"/>
      </a:lt1>
      <a:dk2>
        <a:srgbClr val="606060"/>
      </a:dk2>
      <a:lt2>
        <a:srgbClr val="EDEDED"/>
      </a:lt2>
      <a:accent1>
        <a:srgbClr val="FFC000"/>
      </a:accent1>
      <a:accent2>
        <a:srgbClr val="A5D028"/>
      </a:accent2>
      <a:accent3>
        <a:srgbClr val="08CC78"/>
      </a:accent3>
      <a:accent4>
        <a:srgbClr val="099BDD"/>
      </a:accent4>
      <a:accent5>
        <a:srgbClr val="828288"/>
      </a:accent5>
      <a:accent6>
        <a:srgbClr val="F56617"/>
      </a:accent6>
      <a:hlink>
        <a:srgbClr val="FF9933"/>
      </a:hlink>
      <a:folHlink>
        <a:srgbClr val="B2B2B2"/>
      </a:folHlink>
    </a:clrScheme>
    <a:fontScheme name="Pruhy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Pruhy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B1D2DA32-AC8B-4194-BF85-FF4A5B40EB50}"/>
    </a:ext>
  </a:extLst>
</a:theme>
</file>

<file path=ppt/theme/theme2.xml><?xml version="1.0" encoding="utf-8"?>
<a:theme xmlns:a="http://schemas.openxmlformats.org/drawingml/2006/main" name="Motiv Office">
  <a:themeElements>
    <a:clrScheme name="Kancelář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Kancelář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TC103090430[[fn=Pruhovaný]]</Template>
  <TotalTime>270</TotalTime>
  <Words>420</Words>
  <Application>Microsoft Office PowerPoint</Application>
  <PresentationFormat>Předvádění na obrazovce (4:3)</PresentationFormat>
  <Paragraphs>102</Paragraphs>
  <Slides>15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21" baseType="lpstr">
      <vt:lpstr>Arial</vt:lpstr>
      <vt:lpstr>Calibri</vt:lpstr>
      <vt:lpstr>Corbel</vt:lpstr>
      <vt:lpstr>Times New Roman</vt:lpstr>
      <vt:lpstr>Wingdings</vt:lpstr>
      <vt:lpstr>Pruhy</vt:lpstr>
      <vt:lpstr>Prezentace aplikace PowerPoint</vt:lpstr>
      <vt:lpstr>Digitální fotografie</vt:lpstr>
      <vt:lpstr>ÚPRAVA FOTOGRAFIÍ</vt:lpstr>
      <vt:lpstr>Získání fotografií</vt:lpstr>
      <vt:lpstr>Protřídění  a  organizace</vt:lpstr>
      <vt:lpstr>Úpravy fotografií</vt:lpstr>
      <vt:lpstr>Ukládání, tisk, sdílení</vt:lpstr>
      <vt:lpstr>Ukládání a sdílení FOTEK na cloudu</vt:lpstr>
      <vt:lpstr>www.zonerama.cz</vt:lpstr>
      <vt:lpstr>www.flickr.com</vt:lpstr>
      <vt:lpstr>facebook</vt:lpstr>
      <vt:lpstr>Webová  alba picasa</vt:lpstr>
      <vt:lpstr>www.rajce.net</vt:lpstr>
      <vt:lpstr>ÚKOL</vt:lpstr>
      <vt:lpstr>Citace a zdroje</vt:lpstr>
    </vt:vector>
  </TitlesOfParts>
  <Company>x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Markéta Chlubnová</dc:creator>
  <cp:lastModifiedBy>x</cp:lastModifiedBy>
  <cp:revision>44</cp:revision>
  <cp:lastPrinted>2014-04-06T11:46:51Z</cp:lastPrinted>
  <dcterms:created xsi:type="dcterms:W3CDTF">2014-03-10T20:16:37Z</dcterms:created>
  <dcterms:modified xsi:type="dcterms:W3CDTF">2014-04-10T17:24:01Z</dcterms:modified>
</cp:coreProperties>
</file>