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0" r:id="rId2"/>
    <p:sldId id="264" r:id="rId3"/>
    <p:sldId id="266" r:id="rId4"/>
    <p:sldId id="267" r:id="rId5"/>
    <p:sldId id="268" r:id="rId6"/>
    <p:sldId id="258" r:id="rId7"/>
    <p:sldId id="261" r:id="rId8"/>
    <p:sldId id="263" r:id="rId9"/>
    <p:sldId id="265" r:id="rId10"/>
    <p:sldId id="259" r:id="rId11"/>
    <p:sldId id="260" r:id="rId12"/>
    <p:sldId id="257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186A9-2575-4EEC-AA55-867F4F1F44F8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E796C-A773-40D3-9DC1-EC36290736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77768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E796C-A773-40D3-9DC1-EC362907362A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BE24CEB-BFCC-417C-A0B3-38DB7EA7D3ED}" type="datetimeFigureOut">
              <a:rPr lang="cs-CZ" smtClean="0"/>
              <a:pPr/>
              <a:t>7.4.2012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2A6470B-02A0-4CE2-912E-51701AE735B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-45719"/>
            <a:ext cx="7795592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 flipV="1">
            <a:off x="304800" y="6080125"/>
            <a:ext cx="6931496" cy="45719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48680"/>
            <a:ext cx="6466727" cy="158417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153952940"/>
              </p:ext>
            </p:extLst>
          </p:nvPr>
        </p:nvGraphicFramePr>
        <p:xfrm>
          <a:off x="467544" y="2636912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15.3.2012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VY_32_INOVACE_13_DĚJEPIS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Středověk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– Poznej osobnost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 osobnost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Podle stručné charakteristiky poznej osobnost českých dějin a přiřaď obrázek.</a:t>
            </a:r>
          </a:p>
          <a:p>
            <a:pPr>
              <a:buNone/>
            </a:pPr>
            <a:r>
              <a:rPr lang="cs-CZ" dirty="0" smtClean="0"/>
              <a:t>1. Žil v 10. století, český kníže, po smrti prohlášen za svatého, platil Němcům tribut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2. Vyrostl na francouzském dvoře, jeho správcem byl Jindřich z </a:t>
            </a:r>
            <a:r>
              <a:rPr lang="cs-CZ" dirty="0" err="1" smtClean="0"/>
              <a:t>Lipé</a:t>
            </a:r>
            <a:r>
              <a:rPr lang="cs-CZ" dirty="0" smtClean="0"/>
              <a:t>, král cizinec, padl u Kresčaku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3. Dětství strávil na hradě Bezděz a v Braniborsku, král český a polský, nechal razit pražské groše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4. Žil ve 13. století, usiloval o císařský titul, rozšířil území až k Jadranu, bojoval na Moravském poli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5. Vyrostl na francouzském dvoře, účastnil se stoleté války, hovořil 5 jazyky, Vita </a:t>
            </a:r>
            <a:r>
              <a:rPr lang="cs-CZ" dirty="0" err="1" smtClean="0"/>
              <a:t>Caroli</a:t>
            </a:r>
            <a:r>
              <a:rPr lang="cs-CZ" dirty="0" smtClean="0"/>
              <a:t>, zřídil v Čechách arcibiskupství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6. Vůdce husitů, porazil křižáky u Domažlic, vedl delegaci husitů v Basileji, padl v bitvě u Lipan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7. Syn Karla IV., zdatný politik a vyjednavač, matka </a:t>
            </a:r>
            <a:r>
              <a:rPr lang="cs-CZ" smtClean="0"/>
              <a:t>Alžběta </a:t>
            </a:r>
            <a:r>
              <a:rPr lang="cs-CZ" smtClean="0"/>
              <a:t>Pomořanská</a:t>
            </a:r>
            <a:r>
              <a:rPr lang="cs-CZ" dirty="0" smtClean="0"/>
              <a:t>, zemřel roku 1437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8. Český král, pocházel z </a:t>
            </a:r>
            <a:r>
              <a:rPr lang="cs-CZ" dirty="0" err="1" smtClean="0"/>
              <a:t>nekrálovského</a:t>
            </a:r>
            <a:r>
              <a:rPr lang="cs-CZ" dirty="0" smtClean="0"/>
              <a:t> rodu, nastolil v Čechách pořádek a bezpečnost, usiloval o evropský mír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9. Pocházel z polského rodu, Svatováclavská smlouva, boje s Turky, padl v bitvě u Moháče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obr.a                    obr.b                obr.c</a:t>
            </a:r>
            <a:endParaRPr lang="cs-CZ" dirty="0"/>
          </a:p>
        </p:txBody>
      </p:sp>
      <p:pic>
        <p:nvPicPr>
          <p:cNvPr id="3074" name="Picture 2" descr="http://upload.wikimedia.org/wikipedia/commons/5/5d/Louis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420888"/>
            <a:ext cx="2124075" cy="2952750"/>
          </a:xfrm>
          <a:prstGeom prst="rect">
            <a:avLst/>
          </a:prstGeom>
          <a:noFill/>
        </p:spPr>
      </p:pic>
      <p:pic>
        <p:nvPicPr>
          <p:cNvPr id="1026" name="Picture 2" descr="C:\Users\Milena\Desktop\Georg_of_Podebrady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420888"/>
            <a:ext cx="2088232" cy="2952328"/>
          </a:xfrm>
          <a:prstGeom prst="rect">
            <a:avLst/>
          </a:prstGeom>
          <a:noFill/>
        </p:spPr>
      </p:pic>
      <p:pic>
        <p:nvPicPr>
          <p:cNvPr id="2050" name="Picture 2" descr="http://upload.wikimedia.org/wikipedia/commons/a/a9/Zikmund_Zho%C5%99elecka_radnic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5" y="2420888"/>
            <a:ext cx="2232248" cy="295275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obr.d                  obr.e                obr.f</a:t>
            </a:r>
            <a:endParaRPr lang="cs-CZ" dirty="0"/>
          </a:p>
        </p:txBody>
      </p:sp>
      <p:pic>
        <p:nvPicPr>
          <p:cNvPr id="1026" name="Picture 2" descr="C:\Users\Milena\Desktop\Prokop_Holý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204864"/>
            <a:ext cx="2295599" cy="3528392"/>
          </a:xfrm>
          <a:prstGeom prst="rect">
            <a:avLst/>
          </a:prstGeom>
          <a:noFill/>
        </p:spPr>
      </p:pic>
      <p:pic>
        <p:nvPicPr>
          <p:cNvPr id="1028" name="Picture 4" descr="http://upload.wikimedia.org/wikipedia/commons/1/16/Charles_IV-John_Ocko_votive_picture-fragme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2204864"/>
            <a:ext cx="2019300" cy="3528392"/>
          </a:xfrm>
          <a:prstGeom prst="rect">
            <a:avLst/>
          </a:prstGeom>
          <a:noFill/>
        </p:spPr>
      </p:pic>
      <p:pic>
        <p:nvPicPr>
          <p:cNvPr id="1030" name="Picture 6" descr="http://upload.wikimedia.org/wikipedia/commons/7/7f/Otakarek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276872"/>
            <a:ext cx="2016224" cy="345638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obr.g                     obr.h                      obr.ch</a:t>
            </a:r>
            <a:endParaRPr lang="cs-CZ" dirty="0"/>
          </a:p>
        </p:txBody>
      </p:sp>
      <p:pic>
        <p:nvPicPr>
          <p:cNvPr id="1026" name="Picture 2" descr="C:\Users\Milena\Desktop\Vaclav2Zbraslkro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204864"/>
            <a:ext cx="2338189" cy="3672408"/>
          </a:xfrm>
          <a:prstGeom prst="rect">
            <a:avLst/>
          </a:prstGeom>
          <a:noFill/>
        </p:spPr>
      </p:pic>
      <p:pic>
        <p:nvPicPr>
          <p:cNvPr id="4098" name="Picture 2" descr="http://upload.wikimedia.org/wikipedia/commons/8/82/Honzik_v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2204864"/>
            <a:ext cx="2250182" cy="3744416"/>
          </a:xfrm>
          <a:prstGeom prst="rect">
            <a:avLst/>
          </a:prstGeom>
          <a:noFill/>
        </p:spPr>
      </p:pic>
      <p:pic>
        <p:nvPicPr>
          <p:cNvPr id="4" name="Picture 2" descr="http://upload.wikimedia.org/wikipedia/commons/4/48/Vasik_kaple_200px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5" y="2204864"/>
            <a:ext cx="2448272" cy="3672408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dirty="0" smtClean="0"/>
              <a:t>Řešení:</a:t>
            </a:r>
          </a:p>
          <a:p>
            <a:pPr marL="514350" indent="-514350">
              <a:buNone/>
            </a:pPr>
            <a:r>
              <a:rPr lang="cs-CZ" dirty="0" smtClean="0"/>
              <a:t>1. Sv. Václav, obr. h</a:t>
            </a:r>
          </a:p>
          <a:p>
            <a:pPr marL="514350" indent="-514350">
              <a:buNone/>
            </a:pPr>
            <a:r>
              <a:rPr lang="cs-CZ" dirty="0" smtClean="0"/>
              <a:t>2. Jan Lucemburský, obr. ch</a:t>
            </a:r>
          </a:p>
          <a:p>
            <a:pPr marL="514350" indent="-514350">
              <a:buNone/>
            </a:pPr>
            <a:r>
              <a:rPr lang="cs-CZ" dirty="0" smtClean="0"/>
              <a:t>3. Václav II., obr. g</a:t>
            </a:r>
          </a:p>
          <a:p>
            <a:pPr marL="514350" indent="-514350">
              <a:buNone/>
            </a:pPr>
            <a:r>
              <a:rPr lang="cs-CZ" dirty="0" smtClean="0"/>
              <a:t>4. Přemysl Otakar II., obr. f</a:t>
            </a:r>
          </a:p>
          <a:p>
            <a:pPr marL="514350" indent="-514350">
              <a:buNone/>
            </a:pPr>
            <a:r>
              <a:rPr lang="cs-CZ" dirty="0" smtClean="0"/>
              <a:t>5. Karel IV., obr. e</a:t>
            </a:r>
          </a:p>
          <a:p>
            <a:pPr marL="514350" indent="-514350">
              <a:buNone/>
            </a:pPr>
            <a:r>
              <a:rPr lang="cs-CZ" dirty="0" smtClean="0"/>
              <a:t>6. Prokop Holý, obr. d</a:t>
            </a:r>
          </a:p>
          <a:p>
            <a:pPr marL="514350" indent="-514350">
              <a:buNone/>
            </a:pPr>
            <a:r>
              <a:rPr lang="cs-CZ" dirty="0" smtClean="0"/>
              <a:t>7. Zikmund Lucemburský, obr. a</a:t>
            </a:r>
          </a:p>
          <a:p>
            <a:pPr marL="514350" indent="-514350">
              <a:buNone/>
            </a:pPr>
            <a:r>
              <a:rPr lang="cs-CZ" dirty="0" smtClean="0"/>
              <a:t>8. Jiří z Poděbrad, obr. b</a:t>
            </a:r>
          </a:p>
          <a:p>
            <a:pPr marL="514350" indent="-514350">
              <a:buNone/>
            </a:pPr>
            <a:r>
              <a:rPr lang="cs-CZ" dirty="0" smtClean="0"/>
              <a:t>9. Ludvík Jagellonský, obr. c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/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6868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Zdroj:</a:t>
            </a:r>
          </a:p>
          <a:p>
            <a:pPr>
              <a:buNone/>
            </a:pPr>
            <a:r>
              <a:rPr lang="cs-CZ" dirty="0" smtClean="0"/>
              <a:t>Vlastní tvorba</a:t>
            </a:r>
          </a:p>
          <a:p>
            <a:pPr>
              <a:buNone/>
            </a:pPr>
            <a:r>
              <a:rPr lang="cs-CZ" dirty="0"/>
              <a:t>S</a:t>
            </a:r>
            <a:r>
              <a:rPr lang="cs-CZ" dirty="0" smtClean="0"/>
              <a:t>oubor:Otakarek2.jpg.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12.8. 2009 [cit. 2011-12-16]. Dostupné z WWW: &lt;http://cs.wikipedia.org/wiki/Soubor:Otakarek2.jpg&gt;.</a:t>
            </a:r>
          </a:p>
          <a:p>
            <a:pPr>
              <a:buNone/>
            </a:pPr>
            <a:r>
              <a:rPr lang="cs-CZ" dirty="0" smtClean="0"/>
              <a:t>Soubor:Vaclav2Zbraslkron.jpg.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20.11. 2008 [cit. 2011-12-16]. Dostupné z WWW: &lt;http://cs.wikipedia.org/wiki/Soubor:Vaclav2Zbraslkron.jpg&gt;.</a:t>
            </a:r>
          </a:p>
          <a:p>
            <a:pPr>
              <a:buNone/>
            </a:pPr>
            <a:r>
              <a:rPr lang="cs-CZ" dirty="0" smtClean="0"/>
              <a:t>Soubor:</a:t>
            </a:r>
            <a:r>
              <a:rPr lang="cs-CZ" dirty="0" err="1" smtClean="0"/>
              <a:t>Honzik</a:t>
            </a:r>
            <a:r>
              <a:rPr lang="cs-CZ" dirty="0" smtClean="0"/>
              <a:t> vit.</a:t>
            </a:r>
            <a:r>
              <a:rPr lang="cs-CZ" dirty="0" err="1" smtClean="0"/>
              <a:t>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23.8. 2009 [cit. 2011-12-16]. Dostupné z WWW: &lt;http://cs.wikipedia.org/wiki/Soubor:Honzik_vit.jpg&gt;.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dirty="0" smtClean="0"/>
              <a:t>Soubor:Prokop Hol%C3%</a:t>
            </a:r>
            <a:r>
              <a:rPr lang="cs-CZ" dirty="0" err="1" smtClean="0"/>
              <a:t>BD.jpeg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4.4. 2008 [cit. 2011-12-16]. Dostupné z WWW: &lt;http://cs.wikipedia.org/wiki/Soubor:Prokop_Hol%C3%BD.jpeg&gt;.</a:t>
            </a:r>
          </a:p>
          <a:p>
            <a:pPr>
              <a:buNone/>
            </a:pPr>
            <a:r>
              <a:rPr lang="cs-CZ" dirty="0" smtClean="0"/>
              <a:t>Soubor:Charles IV-John </a:t>
            </a:r>
            <a:r>
              <a:rPr lang="cs-CZ" dirty="0" err="1" smtClean="0"/>
              <a:t>Ocko</a:t>
            </a:r>
            <a:r>
              <a:rPr lang="cs-CZ" dirty="0" smtClean="0"/>
              <a:t> </a:t>
            </a:r>
            <a:r>
              <a:rPr lang="cs-CZ" dirty="0" err="1" smtClean="0"/>
              <a:t>votive</a:t>
            </a:r>
            <a:r>
              <a:rPr lang="cs-CZ" dirty="0" smtClean="0"/>
              <a:t> </a:t>
            </a:r>
            <a:r>
              <a:rPr lang="cs-CZ" dirty="0" err="1" smtClean="0"/>
              <a:t>picture</a:t>
            </a:r>
            <a:r>
              <a:rPr lang="cs-CZ" dirty="0" smtClean="0"/>
              <a:t>-fragment.</a:t>
            </a:r>
            <a:r>
              <a:rPr lang="cs-CZ" dirty="0" err="1" smtClean="0"/>
              <a:t>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7.3. 2007 [cit. 2011-12-15]. Dostupné z WWW: &lt;http://cs.wikipedia.org/wiki/Soubor:Charles_IV-John_Ocko_votive_picture-fragment.jpg&gt;.</a:t>
            </a:r>
          </a:p>
          <a:p>
            <a:pPr>
              <a:buNone/>
            </a:pPr>
            <a:r>
              <a:rPr lang="cs-CZ" dirty="0" smtClean="0"/>
              <a:t>Soubor:</a:t>
            </a:r>
            <a:r>
              <a:rPr lang="cs-CZ" dirty="0" err="1" smtClean="0"/>
              <a:t>Vasik</a:t>
            </a:r>
            <a:r>
              <a:rPr lang="cs-CZ" dirty="0" smtClean="0"/>
              <a:t> kaple 200px.jpg.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17.2. 2009 [cit. 2011-12-16]. Dostupné z WWW: &lt;http://cs.wikipedia.org/wiki/Soubor:Vasik_kaple_200px.jpg&gt;.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Soubor:Louis2.jpg.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15.2. 2006 [cit. 2011-12-16]. Dostupné z WWW: &lt;http://cs.wikipedia.org/wiki/Soubor:Louis2.jpg&gt;.</a:t>
            </a:r>
          </a:p>
          <a:p>
            <a:pPr>
              <a:buNone/>
            </a:pPr>
            <a:r>
              <a:rPr lang="cs-CZ" dirty="0" smtClean="0"/>
              <a:t>Soubor:</a:t>
            </a:r>
            <a:r>
              <a:rPr lang="cs-CZ" dirty="0" err="1" smtClean="0"/>
              <a:t>Georg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Podebrady.jpg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2.5. 2008 [cit. 2011-12-16]. Dostupné z WWW: &lt;http://cs.wikipedia.org/wiki/Soubor:Georg_of_Podebrady.jpg&gt;.</a:t>
            </a:r>
          </a:p>
          <a:p>
            <a:pPr>
              <a:buNone/>
            </a:pPr>
            <a:r>
              <a:rPr lang="cs-CZ" dirty="0" smtClean="0"/>
              <a:t>Soubor:Zikmund </a:t>
            </a:r>
            <a:r>
              <a:rPr lang="cs-CZ" dirty="0" err="1" smtClean="0"/>
              <a:t>Zho</a:t>
            </a:r>
            <a:r>
              <a:rPr lang="cs-CZ" dirty="0" smtClean="0"/>
              <a:t>%C5%99elecka radnice.</a:t>
            </a:r>
            <a:r>
              <a:rPr lang="cs-CZ" dirty="0" err="1" smtClean="0"/>
              <a:t>jpg</a:t>
            </a:r>
            <a:r>
              <a:rPr lang="cs-CZ" dirty="0" smtClean="0"/>
              <a:t>. In </a:t>
            </a:r>
            <a:r>
              <a:rPr lang="cs-CZ" i="1" dirty="0" err="1" smtClean="0"/>
              <a:t>Wikipedia</a:t>
            </a:r>
            <a:r>
              <a:rPr lang="cs-CZ" i="1" dirty="0" smtClean="0"/>
              <a:t> 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St. </a:t>
            </a:r>
            <a:r>
              <a:rPr lang="cs-CZ" dirty="0" err="1" smtClean="0"/>
              <a:t>Petersburg</a:t>
            </a:r>
            <a:r>
              <a:rPr lang="cs-CZ" dirty="0" smtClean="0"/>
              <a:t> (Florida) : </a:t>
            </a:r>
            <a:r>
              <a:rPr lang="cs-CZ" dirty="0" err="1" smtClean="0"/>
              <a:t>Wikipedia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1.9. 2008 [cit. 2011-12-16]. Dostupné z WWW: &lt;http://cs.wikipedia.org/wiki/Soubor:Zikmund_Zho%C5%99elecka_radnice.jpg&gt;.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pokusí identifikovat podle daných indicií osobnosti českých dějin a následně vyhledají ve </a:t>
            </a:r>
            <a:r>
              <a:rPr lang="cs-CZ" dirty="0" err="1" smtClean="0"/>
              <a:t>Wikipedii</a:t>
            </a:r>
            <a:r>
              <a:rPr lang="cs-CZ" dirty="0" smtClean="0"/>
              <a:t> jejich portréty a přiřadí obrázek </a:t>
            </a:r>
            <a:r>
              <a:rPr lang="cs-CZ" smtClean="0"/>
              <a:t>k osobnosti.</a:t>
            </a:r>
            <a:endParaRPr lang="cs-CZ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71</TotalTime>
  <Words>424</Words>
  <Application>Microsoft Office PowerPoint</Application>
  <PresentationFormat>Předvádění na obrazovce (4:3)</PresentationFormat>
  <Paragraphs>67</Paragraphs>
  <Slides>13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Snímek 1</vt:lpstr>
      <vt:lpstr>Poznej osobnost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 </vt:lpstr>
      <vt:lpstr>Snímek 11</vt:lpstr>
      <vt:lpstr>Snímek 12</vt:lpstr>
      <vt:lpstr>Snímek 13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Vláďa</cp:lastModifiedBy>
  <cp:revision>22</cp:revision>
  <dcterms:created xsi:type="dcterms:W3CDTF">2011-12-16T07:42:01Z</dcterms:created>
  <dcterms:modified xsi:type="dcterms:W3CDTF">2012-04-07T09:44:14Z</dcterms:modified>
</cp:coreProperties>
</file>