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8" r:id="rId5"/>
    <p:sldId id="260" r:id="rId6"/>
    <p:sldId id="261" r:id="rId7"/>
    <p:sldId id="264" r:id="rId8"/>
    <p:sldId id="275" r:id="rId9"/>
    <p:sldId id="276" r:id="rId10"/>
    <p:sldId id="277" r:id="rId11"/>
    <p:sldId id="291" r:id="rId12"/>
    <p:sldId id="288" r:id="rId13"/>
    <p:sldId id="292" r:id="rId14"/>
    <p:sldId id="25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XoTnprhmZI" TargetMode="External"/><Relationship Id="rId2" Type="http://schemas.openxmlformats.org/officeDocument/2006/relationships/hyperlink" Target="http://www.youtube.com/watch?v=PxJqAiyFNYU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youtube.com/watch?v=vSROSencBs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ohomaps.com/na/na1.html" TargetMode="External"/><Relationship Id="rId13" Type="http://schemas.openxmlformats.org/officeDocument/2006/relationships/hyperlink" Target="http://americansstandwithisrael.blogspot.cz/2012_12_07_archive.html" TargetMode="External"/><Relationship Id="rId3" Type="http://schemas.openxmlformats.org/officeDocument/2006/relationships/hyperlink" Target="http://redir.netcentrum.cz/?noaudit&amp;url=http://www.quido.cz/priroda/havaj.html" TargetMode="External"/><Relationship Id="rId7" Type="http://schemas.openxmlformats.org/officeDocument/2006/relationships/hyperlink" Target="http://redir.netcentrum.cz/?noaudit&amp;url=http://cs.wikipedia.org/wiki/Mauna_Kea" TargetMode="External"/><Relationship Id="rId12" Type="http://schemas.openxmlformats.org/officeDocument/2006/relationships/hyperlink" Target="http://www.aecom.com/What+We+Do/Government/_news/AECOM+recognized+for+historic+preservation+award+in+Hawaii" TargetMode="External"/><Relationship Id="rId2" Type="http://schemas.openxmlformats.org/officeDocument/2006/relationships/hyperlink" Target="http://redir.netcentrum.cz/?noaudit&amp;url=http://cs.wikipedia.org/wiki/Havajsk%C3%A9_ostrov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dir.netcentrum.cz/?noaudit&amp;url=http://www.danytravel.cz/cestopisy/havajske-ostrovy/" TargetMode="External"/><Relationship Id="rId11" Type="http://schemas.openxmlformats.org/officeDocument/2006/relationships/hyperlink" Target="http://www.travelinghindsights.com/2011/03/traveling-hindsights-kauai-hawaii-waimea-kalalau-polihale/" TargetMode="External"/><Relationship Id="rId5" Type="http://schemas.openxmlformats.org/officeDocument/2006/relationships/hyperlink" Target="http://redir.netcentrum.cz/?noaudit&amp;url=http://www.novinky.cz/cestovani/151873-havajske-ostrovy-okem-zkuseneho-cestovatele.html" TargetMode="External"/><Relationship Id="rId10" Type="http://schemas.openxmlformats.org/officeDocument/2006/relationships/hyperlink" Target="http://www.bugbog.com/gallery/hawaii_pictures/2-Waikiki-Beach-Hawaii.html" TargetMode="External"/><Relationship Id="rId4" Type="http://schemas.openxmlformats.org/officeDocument/2006/relationships/hyperlink" Target="http://redir.netcentrum.cz/?noaudit&amp;url=http://www.objevteameriku.cz/havajske-ostrovy/" TargetMode="External"/><Relationship Id="rId9" Type="http://schemas.openxmlformats.org/officeDocument/2006/relationships/hyperlink" Target="http://www.turkey-visit.com/map/united-states/hawaii-map.asp" TargetMode="External"/><Relationship Id="rId14" Type="http://schemas.openxmlformats.org/officeDocument/2006/relationships/hyperlink" Target="http://hdw.eweb4.com/search/hawaii/#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2248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HAVAJSKÉ OSTROVY</a:t>
            </a:r>
            <a:endParaRPr lang="cs-CZ" sz="7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691680" y="1556792"/>
          <a:ext cx="5792470" cy="839470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6632"/>
            <a:ext cx="5743575" cy="140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297165" y="2420888"/>
          <a:ext cx="4549670" cy="4293804"/>
        </p:xfrm>
        <a:graphic>
          <a:graphicData uri="http://schemas.openxmlformats.org/drawingml/2006/table">
            <a:tbl>
              <a:tblPr/>
              <a:tblGrid>
                <a:gridCol w="1205715"/>
                <a:gridCol w="3343955"/>
              </a:tblGrid>
              <a:tr h="230394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Severní Amerika – Havajské ostrovy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47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VY_32_INOVACE_20_20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7695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Petr Kulhavý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24. 8. 2013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207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7.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Člověk a příroda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Regiony světa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Severní Amerika – Havajské ostrovy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39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39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10-15 min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643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dirty="0">
                          <a:latin typeface="Calibri"/>
                          <a:ea typeface="Times New Roman"/>
                          <a:cs typeface="Times New Roman"/>
                        </a:rPr>
                        <a:t>Výukový materiál seznamuje žáky se slavným souostrovím sopečného původu v Pacifickém oceánu – Havajskými ostrovy. Přináší základní informace o jednom ze světových turistických center, jeho ilustrační fotografie a také krátké video. Oboje je zvoleno tak, aby splnilo zejména motivační funkci, a lze je tedy využít ve fázi evokace. Prezentace obsahuje také úkol pro žáky, který zjišťuje schopnost žáků pracovat se základním zdrojem geografických dat – atlasem. Ověřuje následující dovednosti žáků: vyhledávání, využití různých typů map, práci s měřítkem a určování zeměpisné polohy. Úkol lze tedy využít k opakování a procvičování látky 6. ročníku, v celé prezentaci jej lze i vynechat. Prezentaci je možné využít jako ukázku pro zadání samostatné práce žáků, např. zpracování dalších významných míst daného regionu.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67544" y="836710"/>
          <a:ext cx="8208913" cy="1083224"/>
        </p:xfrm>
        <a:graphic>
          <a:graphicData uri="http://schemas.openxmlformats.org/drawingml/2006/table">
            <a:tbl>
              <a:tblPr/>
              <a:tblGrid>
                <a:gridCol w="1361165"/>
                <a:gridCol w="727067"/>
                <a:gridCol w="2160240"/>
                <a:gridCol w="1656184"/>
                <a:gridCol w="2304257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HAVAJSKÉ OSTROVY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161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530" name="Picture 2" descr="Hawaiian bungalows"/>
          <p:cNvPicPr>
            <a:picLocks noChangeAspect="1" noChangeArrowheads="1"/>
          </p:cNvPicPr>
          <p:nvPr/>
        </p:nvPicPr>
        <p:blipFill>
          <a:blip r:embed="rId2" cstate="print"/>
          <a:srcRect t="8451"/>
          <a:stretch>
            <a:fillRect/>
          </a:stretch>
        </p:blipFill>
        <p:spPr bwMode="auto">
          <a:xfrm>
            <a:off x="467544" y="1988840"/>
            <a:ext cx="8181440" cy="4680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pic>
        <p:nvPicPr>
          <p:cNvPr id="12" name="Obrázek 11" descr="sv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4771319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 flipH="1">
            <a:off x="467544" y="2132856"/>
            <a:ext cx="4176464" cy="86409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20910189">
            <a:off x="1782373" y="2240675"/>
            <a:ext cx="1521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cca 12 200 km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pic>
        <p:nvPicPr>
          <p:cNvPr id="6" name="Picture 4" descr="http://www.johomaps.com/na/na1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836712"/>
            <a:ext cx="7105650" cy="58769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971600" y="5589240"/>
            <a:ext cx="20882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Čas. posun: </a:t>
            </a:r>
          </a:p>
          <a:p>
            <a:r>
              <a:rPr lang="cs-CZ" sz="3200" dirty="0" smtClean="0"/>
              <a:t>- 11 hodin</a:t>
            </a:r>
            <a:endParaRPr lang="cs-CZ" sz="3200" dirty="0"/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539552" y="4941168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6165304"/>
            <a:ext cx="7344816" cy="392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dirty="0" smtClean="0"/>
              <a:t>Zeměpisná poloha: </a:t>
            </a:r>
            <a:r>
              <a:rPr lang="cs-CZ" dirty="0" smtClean="0">
                <a:ea typeface="Calibri"/>
                <a:cs typeface="Times New Roman"/>
              </a:rPr>
              <a:t>19°-29°s.</a:t>
            </a:r>
            <a:r>
              <a:rPr lang="cs-CZ" dirty="0" err="1" smtClean="0">
                <a:ea typeface="Calibri"/>
                <a:cs typeface="Times New Roman"/>
              </a:rPr>
              <a:t>š</a:t>
            </a:r>
            <a:r>
              <a:rPr lang="cs-CZ" dirty="0" smtClean="0">
                <a:ea typeface="Calibri"/>
                <a:cs typeface="Times New Roman"/>
              </a:rPr>
              <a:t>. – 154°-180°</a:t>
            </a:r>
            <a:r>
              <a:rPr lang="cs-CZ" baseline="30000" dirty="0" smtClean="0">
                <a:ea typeface="Calibri"/>
                <a:cs typeface="Times New Roman"/>
              </a:rPr>
              <a:t> </a:t>
            </a:r>
            <a:r>
              <a:rPr lang="cs-CZ" dirty="0" smtClean="0">
                <a:ea typeface="Calibri"/>
                <a:cs typeface="Times New Roman"/>
              </a:rPr>
              <a:t>z.</a:t>
            </a:r>
            <a:r>
              <a:rPr lang="cs-CZ" dirty="0" err="1" smtClean="0">
                <a:ea typeface="Calibri"/>
                <a:cs typeface="Times New Roman"/>
              </a:rPr>
              <a:t>d</a:t>
            </a:r>
            <a:r>
              <a:rPr lang="cs-CZ" dirty="0" smtClean="0">
                <a:ea typeface="Calibri"/>
                <a:cs typeface="Times New Roman"/>
              </a:rPr>
              <a:t>.</a:t>
            </a:r>
            <a:endParaRPr lang="cs-CZ" dirty="0">
              <a:ea typeface="Calibri"/>
              <a:cs typeface="Times New Roman"/>
            </a:endParaRPr>
          </a:p>
        </p:txBody>
      </p:sp>
      <p:pic>
        <p:nvPicPr>
          <p:cNvPr id="19462" name="Picture 6" descr="Map of the Hawaii - Hawaii Ma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08720"/>
            <a:ext cx="8208912" cy="524276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Havajské ostrovy je souostroví 95korálových a sopečných ostrovů a 118skal 	a útesů v Tichém oceánu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Nachází se na něm federální stát Spojených států amerických Havaj s hlavní 	městem Honolulu - Havajské ostrovy leží téměř 3900 km od západního 	pobřeží USA a patří jim od roku 1959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Nejvýznamnějších ostrovy jsou: </a:t>
            </a:r>
            <a:r>
              <a:rPr lang="cs-CZ" sz="2000" dirty="0" err="1" smtClean="0"/>
              <a:t>Hawaii</a:t>
            </a:r>
            <a:r>
              <a:rPr lang="cs-CZ" sz="2000" dirty="0" smtClean="0"/>
              <a:t> (Velký anebo Orchidejový ostrov), 	</a:t>
            </a:r>
            <a:r>
              <a:rPr lang="cs-CZ" sz="2000" dirty="0" err="1" smtClean="0"/>
              <a:t>Maui</a:t>
            </a:r>
            <a:r>
              <a:rPr lang="cs-CZ" sz="2000" dirty="0" smtClean="0"/>
              <a:t> (Ostrov údolí), </a:t>
            </a:r>
            <a:r>
              <a:rPr lang="cs-CZ" sz="2000" dirty="0" err="1" smtClean="0"/>
              <a:t>Lanai</a:t>
            </a:r>
            <a:r>
              <a:rPr lang="cs-CZ" sz="2000" dirty="0" smtClean="0"/>
              <a:t> (Ananasový), </a:t>
            </a:r>
            <a:r>
              <a:rPr lang="cs-CZ" sz="2000" dirty="0" err="1" smtClean="0"/>
              <a:t>Oahu</a:t>
            </a:r>
            <a:r>
              <a:rPr lang="cs-CZ" sz="2000" dirty="0" smtClean="0"/>
              <a:t> (Hlavní ostrov s hlavním 	městem), </a:t>
            </a:r>
            <a:r>
              <a:rPr lang="cs-CZ" sz="2000" dirty="0" err="1" smtClean="0"/>
              <a:t>Kauai</a:t>
            </a:r>
            <a:r>
              <a:rPr lang="cs-CZ" sz="2000" dirty="0" smtClean="0"/>
              <a:t> (Ostrov zahrad) 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Všechny části souostroví jsou sopečného původu - před více než dvaceti 	milióny let pokrýval tuto oblast oceán - na jeho dně začala praskat zemská 	kůra a vzniklými puklinami se ven hrnula žhavá láva - tak vzniklo 	podmořské pohoří, které místy vystoupilo nad hladinu Tichého oceánu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Největší havajské sopky jsou </a:t>
            </a:r>
            <a:r>
              <a:rPr lang="cs-CZ" sz="2000" dirty="0" err="1" smtClean="0"/>
              <a:t>Mauna</a:t>
            </a:r>
            <a:r>
              <a:rPr lang="cs-CZ" sz="2000" dirty="0" smtClean="0"/>
              <a:t> Kea (neaktivní) o nadmořské výšce </a:t>
            </a:r>
          </a:p>
          <a:p>
            <a:pPr lvl="0">
              <a:tabLst>
                <a:tab pos="358775" algn="l"/>
              </a:tabLst>
            </a:pPr>
            <a:r>
              <a:rPr lang="cs-CZ" sz="2000" dirty="0" smtClean="0"/>
              <a:t>	4 205 m a </a:t>
            </a:r>
            <a:r>
              <a:rPr lang="cs-CZ" sz="2000" dirty="0" err="1" smtClean="0"/>
              <a:t>Mauna</a:t>
            </a:r>
            <a:r>
              <a:rPr lang="cs-CZ" sz="2000" dirty="0" smtClean="0"/>
              <a:t> </a:t>
            </a:r>
            <a:r>
              <a:rPr lang="cs-CZ" sz="2000" dirty="0" err="1" smtClean="0"/>
              <a:t>Loa</a:t>
            </a:r>
            <a:r>
              <a:rPr lang="cs-CZ" sz="2000" dirty="0" smtClean="0"/>
              <a:t> (stále aktivní) o výšce 4 171 m n. m.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</a:t>
            </a:r>
            <a:r>
              <a:rPr lang="cs-CZ" sz="2000" dirty="0" err="1" smtClean="0"/>
              <a:t>Mauna</a:t>
            </a:r>
            <a:r>
              <a:rPr lang="cs-CZ" sz="2000" dirty="0" smtClean="0"/>
              <a:t> Kea (B</a:t>
            </a:r>
            <a:r>
              <a:rPr lang="cs-CZ" sz="2000" i="1" dirty="0" smtClean="0"/>
              <a:t>ílá hora</a:t>
            </a:r>
            <a:r>
              <a:rPr lang="cs-CZ" sz="2000" dirty="0" smtClean="0"/>
              <a:t>) - nad hladinu oceánu ční do výšky 4 205 m, ale i 	s podvodní částí je vysoká 10 205 m, což z ní činí na Zemi nejvyšší horu, 	která při měření od báze převyšuje i Everest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Vzhledem k izolaci souostroví se na Havajských ostrovech vyskytuje mnoho 	endemických druhů rostlin i živočichů – příroda je zásadně ovlivněná 	vulkanickou činností a jsou v ní nádherné scenérie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Na klima Havajských ostrovů mají zásadní vliv severovýchodní pasáty, které 	přinášejí vydatné srážky - nejvyšší jsou na ostrově </a:t>
            </a:r>
            <a:r>
              <a:rPr lang="cs-CZ" sz="2000" dirty="0" err="1" smtClean="0"/>
              <a:t>Kauai</a:t>
            </a:r>
            <a:r>
              <a:rPr lang="cs-CZ" sz="2000" dirty="0" smtClean="0"/>
              <a:t>, kde byl v 	posledních 10 letech průměrný spad 12 300 mm srážek, což je spolu s 	indickým </a:t>
            </a:r>
            <a:r>
              <a:rPr lang="cs-CZ" sz="2000" dirty="0" err="1" smtClean="0"/>
              <a:t>Ásámem</a:t>
            </a:r>
            <a:r>
              <a:rPr lang="cs-CZ" sz="2000" dirty="0" smtClean="0"/>
              <a:t> nejvíce na světě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Pro Evropu objevil Havajské ostrovy roku 1778 kapitán </a:t>
            </a:r>
            <a:r>
              <a:rPr lang="cs-CZ" sz="2000" dirty="0" err="1" smtClean="0"/>
              <a:t>James</a:t>
            </a:r>
            <a:r>
              <a:rPr lang="cs-CZ" sz="2000" dirty="0" smtClean="0"/>
              <a:t> </a:t>
            </a:r>
            <a:r>
              <a:rPr lang="cs-CZ" sz="2000" dirty="0" err="1" smtClean="0"/>
              <a:t>Cook</a:t>
            </a:r>
            <a:r>
              <a:rPr lang="cs-CZ" sz="2000" dirty="0" smtClean="0"/>
              <a:t>, který 	zde byl následující rok při druhé návštěvě zabit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Slavný je havajský pozdrav </a:t>
            </a:r>
            <a:r>
              <a:rPr lang="cs-CZ" sz="2000" dirty="0" err="1" smtClean="0"/>
              <a:t>Aloha</a:t>
            </a:r>
            <a:r>
              <a:rPr lang="cs-CZ" sz="2000" dirty="0" smtClean="0"/>
              <a:t> - vyjadřuje v havajštině slova cit, láska, 	mír, soucit, slitování, ahoj, a na shledanou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</a:t>
            </a:r>
            <a:r>
              <a:rPr lang="cs-CZ" sz="2000" dirty="0" err="1" smtClean="0"/>
              <a:t>Mark</a:t>
            </a:r>
            <a:r>
              <a:rPr lang="cs-CZ" sz="2000" dirty="0" smtClean="0"/>
              <a:t> </a:t>
            </a:r>
            <a:r>
              <a:rPr lang="cs-CZ" sz="2000" dirty="0" err="1" smtClean="0"/>
              <a:t>Twain</a:t>
            </a:r>
            <a:r>
              <a:rPr lang="cs-CZ" sz="2000" dirty="0" smtClean="0"/>
              <a:t> prohlásil, že Havajské ostrovy jsou těmi nejkrásnějším ostrovy 	v jakémkoli oceánu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Jsou často označovány jako ráj surfařů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Tři známá místa Havaje, která určitě stojí za návštěvu: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</a:t>
            </a:r>
            <a:r>
              <a:rPr lang="cs-CZ" sz="2000" dirty="0" err="1" smtClean="0"/>
              <a:t>Waikiki</a:t>
            </a:r>
            <a:r>
              <a:rPr lang="cs-CZ" sz="2000" dirty="0" smtClean="0"/>
              <a:t> </a:t>
            </a:r>
            <a:r>
              <a:rPr lang="cs-CZ" sz="2000" dirty="0" err="1" smtClean="0"/>
              <a:t>Beach</a:t>
            </a:r>
            <a:r>
              <a:rPr lang="cs-CZ" sz="2000" dirty="0" smtClean="0"/>
              <a:t> – slavná pláž je asi z 50% vymezena pouze pro surfaře - na 	některých místech je dost mělká a je poseta poměrně ostrými skalami 	sopečného původu - bílý mořský písek v převážné míře není zdejšího 	původu a je sem dost nákladně dovážen z jiných vzdálených míst (například 	z Kalifornie) </a:t>
            </a:r>
            <a:endParaRPr lang="cs-CZ" sz="2000" dirty="0"/>
          </a:p>
        </p:txBody>
      </p:sp>
      <p:pic>
        <p:nvPicPr>
          <p:cNvPr id="16390" name="Picture 6" descr="Waikiki Beach, Honolulu, with Diamond Head volcano ,Hawaii, US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068960"/>
            <a:ext cx="4353127" cy="28803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88" name="Picture 4" descr="http://www.bugbog.com/images/galleries/hawaii_pictures/2010-Oahu-photos/Waikiki-Beach-Honolul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717032"/>
            <a:ext cx="4320478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	 </a:t>
            </a:r>
            <a:r>
              <a:rPr lang="cs-CZ" sz="2000" dirty="0" err="1" smtClean="0"/>
              <a:t>Waimea</a:t>
            </a:r>
            <a:r>
              <a:rPr lang="cs-CZ" sz="2000" dirty="0" smtClean="0"/>
              <a:t> </a:t>
            </a:r>
            <a:r>
              <a:rPr lang="cs-CZ" sz="2000" dirty="0" err="1" smtClean="0"/>
              <a:t>Canyon</a:t>
            </a:r>
            <a:r>
              <a:rPr lang="cs-CZ" sz="2000" dirty="0" smtClean="0"/>
              <a:t> – je nazýván „Grand kaňonem Pacifiku“ - je to hluboký a 	členitý kaňon, který kdysi vymlela řeka </a:t>
            </a:r>
            <a:r>
              <a:rPr lang="cs-CZ" sz="2000" dirty="0" err="1" smtClean="0"/>
              <a:t>Waimea</a:t>
            </a:r>
            <a:r>
              <a:rPr lang="cs-CZ" sz="2000" dirty="0" smtClean="0"/>
              <a:t> v cihlově červených skalách 	a umožnila tak dnes obdivovat spoustu kaskádovitých vodopádů a úžasné 	vyhlídky</a:t>
            </a:r>
          </a:p>
        </p:txBody>
      </p:sp>
      <p:pic>
        <p:nvPicPr>
          <p:cNvPr id="15362" name="Picture 2" descr="http://www.travelinghindsights.com/wp-content/uploads/2011/03/waimea-canyon-best-landscap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322607"/>
            <a:ext cx="6768752" cy="44476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	 </a:t>
            </a:r>
            <a:r>
              <a:rPr lang="cs-CZ" sz="2000" dirty="0" err="1" smtClean="0"/>
              <a:t>Pearl</a:t>
            </a:r>
            <a:r>
              <a:rPr lang="cs-CZ" sz="2000" dirty="0" smtClean="0"/>
              <a:t> </a:t>
            </a:r>
            <a:r>
              <a:rPr lang="cs-CZ" sz="2000" dirty="0" err="1" smtClean="0"/>
              <a:t>Harbor</a:t>
            </a:r>
            <a:r>
              <a:rPr lang="cs-CZ" sz="2000" dirty="0" smtClean="0"/>
              <a:t> – přístav v Perlovém zálivu – je zde památník věnovaný 	významnému okamžiku 2. světové války – napadení ostrova Japonskem 	zapříčinilo vstup USA do války - hlavní památkou je USS Arizona </a:t>
            </a:r>
            <a:r>
              <a:rPr lang="cs-CZ" sz="2000" dirty="0" err="1" smtClean="0"/>
              <a:t>National</a:t>
            </a:r>
            <a:r>
              <a:rPr lang="cs-CZ" sz="2000" dirty="0" smtClean="0"/>
              <a:t> 	</a:t>
            </a:r>
            <a:r>
              <a:rPr lang="cs-CZ" sz="2000" dirty="0" err="1" smtClean="0"/>
              <a:t>Memorial</a:t>
            </a:r>
            <a:r>
              <a:rPr lang="cs-CZ" sz="2000" dirty="0" smtClean="0"/>
              <a:t> - během napadení byla zničena významná část americké 	tichomořské flotily a zemřely tisíce nic netušících námořníků - nejvíce jich 	zahynulo v potopeném křižníku Arizona, který dodnes leží pár metrů pod 	mořskou hladinou a je navždy hrobem asi 900 námořníků - napříč nad 	vrakem USS Arizona byl postaven bílý pietní památník, ke kterému se jezdí 	lodí – prohlédnout si tu můžete i bojovou ponorku</a:t>
            </a:r>
          </a:p>
        </p:txBody>
      </p:sp>
      <p:pic>
        <p:nvPicPr>
          <p:cNvPr id="37890" name="Picture 2" descr="Pearl Harbor Naval Shipyar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861048"/>
            <a:ext cx="5472608" cy="28156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7892" name="Picture 4" descr="http://images.quickblogcast.com/97178-89825/Pearl_Harbor_Memorial_4.jpg?a=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789040"/>
            <a:ext cx="3172291" cy="2378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O tom, že Tichý oceán není vždy tichý a že Havaj je ráj pro surfaře se můžete přesvědčit zde: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</a:t>
            </a:r>
            <a:r>
              <a:rPr lang="cs-CZ" sz="2000" dirty="0" err="1" smtClean="0">
                <a:hlinkClick r:id="rId2"/>
              </a:rPr>
              <a:t>PxJqAiyFNYU</a:t>
            </a:r>
            <a:r>
              <a:rPr lang="cs-CZ" sz="2000" dirty="0" smtClean="0"/>
              <a:t> a zde: </a:t>
            </a: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</a:t>
            </a:r>
            <a:r>
              <a:rPr lang="cs-CZ" sz="2000" dirty="0" err="1" smtClean="0">
                <a:hlinkClick r:id="rId3"/>
              </a:rPr>
              <a:t>oXoTnprhmZI</a:t>
            </a:r>
            <a:endParaRPr lang="cs-CZ" sz="2000" dirty="0"/>
          </a:p>
        </p:txBody>
      </p:sp>
      <p:pic>
        <p:nvPicPr>
          <p:cNvPr id="5122" name="Picture 2" descr="http://p1.pichost.me/i/27/1496504.jpg"/>
          <p:cNvPicPr>
            <a:picLocks noChangeAspect="1" noChangeArrowheads="1"/>
          </p:cNvPicPr>
          <p:nvPr/>
        </p:nvPicPr>
        <p:blipFill>
          <a:blip r:embed="rId4" cstate="print"/>
          <a:srcRect t="8421"/>
          <a:stretch>
            <a:fillRect/>
          </a:stretch>
        </p:blipFill>
        <p:spPr bwMode="auto">
          <a:xfrm>
            <a:off x="467544" y="1988840"/>
            <a:ext cx="8208912" cy="46985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A koupání na Havaji pro odvážnější je zde: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</a:t>
            </a:r>
            <a:r>
              <a:rPr lang="cs-CZ" sz="2000" dirty="0" err="1" smtClean="0">
                <a:hlinkClick r:id="rId2"/>
              </a:rPr>
              <a:t>vSROSencBss</a:t>
            </a:r>
            <a:endParaRPr lang="cs-CZ" sz="2000" dirty="0"/>
          </a:p>
        </p:txBody>
      </p:sp>
      <p:pic>
        <p:nvPicPr>
          <p:cNvPr id="38914" name="Picture 2" descr="http://www.wallpaperhd.eu/wallpapers/waianae_beach_hawaii-1920x12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28800"/>
            <a:ext cx="8178030" cy="5112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HAVAJSKÉ OSTROVY</a:t>
            </a:r>
            <a:endParaRPr lang="cs-CZ" sz="3200" dirty="0"/>
          </a:p>
        </p:txBody>
      </p:sp>
      <p:graphicFrame>
        <p:nvGraphicFramePr>
          <p:cNvPr id="5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67544" y="836710"/>
          <a:ext cx="8208913" cy="1083224"/>
        </p:xfrm>
        <a:graphic>
          <a:graphicData uri="http://schemas.openxmlformats.org/drawingml/2006/table">
            <a:tbl>
              <a:tblPr/>
              <a:tblGrid>
                <a:gridCol w="1361165"/>
                <a:gridCol w="727067"/>
                <a:gridCol w="2160240"/>
                <a:gridCol w="1656184"/>
                <a:gridCol w="2304257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HAVAJSKÉ OSTROVY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161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Amerika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USA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12 200 km 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(ostrov Oahu-Honolulu)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- 11 hodin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19°-29°s.</a:t>
                      </a:r>
                      <a:r>
                        <a:rPr lang="cs-CZ" sz="1500" dirty="0" err="1" smtClean="0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 –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154°-180°</a:t>
                      </a:r>
                      <a:r>
                        <a:rPr lang="cs-CZ" sz="1500" baseline="300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z.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2" name="Picture 4" descr="http://p1.pichost.me/i/26/1491083.jpg"/>
          <p:cNvPicPr>
            <a:picLocks noChangeAspect="1" noChangeArrowheads="1"/>
          </p:cNvPicPr>
          <p:nvPr/>
        </p:nvPicPr>
        <p:blipFill>
          <a:blip r:embed="rId2" cstate="print"/>
          <a:srcRect t="7042"/>
          <a:stretch>
            <a:fillRect/>
          </a:stretch>
        </p:blipFill>
        <p:spPr bwMode="auto">
          <a:xfrm>
            <a:off x="467544" y="1988840"/>
            <a:ext cx="8180108" cy="47525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tx2">
              <a:lumMod val="60000"/>
              <a:lumOff val="4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smtClean="0"/>
              <a:t>HAVAJSKÉ OSTROVY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Zdroje textů:</a:t>
            </a:r>
          </a:p>
          <a:p>
            <a:r>
              <a:rPr lang="cs-CZ" sz="1600" dirty="0"/>
              <a:t>RNDr. </a:t>
            </a:r>
            <a:r>
              <a:rPr lang="cs-CZ" sz="1600" dirty="0" err="1"/>
              <a:t>Klimová</a:t>
            </a:r>
            <a:r>
              <a:rPr lang="cs-CZ" sz="1600" dirty="0"/>
              <a:t> Eva  a kol. autorů. </a:t>
            </a:r>
            <a:r>
              <a:rPr lang="cs-CZ" sz="1600" i="1" dirty="0"/>
              <a:t>Školní atlas světa.</a:t>
            </a:r>
            <a:r>
              <a:rPr lang="cs-CZ" sz="1600" dirty="0"/>
              <a:t> 1. vyd. Praha: Kartografie, 2005. 175 s. ISBN 80-7011-730-3</a:t>
            </a:r>
          </a:p>
          <a:p>
            <a:r>
              <a:rPr lang="cs-CZ" sz="1600" dirty="0" smtClean="0">
                <a:hlinkClick r:id="rId2"/>
              </a:rPr>
              <a:t>http://cs.wikipedia.org/wiki/Havajsk%C3%A9_ostrovy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quido.cz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priroda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havaj.html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objevteameriku.cz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havajske</a:t>
            </a:r>
            <a:r>
              <a:rPr lang="cs-CZ" sz="1600" dirty="0" smtClean="0">
                <a:hlinkClick r:id="rId4"/>
              </a:rPr>
              <a:t>-ostrovy/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http://www.novinky.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cestovani</a:t>
            </a:r>
            <a:r>
              <a:rPr lang="cs-CZ" sz="1600" dirty="0" smtClean="0">
                <a:hlinkClick r:id="rId5"/>
              </a:rPr>
              <a:t>/151873-</a:t>
            </a:r>
            <a:r>
              <a:rPr lang="cs-CZ" sz="1600" dirty="0" err="1" smtClean="0">
                <a:hlinkClick r:id="rId5"/>
              </a:rPr>
              <a:t>havajske</a:t>
            </a:r>
            <a:r>
              <a:rPr lang="cs-CZ" sz="1600" dirty="0" smtClean="0">
                <a:hlinkClick r:id="rId5"/>
              </a:rPr>
              <a:t>-ostrovy-okem-</a:t>
            </a:r>
            <a:r>
              <a:rPr lang="cs-CZ" sz="1600" dirty="0" err="1" smtClean="0">
                <a:hlinkClick r:id="rId5"/>
              </a:rPr>
              <a:t>zkuseneho</a:t>
            </a:r>
            <a:r>
              <a:rPr lang="cs-CZ" sz="1600" dirty="0" smtClean="0">
                <a:hlinkClick r:id="rId5"/>
              </a:rPr>
              <a:t>-cestovatele.</a:t>
            </a:r>
            <a:r>
              <a:rPr lang="cs-CZ" sz="1600" dirty="0" err="1" smtClean="0">
                <a:hlinkClick r:id="rId5"/>
              </a:rPr>
              <a:t>html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danytravel.cz</a:t>
            </a:r>
            <a:r>
              <a:rPr lang="cs-CZ" sz="1600" dirty="0" smtClean="0">
                <a:hlinkClick r:id="rId6"/>
              </a:rPr>
              <a:t>/cestopisy/</a:t>
            </a:r>
            <a:r>
              <a:rPr lang="cs-CZ" sz="1600" dirty="0" err="1" smtClean="0">
                <a:hlinkClick r:id="rId6"/>
              </a:rPr>
              <a:t>havajske</a:t>
            </a:r>
            <a:r>
              <a:rPr lang="cs-CZ" sz="1600" dirty="0" smtClean="0">
                <a:hlinkClick r:id="rId6"/>
              </a:rPr>
              <a:t>-ostrovy/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http://cs.wikipedia.org/wiki/Mauna_Kea</a:t>
            </a:r>
            <a:endParaRPr lang="cs-CZ" sz="1600" dirty="0" smtClean="0"/>
          </a:p>
          <a:p>
            <a:r>
              <a:rPr lang="cs-CZ" sz="1600" dirty="0" smtClean="0"/>
              <a:t>Zdroje fotografií:</a:t>
            </a:r>
          </a:p>
          <a:p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johomaps.com</a:t>
            </a:r>
            <a:r>
              <a:rPr lang="cs-CZ" sz="1600" dirty="0" smtClean="0">
                <a:hlinkClick r:id="rId8"/>
              </a:rPr>
              <a:t>/na/na1.html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turkey</a:t>
            </a:r>
            <a:r>
              <a:rPr lang="cs-CZ" sz="1600" dirty="0" smtClean="0">
                <a:hlinkClick r:id="rId9"/>
              </a:rPr>
              <a:t>-visit.</a:t>
            </a:r>
            <a:r>
              <a:rPr lang="cs-CZ" sz="1600" dirty="0" err="1" smtClean="0">
                <a:hlinkClick r:id="rId9"/>
              </a:rPr>
              <a:t>com</a:t>
            </a:r>
            <a:r>
              <a:rPr lang="cs-CZ" sz="1600" dirty="0" smtClean="0">
                <a:hlinkClick r:id="rId9"/>
              </a:rPr>
              <a:t>/map/</a:t>
            </a:r>
            <a:r>
              <a:rPr lang="cs-CZ" sz="1600" dirty="0" err="1" smtClean="0">
                <a:hlinkClick r:id="rId9"/>
              </a:rPr>
              <a:t>united</a:t>
            </a:r>
            <a:r>
              <a:rPr lang="cs-CZ" sz="1600" dirty="0" smtClean="0">
                <a:hlinkClick r:id="rId9"/>
              </a:rPr>
              <a:t>-</a:t>
            </a:r>
            <a:r>
              <a:rPr lang="cs-CZ" sz="1600" dirty="0" err="1" smtClean="0">
                <a:hlinkClick r:id="rId9"/>
              </a:rPr>
              <a:t>states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hawaii</a:t>
            </a:r>
            <a:r>
              <a:rPr lang="cs-CZ" sz="1600" dirty="0" smtClean="0">
                <a:hlinkClick r:id="rId9"/>
              </a:rPr>
              <a:t>-map.</a:t>
            </a:r>
            <a:r>
              <a:rPr lang="cs-CZ" sz="1600" dirty="0" err="1" smtClean="0">
                <a:hlinkClick r:id="rId9"/>
              </a:rPr>
              <a:t>asp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bugbog.com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gallery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hawaii</a:t>
            </a:r>
            <a:r>
              <a:rPr lang="cs-CZ" sz="1600" dirty="0" smtClean="0">
                <a:hlinkClick r:id="rId10"/>
              </a:rPr>
              <a:t>_</a:t>
            </a:r>
            <a:r>
              <a:rPr lang="cs-CZ" sz="1600" dirty="0" err="1" smtClean="0">
                <a:hlinkClick r:id="rId10"/>
              </a:rPr>
              <a:t>pictures</a:t>
            </a:r>
            <a:r>
              <a:rPr lang="cs-CZ" sz="1600" dirty="0" smtClean="0">
                <a:hlinkClick r:id="rId10"/>
              </a:rPr>
              <a:t>/2-</a:t>
            </a:r>
            <a:r>
              <a:rPr lang="cs-CZ" sz="1600" dirty="0" err="1" smtClean="0">
                <a:hlinkClick r:id="rId10"/>
              </a:rPr>
              <a:t>Waikiki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Beach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Hawaii.html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travelinghindsights.com</a:t>
            </a:r>
            <a:r>
              <a:rPr lang="cs-CZ" sz="1600" dirty="0" smtClean="0">
                <a:hlinkClick r:id="rId11"/>
              </a:rPr>
              <a:t>/2011/03/</a:t>
            </a:r>
            <a:r>
              <a:rPr lang="cs-CZ" sz="1600" dirty="0" err="1" smtClean="0">
                <a:hlinkClick r:id="rId11"/>
              </a:rPr>
              <a:t>traveling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hindsights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kauai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hawaii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waimea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kalalau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polihale</a:t>
            </a:r>
            <a:r>
              <a:rPr lang="cs-CZ" sz="1600" dirty="0" smtClean="0">
                <a:hlinkClick r:id="rId11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</a:t>
            </a:r>
            <a:r>
              <a:rPr lang="cs-CZ" sz="1600" dirty="0" smtClean="0">
                <a:hlinkClick r:id="rId12"/>
              </a:rPr>
              <a:t>://www.aecom.com/What+We+Do/Government/_news/AECOM+recognized+for+historic+preservation+award+in+Hawaii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http://americansstandwithisrael.blogspot.cz/2012_12_07_archive.html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http://hdw.eweb4.com/search/hawaii/#3</a:t>
            </a:r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841</TotalTime>
  <Words>277</Words>
  <Application>Microsoft Office PowerPoint</Application>
  <PresentationFormat>Předvádění na obrazovce (4:3)</PresentationFormat>
  <Paragraphs>102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HAVAJSKÉ OSTROVY</vt:lpstr>
      <vt:lpstr>Prezentace aplikace PowerPoint</vt:lpstr>
      <vt:lpstr>HAVAJSKÉ OSTROVY</vt:lpstr>
      <vt:lpstr>HAVAJSKÉ OSTROVY</vt:lpstr>
      <vt:lpstr>HAVAJSKÉ OSTROVY</vt:lpstr>
      <vt:lpstr>HAVAJSKÉ OSTROVY</vt:lpstr>
      <vt:lpstr>HAVAJSKÉ OSTROVY</vt:lpstr>
      <vt:lpstr>HAVAJSKÉ OSTROVY</vt:lpstr>
      <vt:lpstr>HAVAJSKÉ OSTROVY</vt:lpstr>
      <vt:lpstr>HAVAJSKÉ OSTROVY</vt:lpstr>
      <vt:lpstr>HAVAJSKÉ OSTROVY</vt:lpstr>
      <vt:lpstr>HAVAJSKÉ OSTROVY</vt:lpstr>
      <vt:lpstr>HAVAJSKÉ OSTROVY</vt:lpstr>
      <vt:lpstr>HAVAJSKÉ OSTROVY</vt:lpstr>
      <vt:lpstr>HAVAJSKÉ OSTROVY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VELKÝ BARIÉROVÝ ÚTES</dc:title>
  <dc:creator>Lucka</dc:creator>
  <cp:lastModifiedBy>PC04</cp:lastModifiedBy>
  <cp:revision>88</cp:revision>
  <dcterms:created xsi:type="dcterms:W3CDTF">2013-08-01T13:41:28Z</dcterms:created>
  <dcterms:modified xsi:type="dcterms:W3CDTF">2014-04-16T19:57:19Z</dcterms:modified>
</cp:coreProperties>
</file>