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8" r:id="rId1"/>
  </p:sldMasterIdLst>
  <p:sldIdLst>
    <p:sldId id="256" r:id="rId2"/>
    <p:sldId id="257" r:id="rId3"/>
    <p:sldId id="259" r:id="rId4"/>
    <p:sldId id="268" r:id="rId5"/>
    <p:sldId id="260" r:id="rId6"/>
    <p:sldId id="261" r:id="rId7"/>
    <p:sldId id="264" r:id="rId8"/>
    <p:sldId id="276" r:id="rId9"/>
    <p:sldId id="281" r:id="rId10"/>
    <p:sldId id="282" r:id="rId11"/>
    <p:sldId id="266" r:id="rId12"/>
    <p:sldId id="258" r:id="rId13"/>
    <p:sldId id="269" r:id="rId14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aximized">
    <p:restoredLeft sz="6740" autoAdjust="0"/>
    <p:restoredTop sz="94660"/>
  </p:normalViewPr>
  <p:slideViewPr>
    <p:cSldViewPr>
      <p:cViewPr varScale="1">
        <p:scale>
          <a:sx n="69" d="100"/>
          <a:sy n="69" d="100"/>
        </p:scale>
        <p:origin x="-1182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40A845-130B-4251-BAEE-14FD0B9818AF}" type="datetimeFigureOut">
              <a:rPr lang="cs-CZ" smtClean="0"/>
              <a:pPr/>
              <a:t>16.4.2014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0DE1B5-13A1-470E-A58D-860CDB8B88A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40A845-130B-4251-BAEE-14FD0B9818AF}" type="datetimeFigureOut">
              <a:rPr lang="cs-CZ" smtClean="0"/>
              <a:pPr/>
              <a:t>16.4.2014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0DE1B5-13A1-470E-A58D-860CDB8B88A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40A845-130B-4251-BAEE-14FD0B9818AF}" type="datetimeFigureOut">
              <a:rPr lang="cs-CZ" smtClean="0"/>
              <a:pPr/>
              <a:t>16.4.2014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0DE1B5-13A1-470E-A58D-860CDB8B88A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40A845-130B-4251-BAEE-14FD0B9818AF}" type="datetimeFigureOut">
              <a:rPr lang="cs-CZ" smtClean="0"/>
              <a:pPr/>
              <a:t>16.4.2014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0DE1B5-13A1-470E-A58D-860CDB8B88A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40A845-130B-4251-BAEE-14FD0B9818AF}" type="datetimeFigureOut">
              <a:rPr lang="cs-CZ" smtClean="0"/>
              <a:pPr/>
              <a:t>16.4.2014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0DE1B5-13A1-470E-A58D-860CDB8B88A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40A845-130B-4251-BAEE-14FD0B9818AF}" type="datetimeFigureOut">
              <a:rPr lang="cs-CZ" smtClean="0"/>
              <a:pPr/>
              <a:t>16.4.2014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0DE1B5-13A1-470E-A58D-860CDB8B88A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40A845-130B-4251-BAEE-14FD0B9818AF}" type="datetimeFigureOut">
              <a:rPr lang="cs-CZ" smtClean="0"/>
              <a:pPr/>
              <a:t>16.4.2014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0DE1B5-13A1-470E-A58D-860CDB8B88A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40A845-130B-4251-BAEE-14FD0B9818AF}" type="datetimeFigureOut">
              <a:rPr lang="cs-CZ" smtClean="0"/>
              <a:pPr/>
              <a:t>16.4.2014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0DE1B5-13A1-470E-A58D-860CDB8B88A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40A845-130B-4251-BAEE-14FD0B9818AF}" type="datetimeFigureOut">
              <a:rPr lang="cs-CZ" smtClean="0"/>
              <a:pPr/>
              <a:t>16.4.2014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0DE1B5-13A1-470E-A58D-860CDB8B88A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40A845-130B-4251-BAEE-14FD0B9818AF}" type="datetimeFigureOut">
              <a:rPr lang="cs-CZ" smtClean="0"/>
              <a:pPr/>
              <a:t>16.4.2014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0DE1B5-13A1-470E-A58D-860CDB8B88A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40A845-130B-4251-BAEE-14FD0B9818AF}" type="datetimeFigureOut">
              <a:rPr lang="cs-CZ" smtClean="0"/>
              <a:pPr/>
              <a:t>16.4.2014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0DE1B5-13A1-470E-A58D-860CDB8B88A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040A845-130B-4251-BAEE-14FD0B9818AF}" type="datetimeFigureOut">
              <a:rPr lang="cs-CZ" smtClean="0"/>
              <a:pPr/>
              <a:t>16.4.2014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80DE1B5-13A1-470E-A58D-860CDB8B88A9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.jpeg"/><Relationship Id="rId5" Type="http://schemas.openxmlformats.org/officeDocument/2006/relationships/image" Target="../media/image11.jpeg"/><Relationship Id="rId4" Type="http://schemas.openxmlformats.org/officeDocument/2006/relationships/image" Target="../media/image10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hyperlink" Target="http://www.youtube.com/watch?v=GmlN8wl2j2A" TargetMode="Externa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hyperlink" Target="http://commons.wikimedia.org/wiki/File:Hiram_Bingham_III_in_1916.jpg" TargetMode="External"/><Relationship Id="rId3" Type="http://schemas.openxmlformats.org/officeDocument/2006/relationships/hyperlink" Target="http://redir.netcentrum.cz/?noaudit&amp;url=http://www.lideazeme.cz/clanek/machu-picchu" TargetMode="External"/><Relationship Id="rId7" Type="http://schemas.openxmlformats.org/officeDocument/2006/relationships/hyperlink" Target="http://www.southwindadventures.com/sa_map.htm" TargetMode="External"/><Relationship Id="rId2" Type="http://schemas.openxmlformats.org/officeDocument/2006/relationships/hyperlink" Target="http://redir.netcentrum.cz/?noaudit&amp;url=http://cs.wikipedia.org/wiki/Machu_Picchu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kids.britannica.com/elementary/art-163849" TargetMode="External"/><Relationship Id="rId11" Type="http://schemas.openxmlformats.org/officeDocument/2006/relationships/hyperlink" Target="http://1ms.net/machu-picchu-322219.html" TargetMode="External"/><Relationship Id="rId5" Type="http://schemas.openxmlformats.org/officeDocument/2006/relationships/hyperlink" Target="http://www.livingstone.cz/prakticke-informace/informace-o-zemich/amerika/peru/" TargetMode="External"/><Relationship Id="rId10" Type="http://schemas.openxmlformats.org/officeDocument/2006/relationships/hyperlink" Target="http://hdnaturepictures.com/wallpapers/city-wallpapers/page/2" TargetMode="External"/><Relationship Id="rId4" Type="http://schemas.openxmlformats.org/officeDocument/2006/relationships/hyperlink" Target="http://redir.netcentrum.cz/?noaudit&amp;url=http://vtm.e15.cz/machu-picchu-skryva-velky-poklad" TargetMode="External"/><Relationship Id="rId9" Type="http://schemas.openxmlformats.org/officeDocument/2006/relationships/hyperlink" Target="http://www.hdwpapers.com/machu_picchu_wallpaper_6-wallpapers.html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3568" y="1988840"/>
            <a:ext cx="7772400" cy="2232248"/>
          </a:xfrm>
          <a:ln/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>
            <a:noAutofit/>
          </a:bodyPr>
          <a:lstStyle/>
          <a:p>
            <a:r>
              <a:rPr lang="cs-CZ" sz="7200" dirty="0" smtClean="0"/>
              <a:t>MACHU PICCHU</a:t>
            </a:r>
            <a:endParaRPr lang="cs-CZ" sz="7200" dirty="0"/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sp>
        <p:nvSpPr>
          <p:cNvPr id="3075" name="Rectangle 3"/>
          <p:cNvSpPr>
            <a:spLocks noChangeArrowheads="1"/>
          </p:cNvSpPr>
          <p:nvPr/>
        </p:nvSpPr>
        <p:spPr bwMode="auto">
          <a:xfrm>
            <a:off x="0" y="45720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3314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pic>
        <p:nvPicPr>
          <p:cNvPr id="13313" name="obrázek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91680" y="116632"/>
            <a:ext cx="5743575" cy="1400175"/>
          </a:xfrm>
          <a:prstGeom prst="rect">
            <a:avLst/>
          </a:prstGeom>
          <a:solidFill>
            <a:srgbClr val="FFFFFF"/>
          </a:solidFill>
        </p:spPr>
      </p:pic>
      <p:sp>
        <p:nvSpPr>
          <p:cNvPr id="13315" name="Rectangle 3"/>
          <p:cNvSpPr>
            <a:spLocks noChangeArrowheads="1"/>
          </p:cNvSpPr>
          <p:nvPr/>
        </p:nvSpPr>
        <p:spPr bwMode="auto">
          <a:xfrm>
            <a:off x="0" y="45720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graphicFrame>
        <p:nvGraphicFramePr>
          <p:cNvPr id="13" name="Tabulka 12"/>
          <p:cNvGraphicFramePr>
            <a:graphicFrameLocks noGrp="1"/>
          </p:cNvGraphicFramePr>
          <p:nvPr/>
        </p:nvGraphicFramePr>
        <p:xfrm>
          <a:off x="1691680" y="1484784"/>
          <a:ext cx="5792470" cy="839470"/>
        </p:xfrm>
        <a:graphic>
          <a:graphicData uri="http://schemas.openxmlformats.org/drawingml/2006/table">
            <a:tbl>
              <a:tblPr/>
              <a:tblGrid>
                <a:gridCol w="2177415"/>
                <a:gridCol w="3615055"/>
              </a:tblGrid>
              <a:tr h="252095">
                <a:tc>
                  <a:txBody>
                    <a:bodyPr/>
                    <a:lstStyle/>
                    <a:p>
                      <a:pPr algn="ctr"/>
                      <a:r>
                        <a:rPr lang="cs-CZ" sz="1100" b="1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Název školy</a:t>
                      </a:r>
                      <a:endParaRPr lang="cs-CZ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100" b="1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Základní škola a mateřská škola Libchavy</a:t>
                      </a:r>
                      <a:endParaRPr lang="cs-CZ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23520">
                <a:tc>
                  <a:txBody>
                    <a:bodyPr/>
                    <a:lstStyle/>
                    <a:p>
                      <a:pPr algn="ctr"/>
                      <a:r>
                        <a:rPr lang="cs-CZ" sz="1100" b="1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Název a číslo projektu</a:t>
                      </a:r>
                      <a:endParaRPr lang="cs-CZ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100" b="1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EU peníze pro ZŠ Libchavy</a:t>
                      </a:r>
                      <a:endParaRPr lang="cs-CZ" sz="1100">
                        <a:latin typeface="Calibri"/>
                        <a:ea typeface="Times New Roman"/>
                        <a:cs typeface="Times New Roman"/>
                      </a:endParaRPr>
                    </a:p>
                    <a:p>
                      <a:pPr algn="ctr"/>
                      <a:r>
                        <a:rPr lang="cs-CZ" sz="1100" b="1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CZ.1.07/1.4.00/21.3403</a:t>
                      </a:r>
                      <a:endParaRPr lang="cs-CZ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2095">
                <a:tc>
                  <a:txBody>
                    <a:bodyPr/>
                    <a:lstStyle/>
                    <a:p>
                      <a:pPr algn="ctr"/>
                      <a:r>
                        <a:rPr lang="cs-CZ" sz="1100" b="1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Číslo a název klíčové aktivity</a:t>
                      </a:r>
                      <a:endParaRPr lang="cs-CZ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100" b="1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III/2 Inovace a zkvalitnění výuky prostřednictvím ICT</a:t>
                      </a:r>
                      <a:endParaRPr lang="cs-CZ" sz="11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graphicFrame>
        <p:nvGraphicFramePr>
          <p:cNvPr id="9" name="Tabulka 8"/>
          <p:cNvGraphicFramePr>
            <a:graphicFrameLocks noGrp="1"/>
          </p:cNvGraphicFramePr>
          <p:nvPr/>
        </p:nvGraphicFramePr>
        <p:xfrm>
          <a:off x="2297165" y="2420888"/>
          <a:ext cx="4549670" cy="4293804"/>
        </p:xfrm>
        <a:graphic>
          <a:graphicData uri="http://schemas.openxmlformats.org/drawingml/2006/table">
            <a:tbl>
              <a:tblPr/>
              <a:tblGrid>
                <a:gridCol w="1205715"/>
                <a:gridCol w="3343955"/>
              </a:tblGrid>
              <a:tr h="230394">
                <a:tc>
                  <a:txBody>
                    <a:bodyPr/>
                    <a:lstStyle/>
                    <a:p>
                      <a:pPr algn="ctr"/>
                      <a:r>
                        <a:rPr lang="cs-CZ" sz="900" b="1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Název materiálu:</a:t>
                      </a:r>
                      <a:endParaRPr lang="cs-CZ" sz="9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4833" marR="3483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1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Latinská Amerika – Machu Picchu</a:t>
                      </a:r>
                      <a:endParaRPr lang="cs-CZ" sz="9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4833" marR="3483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13476">
                <a:tc>
                  <a:txBody>
                    <a:bodyPr/>
                    <a:lstStyle/>
                    <a:p>
                      <a:pPr algn="ctr"/>
                      <a:r>
                        <a:rPr lang="cs-CZ" sz="900" b="1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Číslo materiálu:</a:t>
                      </a:r>
                      <a:endParaRPr lang="cs-CZ" sz="9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4833" marR="3483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900" b="1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VY_32_INOVACE_20_14</a:t>
                      </a:r>
                      <a:endParaRPr lang="cs-CZ" sz="9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4833" marR="3483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67695">
                <a:tc>
                  <a:txBody>
                    <a:bodyPr/>
                    <a:lstStyle/>
                    <a:p>
                      <a:pPr algn="ctr"/>
                      <a:r>
                        <a:rPr lang="cs-CZ" sz="900" b="1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Autor:</a:t>
                      </a:r>
                      <a:endParaRPr lang="cs-CZ" sz="9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4833" marR="3483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9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Mgr. Petr Kulhavý</a:t>
                      </a:r>
                      <a:endParaRPr lang="cs-CZ" sz="9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4833" marR="3483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7552">
                <a:tc>
                  <a:txBody>
                    <a:bodyPr/>
                    <a:lstStyle/>
                    <a:p>
                      <a:pPr algn="ctr"/>
                      <a:r>
                        <a:rPr lang="cs-CZ" sz="900" b="1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Datum vytvoření:</a:t>
                      </a:r>
                      <a:endParaRPr lang="cs-CZ" sz="9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4833" marR="3483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900" i="1">
                          <a:latin typeface="Calibri"/>
                          <a:ea typeface="Times New Roman"/>
                          <a:cs typeface="Times New Roman"/>
                        </a:rPr>
                        <a:t>20. 8. 2013</a:t>
                      </a:r>
                      <a:endParaRPr lang="cs-CZ" sz="9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4833" marR="3483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7552">
                <a:tc>
                  <a:txBody>
                    <a:bodyPr/>
                    <a:lstStyle/>
                    <a:p>
                      <a:pPr algn="ctr"/>
                      <a:r>
                        <a:rPr lang="cs-CZ" sz="900" b="1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Vyučovací předmět:</a:t>
                      </a:r>
                      <a:endParaRPr lang="cs-CZ" sz="9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4833" marR="3483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900" i="1">
                          <a:latin typeface="Calibri"/>
                          <a:ea typeface="Times New Roman"/>
                          <a:cs typeface="Times New Roman"/>
                        </a:rPr>
                        <a:t>Zeměpis</a:t>
                      </a:r>
                      <a:endParaRPr lang="cs-CZ" sz="9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4833" marR="3483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65207">
                <a:tc>
                  <a:txBody>
                    <a:bodyPr/>
                    <a:lstStyle/>
                    <a:p>
                      <a:pPr algn="ctr"/>
                      <a:r>
                        <a:rPr lang="cs-CZ" sz="900" b="1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Ročník:</a:t>
                      </a:r>
                      <a:endParaRPr lang="cs-CZ" sz="9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4833" marR="3483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900" i="1">
                          <a:latin typeface="Calibri"/>
                          <a:ea typeface="Times New Roman"/>
                          <a:cs typeface="Times New Roman"/>
                        </a:rPr>
                        <a:t>7.</a:t>
                      </a:r>
                      <a:endParaRPr lang="cs-CZ" sz="9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4833" marR="3483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7552">
                <a:tc>
                  <a:txBody>
                    <a:bodyPr/>
                    <a:lstStyle/>
                    <a:p>
                      <a:pPr algn="ctr"/>
                      <a:r>
                        <a:rPr lang="cs-CZ" sz="900" b="1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Vzdělávací oblast:</a:t>
                      </a:r>
                      <a:endParaRPr lang="cs-CZ" sz="9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4833" marR="3483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900">
                          <a:latin typeface="Calibri"/>
                          <a:ea typeface="Times New Roman"/>
                          <a:cs typeface="Times New Roman"/>
                        </a:rPr>
                        <a:t>Člověk a příroda</a:t>
                      </a:r>
                    </a:p>
                  </a:txBody>
                  <a:tcPr marL="34833" marR="3483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7552">
                <a:tc>
                  <a:txBody>
                    <a:bodyPr/>
                    <a:lstStyle/>
                    <a:p>
                      <a:pPr algn="ctr"/>
                      <a:r>
                        <a:rPr lang="cs-CZ" sz="900" b="1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Vzdělávací obor:</a:t>
                      </a:r>
                      <a:endParaRPr lang="cs-CZ" sz="9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4833" marR="3483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900">
                          <a:latin typeface="Calibri"/>
                          <a:ea typeface="Times New Roman"/>
                          <a:cs typeface="Times New Roman"/>
                        </a:rPr>
                        <a:t>Zeměpis</a:t>
                      </a:r>
                    </a:p>
                  </a:txBody>
                  <a:tcPr marL="34833" marR="3483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7552">
                <a:tc>
                  <a:txBody>
                    <a:bodyPr/>
                    <a:lstStyle/>
                    <a:p>
                      <a:pPr algn="ctr"/>
                      <a:r>
                        <a:rPr lang="cs-CZ" sz="900" b="1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Tematický okruh:</a:t>
                      </a:r>
                      <a:endParaRPr lang="cs-CZ" sz="9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4833" marR="3483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900">
                          <a:latin typeface="Calibri"/>
                          <a:ea typeface="Times New Roman"/>
                          <a:cs typeface="Times New Roman"/>
                        </a:rPr>
                        <a:t>Regiony světa</a:t>
                      </a:r>
                    </a:p>
                  </a:txBody>
                  <a:tcPr marL="34833" marR="3483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7552">
                <a:tc>
                  <a:txBody>
                    <a:bodyPr/>
                    <a:lstStyle/>
                    <a:p>
                      <a:pPr algn="ctr"/>
                      <a:r>
                        <a:rPr lang="cs-CZ" sz="900" b="1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Téma:</a:t>
                      </a:r>
                      <a:endParaRPr lang="cs-CZ" sz="9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4833" marR="3483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900">
                          <a:latin typeface="Calibri"/>
                          <a:ea typeface="Times New Roman"/>
                          <a:cs typeface="Times New Roman"/>
                        </a:rPr>
                        <a:t>Latinská Amerika – Machu Picchu</a:t>
                      </a:r>
                    </a:p>
                  </a:txBody>
                  <a:tcPr marL="34833" marR="3483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62739">
                <a:tc>
                  <a:txBody>
                    <a:bodyPr/>
                    <a:lstStyle/>
                    <a:p>
                      <a:pPr algn="ctr"/>
                      <a:r>
                        <a:rPr lang="cs-CZ" sz="900" b="1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Druh učebního materiálu:</a:t>
                      </a:r>
                      <a:endParaRPr lang="cs-CZ" sz="9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4833" marR="3483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900">
                          <a:latin typeface="Calibri"/>
                          <a:ea typeface="Times New Roman"/>
                          <a:cs typeface="Times New Roman"/>
                        </a:rPr>
                        <a:t>Prezentace</a:t>
                      </a:r>
                    </a:p>
                  </a:txBody>
                  <a:tcPr marL="34833" marR="3483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62739">
                <a:tc>
                  <a:txBody>
                    <a:bodyPr/>
                    <a:lstStyle/>
                    <a:p>
                      <a:pPr algn="ctr"/>
                      <a:r>
                        <a:rPr lang="cs-CZ" sz="900" b="1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Potřebný čas pro výuku DUM:</a:t>
                      </a:r>
                      <a:endParaRPr lang="cs-CZ" sz="9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4833" marR="3483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900">
                          <a:latin typeface="Calibri"/>
                          <a:ea typeface="Times New Roman"/>
                          <a:cs typeface="Times New Roman"/>
                        </a:rPr>
                        <a:t>10-15 min</a:t>
                      </a:r>
                    </a:p>
                  </a:txBody>
                  <a:tcPr marL="34833" marR="3483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576436">
                <a:tc>
                  <a:txBody>
                    <a:bodyPr/>
                    <a:lstStyle/>
                    <a:p>
                      <a:pPr algn="ctr"/>
                      <a:r>
                        <a:rPr lang="cs-CZ" sz="900" b="1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Anotace / Metodický list: </a:t>
                      </a:r>
                      <a:endParaRPr lang="cs-CZ" sz="9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4833" marR="3483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900" dirty="0">
                          <a:latin typeface="Calibri"/>
                          <a:ea typeface="Times New Roman"/>
                          <a:cs typeface="Times New Roman"/>
                        </a:rPr>
                        <a:t>Výukový materiál seznamuje žáky s jedním ze sedmi nových divů světa – ztraceným městem Inků Machu </a:t>
                      </a:r>
                      <a:r>
                        <a:rPr lang="cs-CZ" sz="900" dirty="0" err="1">
                          <a:latin typeface="Calibri"/>
                          <a:ea typeface="Times New Roman"/>
                          <a:cs typeface="Times New Roman"/>
                        </a:rPr>
                        <a:t>Picchu</a:t>
                      </a:r>
                      <a:r>
                        <a:rPr lang="cs-CZ" sz="900" dirty="0">
                          <a:latin typeface="Calibri"/>
                          <a:ea typeface="Times New Roman"/>
                          <a:cs typeface="Times New Roman"/>
                        </a:rPr>
                        <a:t>. Přináší základní informace o jednom z nejkrásnějších míst peruánských And, jeho ilustrační fotografie a také krátké video. Oboje je zvoleno tak, aby splnilo zejména motivační funkci, a lze je tedy využít ve fázi evokace. Prezentace obsahuje také úkol pro žáky, který zjišťuje schopnost žáků pracovat se základním zdrojem geografických dat – atlasem. Ověřuje následující dovednosti žáků: vyhledávání, využití různých typů map, práci s měřítkem a určování zeměpisné polohy. Úkol lze tedy využít k opakování a procvičování látky 6. ročníku, v celé prezentaci jej lze i vynechat. Prezentaci je možné využít jako ukázku pro zadání samostatné práce žáků, např. zpracování dalších významných míst daného regionu.</a:t>
                      </a:r>
                    </a:p>
                  </a:txBody>
                  <a:tcPr marL="34833" marR="3483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188640"/>
            <a:ext cx="8208912" cy="562074"/>
          </a:xfrm>
          <a:ln/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>
            <a:normAutofit fontScale="90000"/>
          </a:bodyPr>
          <a:lstStyle/>
          <a:p>
            <a:r>
              <a:rPr lang="cs-CZ" sz="3200" dirty="0" smtClean="0"/>
              <a:t>MACHU PICCHU</a:t>
            </a:r>
            <a:endParaRPr lang="cs-CZ" sz="3200" dirty="0"/>
          </a:p>
        </p:txBody>
      </p:sp>
      <p:graphicFrame>
        <p:nvGraphicFramePr>
          <p:cNvPr id="6" name="Zástupný symbol pro obsah 5"/>
          <p:cNvGraphicFramePr>
            <a:graphicFrameLocks noGrp="1"/>
          </p:cNvGraphicFramePr>
          <p:nvPr>
            <p:ph idx="1"/>
          </p:nvPr>
        </p:nvGraphicFramePr>
        <p:xfrm>
          <a:off x="467544" y="836712"/>
          <a:ext cx="8208913" cy="1042014"/>
        </p:xfrm>
        <a:graphic>
          <a:graphicData uri="http://schemas.openxmlformats.org/drawingml/2006/table">
            <a:tbl>
              <a:tblPr/>
              <a:tblGrid>
                <a:gridCol w="1361165"/>
                <a:gridCol w="1390600"/>
                <a:gridCol w="2020340"/>
                <a:gridCol w="1511910"/>
                <a:gridCol w="1924898"/>
              </a:tblGrid>
              <a:tr h="270806">
                <a:tc gridSpan="5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500" b="1" dirty="0">
                          <a:latin typeface="Calibri"/>
                          <a:ea typeface="Calibri"/>
                          <a:cs typeface="Times New Roman"/>
                        </a:rPr>
                        <a:t>MACHU PICCHU</a:t>
                      </a:r>
                      <a:endParaRPr lang="cs-CZ" sz="15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96334" marR="9633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270806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500" b="1">
                          <a:latin typeface="Calibri"/>
                          <a:ea typeface="Calibri"/>
                          <a:cs typeface="Times New Roman"/>
                        </a:rPr>
                        <a:t>KONTINENT</a:t>
                      </a:r>
                      <a:endParaRPr lang="cs-CZ" sz="15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96334" marR="9633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500" b="1">
                          <a:latin typeface="Calibri"/>
                          <a:ea typeface="Calibri"/>
                          <a:cs typeface="Times New Roman"/>
                        </a:rPr>
                        <a:t>STÁT</a:t>
                      </a:r>
                      <a:endParaRPr lang="cs-CZ" sz="15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96334" marR="9633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500" b="1">
                          <a:latin typeface="Calibri"/>
                          <a:ea typeface="Calibri"/>
                          <a:cs typeface="Times New Roman"/>
                        </a:rPr>
                        <a:t>VZDÁLENOST </a:t>
                      </a:r>
                      <a:r>
                        <a:rPr lang="cs-CZ" sz="1100" b="1">
                          <a:latin typeface="Calibri"/>
                          <a:ea typeface="Calibri"/>
                          <a:cs typeface="Times New Roman"/>
                        </a:rPr>
                        <a:t>(od Prahy)</a:t>
                      </a:r>
                      <a:endParaRPr lang="cs-CZ" sz="15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96334" marR="9633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500" b="1">
                          <a:latin typeface="Calibri"/>
                          <a:ea typeface="Calibri"/>
                          <a:cs typeface="Times New Roman"/>
                        </a:rPr>
                        <a:t>ČASOVÝ POSUN</a:t>
                      </a:r>
                      <a:endParaRPr lang="cs-CZ" sz="15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96334" marR="9633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500" b="1">
                          <a:latin typeface="Calibri"/>
                          <a:ea typeface="Calibri"/>
                          <a:cs typeface="Times New Roman"/>
                        </a:rPr>
                        <a:t>ZEMĚPISNÁ POLOHA</a:t>
                      </a:r>
                      <a:endParaRPr lang="cs-CZ" sz="15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96334" marR="9633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00402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5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96334" marR="9633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5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96334" marR="9633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5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96334" marR="9633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5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96334" marR="9633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5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96334" marR="9633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pic>
        <p:nvPicPr>
          <p:cNvPr id="13314" name="Picture 2" descr="http://hdnaturepictures.com/wp-content/uploads/2013/06/Machu-Picchu-City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7544" y="1988840"/>
            <a:ext cx="8208912" cy="461704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188640"/>
            <a:ext cx="8208912" cy="562074"/>
          </a:xfrm>
          <a:ln/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>
            <a:normAutofit fontScale="90000"/>
          </a:bodyPr>
          <a:lstStyle/>
          <a:p>
            <a:r>
              <a:rPr lang="cs-CZ" sz="3200" dirty="0" smtClean="0"/>
              <a:t>MACHU PICCHU</a:t>
            </a:r>
            <a:endParaRPr lang="cs-CZ" sz="3200" dirty="0"/>
          </a:p>
        </p:txBody>
      </p:sp>
      <p:pic>
        <p:nvPicPr>
          <p:cNvPr id="12" name="Obrázek 11" descr="svet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196752"/>
            <a:ext cx="9144000" cy="4771319"/>
          </a:xfrm>
          <a:prstGeom prst="rect">
            <a:avLst/>
          </a:prstGeom>
        </p:spPr>
      </p:pic>
      <p:cxnSp>
        <p:nvCxnSpPr>
          <p:cNvPr id="14" name="Přímá spojovací šipka 13"/>
          <p:cNvCxnSpPr/>
          <p:nvPr/>
        </p:nvCxnSpPr>
        <p:spPr>
          <a:xfrm flipH="1">
            <a:off x="2483768" y="2132856"/>
            <a:ext cx="2160240" cy="1800200"/>
          </a:xfrm>
          <a:prstGeom prst="straightConnector1">
            <a:avLst/>
          </a:prstGeom>
          <a:ln>
            <a:headEnd type="arrow"/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sp>
        <p:nvSpPr>
          <p:cNvPr id="10" name="TextovéPole 9"/>
          <p:cNvSpPr txBox="1"/>
          <p:nvPr/>
        </p:nvSpPr>
        <p:spPr>
          <a:xfrm rot="19174864">
            <a:off x="2637981" y="2797971"/>
            <a:ext cx="152125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cca 10 500 km</a:t>
            </a:r>
            <a:endParaRPr lang="cs-CZ" dirty="0"/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 descr="http://www.southwindadventures.com/images/map-south_america_novenezuel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7544" y="836712"/>
            <a:ext cx="4968552" cy="5624402"/>
          </a:xfrm>
          <a:prstGeom prst="rect">
            <a:avLst/>
          </a:prstGeom>
          <a:noFill/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188640"/>
            <a:ext cx="8208912" cy="562074"/>
          </a:xfrm>
          <a:ln/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>
            <a:normAutofit fontScale="90000"/>
          </a:bodyPr>
          <a:lstStyle/>
          <a:p>
            <a:r>
              <a:rPr lang="cs-CZ" sz="3200" dirty="0" smtClean="0"/>
              <a:t>MACHU PICCHU</a:t>
            </a:r>
            <a:endParaRPr lang="cs-CZ" sz="3200" dirty="0"/>
          </a:p>
        </p:txBody>
      </p:sp>
      <p:sp>
        <p:nvSpPr>
          <p:cNvPr id="10" name="TextovéPole 9"/>
          <p:cNvSpPr txBox="1"/>
          <p:nvPr/>
        </p:nvSpPr>
        <p:spPr>
          <a:xfrm>
            <a:off x="6660232" y="2708920"/>
            <a:ext cx="2187991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Čas. posun: - 6 hodin</a:t>
            </a:r>
            <a:endParaRPr lang="cs-CZ" sz="3200" dirty="0"/>
          </a:p>
        </p:txBody>
      </p:sp>
      <p:cxnSp>
        <p:nvCxnSpPr>
          <p:cNvPr id="8" name="Přímá spojovací šipka 7"/>
          <p:cNvCxnSpPr/>
          <p:nvPr/>
        </p:nvCxnSpPr>
        <p:spPr>
          <a:xfrm>
            <a:off x="1331640" y="2852936"/>
            <a:ext cx="1008112" cy="504056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http://media.web.britannica.com/eb-media/24/19724-004-BEF7E28F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59632" y="980728"/>
            <a:ext cx="6534175" cy="5112568"/>
          </a:xfrm>
          <a:prstGeom prst="rect">
            <a:avLst/>
          </a:prstGeom>
          <a:noFill/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188640"/>
            <a:ext cx="8208912" cy="562074"/>
          </a:xfrm>
          <a:ln/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>
            <a:normAutofit fontScale="90000"/>
          </a:bodyPr>
          <a:lstStyle/>
          <a:p>
            <a:r>
              <a:rPr lang="cs-CZ" sz="3200" dirty="0" smtClean="0"/>
              <a:t>MACHU PICCHU</a:t>
            </a:r>
            <a:endParaRPr lang="cs-CZ" sz="3200" dirty="0"/>
          </a:p>
        </p:txBody>
      </p:sp>
      <p:sp>
        <p:nvSpPr>
          <p:cNvPr id="10" name="TextovéPole 9"/>
          <p:cNvSpPr txBox="1"/>
          <p:nvPr/>
        </p:nvSpPr>
        <p:spPr>
          <a:xfrm>
            <a:off x="2267744" y="6093296"/>
            <a:ext cx="446449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Zeměpisná poloha: </a:t>
            </a:r>
            <a:r>
              <a:rPr lang="cs-CZ" dirty="0" smtClean="0">
                <a:ea typeface="Calibri"/>
                <a:cs typeface="Times New Roman"/>
              </a:rPr>
              <a:t>13° </a:t>
            </a:r>
            <a:r>
              <a:rPr lang="cs-CZ" dirty="0" err="1" smtClean="0">
                <a:ea typeface="Calibri"/>
                <a:cs typeface="Times New Roman"/>
              </a:rPr>
              <a:t>j.š</a:t>
            </a:r>
            <a:r>
              <a:rPr lang="cs-CZ" dirty="0" smtClean="0">
                <a:ea typeface="Calibri"/>
                <a:cs typeface="Times New Roman"/>
              </a:rPr>
              <a:t>. – 73° z.</a:t>
            </a:r>
            <a:r>
              <a:rPr lang="cs-CZ" dirty="0" err="1" smtClean="0">
                <a:ea typeface="Calibri"/>
                <a:cs typeface="Times New Roman"/>
              </a:rPr>
              <a:t>d</a:t>
            </a:r>
            <a:r>
              <a:rPr lang="cs-CZ" dirty="0" smtClean="0">
                <a:ea typeface="Calibri"/>
                <a:cs typeface="Times New Roman"/>
              </a:rPr>
              <a:t>.</a:t>
            </a:r>
            <a:endParaRPr lang="cs-CZ" sz="3200" dirty="0"/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188640"/>
            <a:ext cx="8208912" cy="562074"/>
          </a:xfrm>
          <a:ln/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>
            <a:normAutofit fontScale="90000"/>
          </a:bodyPr>
          <a:lstStyle/>
          <a:p>
            <a:r>
              <a:rPr lang="cs-CZ" sz="3200" dirty="0" smtClean="0"/>
              <a:t>MACHU PICCHU</a:t>
            </a:r>
            <a:endParaRPr lang="cs-CZ" sz="32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395536" y="980729"/>
            <a:ext cx="8280920" cy="4708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buFont typeface="Arial" pitchFamily="34" charset="0"/>
              <a:buChar char="•"/>
              <a:tabLst>
                <a:tab pos="358775" algn="l"/>
              </a:tabLst>
            </a:pPr>
            <a:r>
              <a:rPr lang="cs-CZ" sz="2000" dirty="0" smtClean="0"/>
              <a:t>  	Vyslovuje se „</a:t>
            </a:r>
            <a:r>
              <a:rPr lang="cs-CZ" sz="2000" i="1" dirty="0" err="1" smtClean="0"/>
              <a:t>maču</a:t>
            </a:r>
            <a:r>
              <a:rPr lang="cs-CZ" sz="2000" i="1" dirty="0" smtClean="0"/>
              <a:t> </a:t>
            </a:r>
            <a:r>
              <a:rPr lang="cs-CZ" sz="2000" i="1" dirty="0" err="1" smtClean="0"/>
              <a:t>pikču</a:t>
            </a:r>
            <a:r>
              <a:rPr lang="cs-CZ" sz="2000" dirty="0" smtClean="0"/>
              <a:t>“, což </a:t>
            </a:r>
            <a:r>
              <a:rPr lang="cs-CZ" sz="2000" dirty="0" err="1" smtClean="0"/>
              <a:t>kečuánsky</a:t>
            </a:r>
            <a:r>
              <a:rPr lang="cs-CZ" sz="2000" dirty="0" smtClean="0"/>
              <a:t> znamená Starý vrch – název je 	podle blízké hory</a:t>
            </a:r>
          </a:p>
          <a:p>
            <a:pPr lvl="0">
              <a:buFont typeface="Arial" pitchFamily="34" charset="0"/>
              <a:buChar char="•"/>
              <a:tabLst>
                <a:tab pos="358775" algn="l"/>
              </a:tabLst>
            </a:pPr>
            <a:r>
              <a:rPr lang="cs-CZ" sz="2000" dirty="0" smtClean="0"/>
              <a:t> 	Jedná se o ruiny předkolumbovského inckého kultovního města  	v peruánských Andách</a:t>
            </a:r>
          </a:p>
          <a:p>
            <a:pPr lvl="0">
              <a:buFont typeface="Arial" pitchFamily="34" charset="0"/>
              <a:buChar char="•"/>
              <a:tabLst>
                <a:tab pos="358775" algn="l"/>
              </a:tabLst>
            </a:pPr>
            <a:r>
              <a:rPr lang="cs-CZ" sz="2000" dirty="0" smtClean="0"/>
              <a:t> 	Machu </a:t>
            </a:r>
            <a:r>
              <a:rPr lang="cs-CZ" sz="2000" dirty="0" err="1" smtClean="0"/>
              <a:t>Picchu</a:t>
            </a:r>
            <a:r>
              <a:rPr lang="cs-CZ" sz="2000" dirty="0" smtClean="0"/>
              <a:t> bylo v internetovém hlasování prohlášeno za jeden ze sedmi 	nových divů světa – získalo sto milionů hlasů</a:t>
            </a:r>
          </a:p>
          <a:p>
            <a:pPr lvl="0">
              <a:buFont typeface="Arial" pitchFamily="34" charset="0"/>
              <a:buChar char="•"/>
              <a:tabLst>
                <a:tab pos="358775" algn="l"/>
              </a:tabLst>
            </a:pPr>
            <a:r>
              <a:rPr lang="cs-CZ" sz="2000" dirty="0" smtClean="0"/>
              <a:t> 	Nachází se v horském sedle v nadmořské výšce 2430 m n. m., asi 80 km 	severozápadně od města Cuzco</a:t>
            </a:r>
          </a:p>
          <a:p>
            <a:pPr lvl="0">
              <a:buFont typeface="Arial" pitchFamily="34" charset="0"/>
              <a:buChar char="•"/>
              <a:tabLst>
                <a:tab pos="358775" algn="l"/>
              </a:tabLst>
            </a:pPr>
            <a:r>
              <a:rPr lang="cs-CZ" sz="2000" dirty="0" smtClean="0"/>
              <a:t> 	Inkové začali město stavět okolo roku 1430 - město bylo později opuštěno a 	zcela zchátralo a pro zbytek světa upadlo v zapomnění – po téměř 600 let 	bylo ukryté v džungli, což je také příčinou jeho zachovalosti</a:t>
            </a:r>
          </a:p>
          <a:p>
            <a:pPr lvl="0">
              <a:buFont typeface="Arial" pitchFamily="34" charset="0"/>
              <a:buChar char="•"/>
              <a:tabLst>
                <a:tab pos="358775" algn="l"/>
              </a:tabLst>
            </a:pPr>
            <a:r>
              <a:rPr lang="cs-CZ" sz="2000" dirty="0" smtClean="0"/>
              <a:t> 	Ruiny objevil 24. července 1911 americký archeolog z </a:t>
            </a:r>
            <a:r>
              <a:rPr lang="cs-CZ" sz="2000" dirty="0" err="1" smtClean="0"/>
              <a:t>Yaleovy</a:t>
            </a:r>
            <a:r>
              <a:rPr lang="cs-CZ" sz="2000" dirty="0" smtClean="0"/>
              <a:t> univerzity 	</a:t>
            </a:r>
            <a:r>
              <a:rPr lang="cs-CZ" sz="2000" dirty="0" err="1" smtClean="0"/>
              <a:t>Hiram</a:t>
            </a:r>
            <a:r>
              <a:rPr lang="cs-CZ" sz="2000" dirty="0" smtClean="0"/>
              <a:t> </a:t>
            </a:r>
            <a:r>
              <a:rPr lang="cs-CZ" sz="2000" dirty="0" err="1" smtClean="0"/>
              <a:t>Bingham</a:t>
            </a:r>
            <a:r>
              <a:rPr lang="cs-CZ" sz="2000" dirty="0" smtClean="0"/>
              <a:t> – tento mladý archeolog hledal ztracené město Inků 	navzdory pochybám okolí – údajně on byl předobrazem legendárního 	filmového archeologa Indiana </a:t>
            </a:r>
            <a:r>
              <a:rPr lang="cs-CZ" sz="2000" dirty="0" err="1" smtClean="0"/>
              <a:t>Jonese</a:t>
            </a:r>
            <a:endParaRPr lang="cs-CZ" sz="2000" dirty="0" smtClean="0"/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188640"/>
            <a:ext cx="8208912" cy="562074"/>
          </a:xfrm>
          <a:ln/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>
            <a:normAutofit fontScale="90000"/>
          </a:bodyPr>
          <a:lstStyle/>
          <a:p>
            <a:r>
              <a:rPr lang="cs-CZ" sz="3200" dirty="0" smtClean="0"/>
              <a:t>MACHU PICCHU</a:t>
            </a:r>
            <a:endParaRPr lang="cs-CZ" sz="32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395536" y="980729"/>
            <a:ext cx="8280920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tabLst>
                <a:tab pos="358775" algn="l"/>
              </a:tabLst>
            </a:pPr>
            <a:r>
              <a:rPr lang="cs-CZ" dirty="0" smtClean="0"/>
              <a:t>Do svého deníku si </a:t>
            </a:r>
            <a:r>
              <a:rPr lang="cs-CZ" dirty="0" err="1" smtClean="0"/>
              <a:t>Bingham</a:t>
            </a:r>
            <a:r>
              <a:rPr lang="cs-CZ" dirty="0" smtClean="0"/>
              <a:t> zapsal: </a:t>
            </a:r>
            <a:r>
              <a:rPr lang="cs-CZ" i="1" dirty="0" smtClean="0"/>
              <a:t>„Kombinace důmyslných linií, symetrie opracovaných kamenů působí ohromným dojmem, harmoničtějším a ladnějším než mramorové chrámy Starého světa. Uvážíme-li, že nebyla použita malta, nebyly mezi kameny žádné ošklivé spáry, jako by zde zdi vyrostly již hotové. Nádherou bílé žuly tato stavba předčila nejkrásnější incké zdi v Cuzcu… Pozvolna jsem si uvědomoval, že tato stavba se svou krásou vyrovná nejpozoruhodnějším stavbám světa…“ </a:t>
            </a:r>
            <a:endParaRPr lang="cs-CZ" dirty="0" smtClean="0"/>
          </a:p>
        </p:txBody>
      </p:sp>
      <p:pic>
        <p:nvPicPr>
          <p:cNvPr id="8196" name="Picture 4" descr="http://www.hdwpapers.com/download/machu_picchu_wallpaper_6-1280x960.jpg"/>
          <p:cNvPicPr>
            <a:picLocks noChangeAspect="1" noChangeArrowheads="1"/>
          </p:cNvPicPr>
          <p:nvPr/>
        </p:nvPicPr>
        <p:blipFill>
          <a:blip r:embed="rId2" cstate="print"/>
          <a:srcRect t="24064" b="8105"/>
          <a:stretch>
            <a:fillRect/>
          </a:stretch>
        </p:blipFill>
        <p:spPr bwMode="auto">
          <a:xfrm>
            <a:off x="683568" y="2708920"/>
            <a:ext cx="7776864" cy="395473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8194" name="Picture 2" descr="http://upload.wikimedia.org/wikipedia/commons/thumb/0/05/Hiram_Bingham_III_in_1916.jpg/824px-Hiram_Bingham_III_in_1916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380312" y="2564904"/>
            <a:ext cx="1331389" cy="165618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81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188640"/>
            <a:ext cx="8208912" cy="562074"/>
          </a:xfrm>
          <a:ln/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>
            <a:normAutofit fontScale="90000"/>
          </a:bodyPr>
          <a:lstStyle/>
          <a:p>
            <a:r>
              <a:rPr lang="cs-CZ" sz="3200" dirty="0" smtClean="0"/>
              <a:t>MACHU PICCHU</a:t>
            </a:r>
            <a:endParaRPr lang="cs-CZ" sz="32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395536" y="980729"/>
            <a:ext cx="8280920" cy="50167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buFont typeface="Arial" pitchFamily="34" charset="0"/>
              <a:buChar char="•"/>
              <a:tabLst>
                <a:tab pos="358775" algn="l"/>
              </a:tabLst>
            </a:pPr>
            <a:r>
              <a:rPr lang="cs-CZ" sz="2000" dirty="0" smtClean="0"/>
              <a:t> 	Machu </a:t>
            </a:r>
            <a:r>
              <a:rPr lang="cs-CZ" sz="2000" dirty="0" err="1" smtClean="0"/>
              <a:t>Picchu</a:t>
            </a:r>
            <a:r>
              <a:rPr lang="cs-CZ" sz="2000" dirty="0" smtClean="0"/>
              <a:t> bylo postaveno v klasickém inckém stylu za použití 	kvádrového zdiva tvořeného z opracovaných na sebe položených kamenů 	bez použití malty či jiného pojiva</a:t>
            </a:r>
          </a:p>
          <a:p>
            <a:pPr lvl="0">
              <a:buFont typeface="Arial" pitchFamily="34" charset="0"/>
              <a:buChar char="•"/>
              <a:tabLst>
                <a:tab pos="358775" algn="l"/>
              </a:tabLst>
            </a:pPr>
            <a:r>
              <a:rPr lang="cs-CZ" sz="2000" dirty="0" smtClean="0"/>
              <a:t> 	Hlavními stavbami ve městě jsou Chrám větru, Citadela a Místnost vládců</a:t>
            </a:r>
          </a:p>
          <a:p>
            <a:pPr lvl="0">
              <a:buFont typeface="Arial" pitchFamily="34" charset="0"/>
              <a:buChar char="•"/>
              <a:tabLst>
                <a:tab pos="358775" algn="l"/>
              </a:tabLst>
            </a:pPr>
            <a:r>
              <a:rPr lang="cs-CZ" sz="2000" dirty="0" smtClean="0"/>
              <a:t> 	Pro zhruba tisíc obyvatel plnilo všechny základní funkce inckého sídla, 	nechybělo tu centrální náměstí, chrámy, obytná čtvrť, pohřebiště, 	důmyslný vodovodní systém, Inkův palác, lázně či zemědělské terasy</a:t>
            </a:r>
          </a:p>
          <a:p>
            <a:pPr lvl="0">
              <a:buFont typeface="Arial" pitchFamily="34" charset="0"/>
              <a:buChar char="•"/>
              <a:tabLst>
                <a:tab pos="358775" algn="l"/>
              </a:tabLst>
            </a:pPr>
            <a:r>
              <a:rPr lang="cs-CZ" sz="2000" dirty="0" smtClean="0"/>
              <a:t> 	Proč Inkové město postavili v takto obtížně nepřístupném místě, nikdo neví 	– existuje mnoho různých výkladů – že chtěli být blíže svému božstvu – 	Slunci – že se jednalo o sídlo vládce – že šlo o pokusnou zemědělskou 	stanici – že šlo o vězení</a:t>
            </a:r>
          </a:p>
          <a:p>
            <a:pPr lvl="0">
              <a:buFont typeface="Arial" pitchFamily="34" charset="0"/>
              <a:buChar char="•"/>
              <a:tabLst>
                <a:tab pos="358775" algn="l"/>
              </a:tabLst>
            </a:pPr>
            <a:r>
              <a:rPr lang="cs-CZ" sz="2000" dirty="0" smtClean="0"/>
              <a:t> 	Poslední výzkumy naznačují, že plnilo především roli náboženskou a 	astronomickou</a:t>
            </a:r>
          </a:p>
          <a:p>
            <a:pPr lvl="0">
              <a:buFont typeface="Arial" pitchFamily="34" charset="0"/>
              <a:buChar char="•"/>
              <a:tabLst>
                <a:tab pos="358775" algn="l"/>
              </a:tabLst>
            </a:pPr>
            <a:r>
              <a:rPr lang="cs-CZ" sz="2000" dirty="0" smtClean="0"/>
              <a:t> 	Až 5 000 návštěvníků za den dnes velmi ohrožuje samotnou existenci této 	památky – ročně ji navštíví 2 miliony turistů – peruánská vláda uvažuje o 	zavádění pořadníků a další regulaci vstupu</a:t>
            </a:r>
            <a:endParaRPr lang="cs-CZ" sz="2000" dirty="0"/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188640"/>
            <a:ext cx="8208912" cy="562074"/>
          </a:xfrm>
          <a:ln/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>
            <a:normAutofit fontScale="90000"/>
          </a:bodyPr>
          <a:lstStyle/>
          <a:p>
            <a:r>
              <a:rPr lang="cs-CZ" sz="3200" dirty="0" smtClean="0"/>
              <a:t>MACHU PICCHU</a:t>
            </a:r>
            <a:endParaRPr lang="cs-CZ" sz="3200" dirty="0"/>
          </a:p>
        </p:txBody>
      </p:sp>
      <p:pic>
        <p:nvPicPr>
          <p:cNvPr id="7176" name="Picture 8" descr="Photo: View of Machu Picchu in Peru"/>
          <p:cNvPicPr>
            <a:picLocks noChangeAspect="1" noChangeArrowheads="1"/>
          </p:cNvPicPr>
          <p:nvPr/>
        </p:nvPicPr>
        <p:blipFill>
          <a:blip r:embed="rId2" cstate="print"/>
          <a:srcRect b="10417"/>
          <a:stretch>
            <a:fillRect/>
          </a:stretch>
        </p:blipFill>
        <p:spPr bwMode="auto">
          <a:xfrm>
            <a:off x="539552" y="908720"/>
            <a:ext cx="2592288" cy="309634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29698" name="Picture 2" descr="Photo: View through buildings at Machu Picchu "/>
          <p:cNvPicPr>
            <a:picLocks noChangeAspect="1" noChangeArrowheads="1"/>
          </p:cNvPicPr>
          <p:nvPr/>
        </p:nvPicPr>
        <p:blipFill>
          <a:blip r:embed="rId3" cstate="print"/>
          <a:srcRect b="10417"/>
          <a:stretch>
            <a:fillRect/>
          </a:stretch>
        </p:blipFill>
        <p:spPr bwMode="auto">
          <a:xfrm>
            <a:off x="3203848" y="908720"/>
            <a:ext cx="2592288" cy="309634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29700" name="Picture 4" descr="Photo: Llamas grazing at Machu Picchu"/>
          <p:cNvPicPr>
            <a:picLocks noChangeAspect="1" noChangeArrowheads="1"/>
          </p:cNvPicPr>
          <p:nvPr/>
        </p:nvPicPr>
        <p:blipFill>
          <a:blip r:embed="rId4" cstate="print"/>
          <a:srcRect t="17602" b="8240"/>
          <a:stretch>
            <a:fillRect/>
          </a:stretch>
        </p:blipFill>
        <p:spPr bwMode="auto">
          <a:xfrm>
            <a:off x="539552" y="4077072"/>
            <a:ext cx="5256585" cy="259228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29702" name="Picture 6" descr="Photo: View from the Sun Gate at Machu Picchu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868144" y="3088162"/>
            <a:ext cx="2880320" cy="192501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29704" name="Picture 8" descr="Photo: Clouds above Machu Picchu ruins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868144" y="908720"/>
            <a:ext cx="2880320" cy="216024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1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1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96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96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297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297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297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297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97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97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188640"/>
            <a:ext cx="8208912" cy="562074"/>
          </a:xfrm>
          <a:ln/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>
            <a:normAutofit fontScale="90000"/>
          </a:bodyPr>
          <a:lstStyle/>
          <a:p>
            <a:r>
              <a:rPr lang="cs-CZ" sz="3200" dirty="0" smtClean="0"/>
              <a:t>MACHU PICCHU</a:t>
            </a:r>
            <a:endParaRPr lang="cs-CZ" sz="32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467544" y="1052736"/>
            <a:ext cx="820891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tabLst>
                <a:tab pos="358775" algn="l"/>
              </a:tabLst>
            </a:pPr>
            <a:endParaRPr lang="cs-CZ" dirty="0" smtClean="0"/>
          </a:p>
          <a:p>
            <a:pPr lvl="0">
              <a:tabLst>
                <a:tab pos="358775" algn="l"/>
              </a:tabLst>
            </a:pPr>
            <a:endParaRPr lang="cs-CZ" dirty="0"/>
          </a:p>
        </p:txBody>
      </p:sp>
      <p:sp>
        <p:nvSpPr>
          <p:cNvPr id="6" name="TextovéPole 5"/>
          <p:cNvSpPr txBox="1"/>
          <p:nvPr/>
        </p:nvSpPr>
        <p:spPr>
          <a:xfrm>
            <a:off x="467544" y="980728"/>
            <a:ext cx="820891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cs-CZ" dirty="0" smtClean="0"/>
              <a:t>Zajímavý dokumentární film o Machu </a:t>
            </a:r>
            <a:r>
              <a:rPr lang="cs-CZ" dirty="0" err="1" smtClean="0"/>
              <a:t>Picchu</a:t>
            </a:r>
            <a:r>
              <a:rPr lang="cs-CZ" dirty="0" smtClean="0"/>
              <a:t>, důvodech jeho vzniku a významu můžete vidět zde: </a:t>
            </a:r>
            <a:r>
              <a:rPr lang="cs-CZ" u="sng" dirty="0" smtClean="0">
                <a:hlinkClick r:id="rId2"/>
              </a:rPr>
              <a:t>http://www.</a:t>
            </a:r>
            <a:r>
              <a:rPr lang="cs-CZ" u="sng" dirty="0" err="1" smtClean="0">
                <a:hlinkClick r:id="rId2"/>
              </a:rPr>
              <a:t>youtube.com</a:t>
            </a:r>
            <a:r>
              <a:rPr lang="cs-CZ" u="sng" dirty="0" smtClean="0">
                <a:hlinkClick r:id="rId2"/>
              </a:rPr>
              <a:t>/</a:t>
            </a:r>
            <a:r>
              <a:rPr lang="cs-CZ" u="sng" dirty="0" err="1" smtClean="0">
                <a:hlinkClick r:id="rId2"/>
              </a:rPr>
              <a:t>watch</a:t>
            </a:r>
            <a:r>
              <a:rPr lang="cs-CZ" u="sng" dirty="0" smtClean="0">
                <a:hlinkClick r:id="rId2"/>
              </a:rPr>
              <a:t>?v=GmlN8wl2j2A</a:t>
            </a:r>
            <a:endParaRPr lang="cs-CZ" dirty="0"/>
          </a:p>
        </p:txBody>
      </p:sp>
      <p:sp>
        <p:nvSpPr>
          <p:cNvPr id="4100" name="AutoShape 4" descr="http://onlyhdwallpapers.com/wallpaper/machu_picchu_desktop_3564x2376_wallpaper-337785.jpg"/>
          <p:cNvSpPr>
            <a:spLocks noChangeAspect="1" noChangeArrowheads="1"/>
          </p:cNvSpPr>
          <p:nvPr/>
        </p:nvSpPr>
        <p:spPr bwMode="auto">
          <a:xfrm>
            <a:off x="155575" y="-4152900"/>
            <a:ext cx="13001625" cy="8658225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4102" name="AutoShape 6" descr="http://onlyhdwallpapers.com/wallpaper/machu_picchu_desktop_3564x2376_wallpaper-337785.jpg"/>
          <p:cNvSpPr>
            <a:spLocks noChangeAspect="1" noChangeArrowheads="1"/>
          </p:cNvSpPr>
          <p:nvPr/>
        </p:nvSpPr>
        <p:spPr bwMode="auto">
          <a:xfrm>
            <a:off x="155575" y="-4152900"/>
            <a:ext cx="13001625" cy="8658225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pic>
        <p:nvPicPr>
          <p:cNvPr id="4104" name="Picture 8" descr="http://hdw.datawallpaper.com/nature/machu-picchu-322219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7543" y="1764282"/>
            <a:ext cx="8208913" cy="461704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188640"/>
            <a:ext cx="8208912" cy="562074"/>
          </a:xfrm>
          <a:ln/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>
            <a:normAutofit fontScale="90000"/>
          </a:bodyPr>
          <a:lstStyle/>
          <a:p>
            <a:r>
              <a:rPr lang="cs-CZ" sz="3200" dirty="0" smtClean="0"/>
              <a:t>MACHU PICCHU</a:t>
            </a:r>
            <a:endParaRPr lang="cs-CZ" sz="3200" dirty="0"/>
          </a:p>
        </p:txBody>
      </p:sp>
      <p:graphicFrame>
        <p:nvGraphicFramePr>
          <p:cNvPr id="5" name="Zástupný symbol pro obsah 5"/>
          <p:cNvGraphicFramePr>
            <a:graphicFrameLocks/>
          </p:cNvGraphicFramePr>
          <p:nvPr/>
        </p:nvGraphicFramePr>
        <p:xfrm>
          <a:off x="467544" y="836712"/>
          <a:ext cx="8208913" cy="1042014"/>
        </p:xfrm>
        <a:graphic>
          <a:graphicData uri="http://schemas.openxmlformats.org/drawingml/2006/table">
            <a:tbl>
              <a:tblPr/>
              <a:tblGrid>
                <a:gridCol w="1361165"/>
                <a:gridCol w="1390600"/>
                <a:gridCol w="2020340"/>
                <a:gridCol w="1511910"/>
                <a:gridCol w="1924898"/>
              </a:tblGrid>
              <a:tr h="270806">
                <a:tc gridSpan="5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500" b="1" dirty="0">
                          <a:latin typeface="Calibri"/>
                          <a:ea typeface="Calibri"/>
                          <a:cs typeface="Times New Roman"/>
                        </a:rPr>
                        <a:t>MACHU PICCHU</a:t>
                      </a:r>
                      <a:endParaRPr lang="cs-CZ" sz="15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96334" marR="9633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270806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500" b="1">
                          <a:latin typeface="Calibri"/>
                          <a:ea typeface="Calibri"/>
                          <a:cs typeface="Times New Roman"/>
                        </a:rPr>
                        <a:t>KONTINENT</a:t>
                      </a:r>
                      <a:endParaRPr lang="cs-CZ" sz="15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96334" marR="9633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500" b="1">
                          <a:latin typeface="Calibri"/>
                          <a:ea typeface="Calibri"/>
                          <a:cs typeface="Times New Roman"/>
                        </a:rPr>
                        <a:t>STÁT</a:t>
                      </a:r>
                      <a:endParaRPr lang="cs-CZ" sz="15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96334" marR="9633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500" b="1">
                          <a:latin typeface="Calibri"/>
                          <a:ea typeface="Calibri"/>
                          <a:cs typeface="Times New Roman"/>
                        </a:rPr>
                        <a:t>VZDÁLENOST </a:t>
                      </a:r>
                      <a:r>
                        <a:rPr lang="cs-CZ" sz="1100" b="1">
                          <a:latin typeface="Calibri"/>
                          <a:ea typeface="Calibri"/>
                          <a:cs typeface="Times New Roman"/>
                        </a:rPr>
                        <a:t>(od Prahy)</a:t>
                      </a:r>
                      <a:endParaRPr lang="cs-CZ" sz="15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96334" marR="9633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500" b="1">
                          <a:latin typeface="Calibri"/>
                          <a:ea typeface="Calibri"/>
                          <a:cs typeface="Times New Roman"/>
                        </a:rPr>
                        <a:t>ČASOVÝ POSUN</a:t>
                      </a:r>
                      <a:endParaRPr lang="cs-CZ" sz="15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96334" marR="9633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500" b="1">
                          <a:latin typeface="Calibri"/>
                          <a:ea typeface="Calibri"/>
                          <a:cs typeface="Times New Roman"/>
                        </a:rPr>
                        <a:t>ZEMĚPISNÁ POLOHA</a:t>
                      </a:r>
                      <a:endParaRPr lang="cs-CZ" sz="15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96334" marR="9633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00402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500">
                          <a:latin typeface="Calibri"/>
                          <a:ea typeface="Calibri"/>
                          <a:cs typeface="Times New Roman"/>
                        </a:rPr>
                        <a:t>Amerika</a:t>
                      </a:r>
                    </a:p>
                  </a:txBody>
                  <a:tcPr marL="96334" marR="9633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500" dirty="0">
                          <a:latin typeface="Calibri"/>
                          <a:ea typeface="Calibri"/>
                          <a:cs typeface="Times New Roman"/>
                        </a:rPr>
                        <a:t>Peru</a:t>
                      </a:r>
                    </a:p>
                  </a:txBody>
                  <a:tcPr marL="96334" marR="9633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500">
                          <a:latin typeface="Calibri"/>
                          <a:ea typeface="Calibri"/>
                          <a:cs typeface="Times New Roman"/>
                        </a:rPr>
                        <a:t>10 500 km</a:t>
                      </a:r>
                    </a:p>
                  </a:txBody>
                  <a:tcPr marL="96334" marR="9633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500" dirty="0">
                          <a:latin typeface="Calibri"/>
                          <a:ea typeface="Calibri"/>
                          <a:cs typeface="Times New Roman"/>
                        </a:rPr>
                        <a:t>- </a:t>
                      </a:r>
                      <a:r>
                        <a:rPr lang="cs-CZ" sz="1500" dirty="0" smtClean="0">
                          <a:latin typeface="Calibri"/>
                          <a:ea typeface="Calibri"/>
                          <a:cs typeface="Times New Roman"/>
                        </a:rPr>
                        <a:t>6 hodin</a:t>
                      </a:r>
                      <a:endParaRPr lang="cs-CZ" sz="15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96334" marR="9633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500" dirty="0" smtClean="0">
                          <a:latin typeface="Calibri"/>
                          <a:ea typeface="Calibri"/>
                          <a:cs typeface="Times New Roman"/>
                        </a:rPr>
                        <a:t>13° </a:t>
                      </a:r>
                      <a:r>
                        <a:rPr lang="cs-CZ" sz="1500" dirty="0" err="1">
                          <a:latin typeface="Calibri"/>
                          <a:ea typeface="Calibri"/>
                          <a:cs typeface="Times New Roman"/>
                        </a:rPr>
                        <a:t>j.š</a:t>
                      </a:r>
                      <a:r>
                        <a:rPr lang="cs-CZ" sz="1500" dirty="0">
                          <a:latin typeface="Calibri"/>
                          <a:ea typeface="Calibri"/>
                          <a:cs typeface="Times New Roman"/>
                        </a:rPr>
                        <a:t>. – </a:t>
                      </a:r>
                      <a:r>
                        <a:rPr lang="cs-CZ" sz="1500" dirty="0" smtClean="0">
                          <a:latin typeface="Calibri"/>
                          <a:ea typeface="Calibri"/>
                          <a:cs typeface="Times New Roman"/>
                        </a:rPr>
                        <a:t>73° </a:t>
                      </a:r>
                      <a:r>
                        <a:rPr lang="cs-CZ" sz="1500" dirty="0">
                          <a:latin typeface="Calibri"/>
                          <a:ea typeface="Calibri"/>
                          <a:cs typeface="Times New Roman"/>
                        </a:rPr>
                        <a:t>z.</a:t>
                      </a:r>
                      <a:r>
                        <a:rPr lang="cs-CZ" sz="1500" dirty="0" err="1">
                          <a:latin typeface="Calibri"/>
                          <a:ea typeface="Calibri"/>
                          <a:cs typeface="Times New Roman"/>
                        </a:rPr>
                        <a:t>d</a:t>
                      </a:r>
                      <a:r>
                        <a:rPr lang="cs-CZ" sz="1500" dirty="0">
                          <a:latin typeface="Calibri"/>
                          <a:ea typeface="Calibri"/>
                          <a:cs typeface="Times New Roman"/>
                        </a:rPr>
                        <a:t>.</a:t>
                      </a:r>
                    </a:p>
                  </a:txBody>
                  <a:tcPr marL="96334" marR="9633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pic>
        <p:nvPicPr>
          <p:cNvPr id="3074" name="Picture 2" descr="http://hdnaturepictures.com/wp-content/uploads/2013/06/Rainbow-Over-Machu-Picchu.jpg"/>
          <p:cNvPicPr>
            <a:picLocks noChangeAspect="1" noChangeArrowheads="1"/>
          </p:cNvPicPr>
          <p:nvPr/>
        </p:nvPicPr>
        <p:blipFill>
          <a:blip r:embed="rId2" cstate="print"/>
          <a:srcRect t="16951" b="5856"/>
          <a:stretch>
            <a:fillRect/>
          </a:stretch>
        </p:blipFill>
        <p:spPr bwMode="auto">
          <a:xfrm>
            <a:off x="467544" y="1988840"/>
            <a:ext cx="8208912" cy="475252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188640"/>
            <a:ext cx="8208912" cy="562074"/>
          </a:xfr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>
            <a:normAutofit fontScale="90000"/>
          </a:bodyPr>
          <a:lstStyle/>
          <a:p>
            <a:r>
              <a:rPr lang="cs-CZ" sz="3200" dirty="0" smtClean="0"/>
              <a:t>MACHU PICCHU</a:t>
            </a:r>
            <a:endParaRPr lang="cs-CZ" sz="32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467544" y="1052736"/>
            <a:ext cx="8208912" cy="42473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tabLst>
                <a:tab pos="358775" algn="l"/>
              </a:tabLst>
            </a:pPr>
            <a:r>
              <a:rPr lang="cs-CZ" dirty="0" smtClean="0"/>
              <a:t>Zdroje textů:</a:t>
            </a:r>
          </a:p>
          <a:p>
            <a:pPr>
              <a:tabLst>
                <a:tab pos="358775" algn="l"/>
              </a:tabLst>
            </a:pPr>
            <a:r>
              <a:rPr lang="cs-CZ" dirty="0"/>
              <a:t>RNDr. </a:t>
            </a:r>
            <a:r>
              <a:rPr lang="cs-CZ" dirty="0" err="1"/>
              <a:t>Klimová</a:t>
            </a:r>
            <a:r>
              <a:rPr lang="cs-CZ" dirty="0"/>
              <a:t> Eva  a kol. autorů. </a:t>
            </a:r>
            <a:r>
              <a:rPr lang="cs-CZ" i="1" dirty="0"/>
              <a:t>Školní atlas světa.</a:t>
            </a:r>
            <a:r>
              <a:rPr lang="cs-CZ" dirty="0"/>
              <a:t> 1. vyd. Praha: Kartografie, 2005. 175 s. ISBN 80-7011-730-3</a:t>
            </a:r>
          </a:p>
          <a:p>
            <a:r>
              <a:rPr lang="cs-CZ" dirty="0" smtClean="0">
                <a:hlinkClick r:id="rId2"/>
              </a:rPr>
              <a:t>http://cs.wikipedia.org/wiki/Machu_Picchu</a:t>
            </a:r>
            <a:endParaRPr lang="cs-CZ" dirty="0" smtClean="0"/>
          </a:p>
          <a:p>
            <a:r>
              <a:rPr lang="cs-CZ" dirty="0" smtClean="0">
                <a:hlinkClick r:id="rId3"/>
              </a:rPr>
              <a:t>http://www.</a:t>
            </a:r>
            <a:r>
              <a:rPr lang="cs-CZ" dirty="0" err="1" smtClean="0">
                <a:hlinkClick r:id="rId3"/>
              </a:rPr>
              <a:t>lideazeme.cz</a:t>
            </a:r>
            <a:r>
              <a:rPr lang="cs-CZ" dirty="0" smtClean="0">
                <a:hlinkClick r:id="rId3"/>
              </a:rPr>
              <a:t>/</a:t>
            </a:r>
            <a:r>
              <a:rPr lang="cs-CZ" dirty="0" err="1" smtClean="0">
                <a:hlinkClick r:id="rId3"/>
              </a:rPr>
              <a:t>clanek</a:t>
            </a:r>
            <a:r>
              <a:rPr lang="cs-CZ" dirty="0" smtClean="0">
                <a:hlinkClick r:id="rId3"/>
              </a:rPr>
              <a:t>/machu-</a:t>
            </a:r>
            <a:r>
              <a:rPr lang="cs-CZ" dirty="0" err="1" smtClean="0">
                <a:hlinkClick r:id="rId3"/>
              </a:rPr>
              <a:t>picchu</a:t>
            </a:r>
            <a:endParaRPr lang="cs-CZ" dirty="0" smtClean="0"/>
          </a:p>
          <a:p>
            <a:r>
              <a:rPr lang="cs-CZ" dirty="0" smtClean="0">
                <a:hlinkClick r:id="rId4"/>
              </a:rPr>
              <a:t>http://vtm.e15.cz/machu-</a:t>
            </a:r>
            <a:r>
              <a:rPr lang="cs-CZ" dirty="0" err="1" smtClean="0">
                <a:hlinkClick r:id="rId4"/>
              </a:rPr>
              <a:t>picchu</a:t>
            </a:r>
            <a:r>
              <a:rPr lang="cs-CZ" dirty="0" smtClean="0">
                <a:hlinkClick r:id="rId4"/>
              </a:rPr>
              <a:t>-</a:t>
            </a:r>
            <a:r>
              <a:rPr lang="cs-CZ" dirty="0" err="1" smtClean="0">
                <a:hlinkClick r:id="rId4"/>
              </a:rPr>
              <a:t>skryva</a:t>
            </a:r>
            <a:r>
              <a:rPr lang="cs-CZ" dirty="0" smtClean="0">
                <a:hlinkClick r:id="rId4"/>
              </a:rPr>
              <a:t>-</a:t>
            </a:r>
            <a:r>
              <a:rPr lang="cs-CZ" dirty="0" err="1" smtClean="0">
                <a:hlinkClick r:id="rId4"/>
              </a:rPr>
              <a:t>velky</a:t>
            </a:r>
            <a:r>
              <a:rPr lang="cs-CZ" dirty="0" smtClean="0">
                <a:hlinkClick r:id="rId4"/>
              </a:rPr>
              <a:t>-poklad</a:t>
            </a:r>
            <a:endParaRPr lang="cs-CZ" dirty="0" smtClean="0"/>
          </a:p>
          <a:p>
            <a:r>
              <a:rPr lang="cs-CZ" dirty="0" smtClean="0">
                <a:hlinkClick r:id="rId5"/>
              </a:rPr>
              <a:t>http://www.</a:t>
            </a:r>
            <a:r>
              <a:rPr lang="cs-CZ" dirty="0" err="1" smtClean="0">
                <a:hlinkClick r:id="rId5"/>
              </a:rPr>
              <a:t>livingstone.cz</a:t>
            </a:r>
            <a:r>
              <a:rPr lang="cs-CZ" dirty="0" smtClean="0">
                <a:hlinkClick r:id="rId5"/>
              </a:rPr>
              <a:t>/</a:t>
            </a:r>
            <a:r>
              <a:rPr lang="cs-CZ" dirty="0" err="1" smtClean="0">
                <a:hlinkClick r:id="rId5"/>
              </a:rPr>
              <a:t>prakticke</a:t>
            </a:r>
            <a:r>
              <a:rPr lang="cs-CZ" dirty="0" smtClean="0">
                <a:hlinkClick r:id="rId5"/>
              </a:rPr>
              <a:t>-informace/informace-o-</a:t>
            </a:r>
            <a:r>
              <a:rPr lang="cs-CZ" dirty="0" err="1" smtClean="0">
                <a:hlinkClick r:id="rId5"/>
              </a:rPr>
              <a:t>zemich</a:t>
            </a:r>
            <a:r>
              <a:rPr lang="cs-CZ" dirty="0" smtClean="0">
                <a:hlinkClick r:id="rId5"/>
              </a:rPr>
              <a:t>/</a:t>
            </a:r>
            <a:r>
              <a:rPr lang="cs-CZ" dirty="0" err="1" smtClean="0">
                <a:hlinkClick r:id="rId5"/>
              </a:rPr>
              <a:t>amerika</a:t>
            </a:r>
            <a:r>
              <a:rPr lang="cs-CZ" dirty="0" smtClean="0">
                <a:hlinkClick r:id="rId5"/>
              </a:rPr>
              <a:t>/peru/</a:t>
            </a:r>
            <a:endParaRPr lang="cs-CZ" dirty="0" smtClean="0"/>
          </a:p>
          <a:p>
            <a:r>
              <a:rPr lang="cs-CZ" dirty="0" smtClean="0"/>
              <a:t>Zdroje fotografií:</a:t>
            </a:r>
          </a:p>
          <a:p>
            <a:r>
              <a:rPr lang="cs-CZ" dirty="0" smtClean="0">
                <a:hlinkClick r:id="rId6"/>
              </a:rPr>
              <a:t>http://kids.britannica.com/elementary/art-163849</a:t>
            </a:r>
            <a:endParaRPr lang="cs-CZ" dirty="0" smtClean="0"/>
          </a:p>
          <a:p>
            <a:r>
              <a:rPr lang="cs-CZ" dirty="0" smtClean="0">
                <a:hlinkClick r:id="rId7"/>
              </a:rPr>
              <a:t>http://www.</a:t>
            </a:r>
            <a:r>
              <a:rPr lang="cs-CZ" dirty="0" err="1" smtClean="0">
                <a:hlinkClick r:id="rId7"/>
              </a:rPr>
              <a:t>southwindadventures.com</a:t>
            </a:r>
            <a:r>
              <a:rPr lang="cs-CZ" dirty="0" smtClean="0">
                <a:hlinkClick r:id="rId7"/>
              </a:rPr>
              <a:t>/</a:t>
            </a:r>
            <a:r>
              <a:rPr lang="cs-CZ" dirty="0" err="1" smtClean="0">
                <a:hlinkClick r:id="rId7"/>
              </a:rPr>
              <a:t>sa</a:t>
            </a:r>
            <a:r>
              <a:rPr lang="cs-CZ" dirty="0" smtClean="0">
                <a:hlinkClick r:id="rId7"/>
              </a:rPr>
              <a:t>_map.</a:t>
            </a:r>
            <a:r>
              <a:rPr lang="cs-CZ" dirty="0" err="1" smtClean="0">
                <a:hlinkClick r:id="rId7"/>
              </a:rPr>
              <a:t>htm</a:t>
            </a:r>
            <a:endParaRPr lang="cs-CZ" dirty="0" smtClean="0"/>
          </a:p>
          <a:p>
            <a:r>
              <a:rPr lang="cs-CZ" dirty="0" smtClean="0">
                <a:hlinkClick r:id="rId8"/>
              </a:rPr>
              <a:t>http://commons.wikimedia.org/wiki/File:Hiram_Bingham_III_in_1916.jpg</a:t>
            </a:r>
            <a:endParaRPr lang="cs-CZ" dirty="0" smtClean="0"/>
          </a:p>
          <a:p>
            <a:r>
              <a:rPr lang="cs-CZ" dirty="0" smtClean="0">
                <a:hlinkClick r:id="rId9"/>
              </a:rPr>
              <a:t>http://www.</a:t>
            </a:r>
            <a:r>
              <a:rPr lang="cs-CZ" dirty="0" err="1" smtClean="0">
                <a:hlinkClick r:id="rId9"/>
              </a:rPr>
              <a:t>hdwpapers.com</a:t>
            </a:r>
            <a:r>
              <a:rPr lang="cs-CZ" dirty="0" smtClean="0">
                <a:hlinkClick r:id="rId9"/>
              </a:rPr>
              <a:t>/machu_</a:t>
            </a:r>
            <a:r>
              <a:rPr lang="cs-CZ" dirty="0" err="1" smtClean="0">
                <a:hlinkClick r:id="rId9"/>
              </a:rPr>
              <a:t>picchu</a:t>
            </a:r>
            <a:r>
              <a:rPr lang="cs-CZ" dirty="0" smtClean="0">
                <a:hlinkClick r:id="rId9"/>
              </a:rPr>
              <a:t>_</a:t>
            </a:r>
            <a:r>
              <a:rPr lang="cs-CZ" dirty="0" err="1" smtClean="0">
                <a:hlinkClick r:id="rId9"/>
              </a:rPr>
              <a:t>wallpaper</a:t>
            </a:r>
            <a:r>
              <a:rPr lang="cs-CZ" dirty="0" smtClean="0">
                <a:hlinkClick r:id="rId9"/>
              </a:rPr>
              <a:t>_6-</a:t>
            </a:r>
            <a:r>
              <a:rPr lang="cs-CZ" dirty="0" err="1" smtClean="0">
                <a:hlinkClick r:id="rId9"/>
              </a:rPr>
              <a:t>wallpapers.html</a:t>
            </a:r>
            <a:endParaRPr lang="cs-CZ" dirty="0" smtClean="0"/>
          </a:p>
          <a:p>
            <a:r>
              <a:rPr lang="cs-CZ" dirty="0" smtClean="0">
                <a:hlinkClick r:id="rId10"/>
              </a:rPr>
              <a:t>http</a:t>
            </a:r>
            <a:r>
              <a:rPr lang="cs-CZ" dirty="0" smtClean="0">
                <a:hlinkClick r:id="rId10"/>
              </a:rPr>
              <a:t>://hdnaturepictures.com/wallpapers/city-wallpapers/page/2</a:t>
            </a:r>
            <a:endParaRPr lang="cs-CZ" dirty="0" smtClean="0"/>
          </a:p>
          <a:p>
            <a:r>
              <a:rPr lang="cs-CZ" dirty="0" smtClean="0">
                <a:hlinkClick r:id="rId11"/>
              </a:rPr>
              <a:t>http://1ms.net/machu-picchu-322219.html</a:t>
            </a:r>
            <a:endParaRPr lang="cs-CZ" dirty="0" smtClean="0"/>
          </a:p>
          <a:p>
            <a:endParaRPr lang="cs-CZ" dirty="0" smtClean="0"/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913</TotalTime>
  <Words>285</Words>
  <Application>Microsoft Office PowerPoint</Application>
  <PresentationFormat>Předvádění na obrazovce (4:3)</PresentationFormat>
  <Paragraphs>92</Paragraphs>
  <Slides>13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13</vt:i4>
      </vt:variant>
    </vt:vector>
  </HeadingPairs>
  <TitlesOfParts>
    <vt:vector size="14" baseType="lpstr">
      <vt:lpstr>Motiv sady Office</vt:lpstr>
      <vt:lpstr>MACHU PICCHU</vt:lpstr>
      <vt:lpstr>Prezentace aplikace PowerPoint</vt:lpstr>
      <vt:lpstr>MACHU PICCHU</vt:lpstr>
      <vt:lpstr>MACHU PICCHU</vt:lpstr>
      <vt:lpstr>MACHU PICCHU</vt:lpstr>
      <vt:lpstr>MACHU PICCHU</vt:lpstr>
      <vt:lpstr>MACHU PICCHU</vt:lpstr>
      <vt:lpstr>MACHU PICCHU</vt:lpstr>
      <vt:lpstr>MACHU PICCHU</vt:lpstr>
      <vt:lpstr>MACHU PICCHU</vt:lpstr>
      <vt:lpstr>MACHU PICCHU</vt:lpstr>
      <vt:lpstr>MACHU PICCHU</vt:lpstr>
      <vt:lpstr>MACHU PICCHU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VELKÝ BARIÉROVÝ ÚTES</dc:title>
  <dc:creator>Lucka</dc:creator>
  <cp:lastModifiedBy>PC04</cp:lastModifiedBy>
  <cp:revision>95</cp:revision>
  <dcterms:created xsi:type="dcterms:W3CDTF">2013-08-01T13:41:28Z</dcterms:created>
  <dcterms:modified xsi:type="dcterms:W3CDTF">2014-04-16T19:53:55Z</dcterms:modified>
</cp:coreProperties>
</file>