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150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95CB7B-4469-4294-801F-C3DC1FB51968}" type="datetimeFigureOut">
              <a:rPr lang="cs-CZ" smtClean="0"/>
              <a:pPr/>
              <a:t>29.3.2012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F1F08F-139C-4793-A6F8-3873EE4111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71997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F1F08F-139C-4793-A6F8-3873EE4111EA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F1F08F-139C-4793-A6F8-3873EE4111EA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F1F08F-139C-4793-A6F8-3873EE4111EA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F1F08F-139C-4793-A6F8-3873EE4111EA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F1F08F-139C-4793-A6F8-3873EE4111EA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F1F08F-139C-4793-A6F8-3873EE4111EA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F1F08F-139C-4793-A6F8-3873EE4111EA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F1F08F-139C-4793-A6F8-3873EE4111EA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F1F08F-139C-4793-A6F8-3873EE4111EA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F1F08F-139C-4793-A6F8-3873EE4111EA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4C15052-87A8-47E8-8D8C-C549ECB9D449}" type="datetimeFigureOut">
              <a:rPr lang="cs-CZ" smtClean="0"/>
              <a:pPr/>
              <a:t>29.3.2012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E7B7F2D2-C95F-475A-87C6-04EB42BB391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C15052-87A8-47E8-8D8C-C549ECB9D449}" type="datetimeFigureOut">
              <a:rPr lang="cs-CZ" smtClean="0"/>
              <a:pPr/>
              <a:t>29.3.2012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7B7F2D2-C95F-475A-87C6-04EB42BB391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  <p:transition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C15052-87A8-47E8-8D8C-C549ECB9D449}" type="datetimeFigureOut">
              <a:rPr lang="cs-CZ" smtClean="0"/>
              <a:pPr/>
              <a:t>29.3.2012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7B7F2D2-C95F-475A-87C6-04EB42BB391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C15052-87A8-47E8-8D8C-C549ECB9D449}" type="datetimeFigureOut">
              <a:rPr lang="cs-CZ" smtClean="0"/>
              <a:pPr/>
              <a:t>29.3.2012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7B7F2D2-C95F-475A-87C6-04EB42BB391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C15052-87A8-47E8-8D8C-C549ECB9D449}" type="datetimeFigureOut">
              <a:rPr lang="cs-CZ" smtClean="0"/>
              <a:pPr/>
              <a:t>29.3.2012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7B7F2D2-C95F-475A-87C6-04EB42BB391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C15052-87A8-47E8-8D8C-C549ECB9D449}" type="datetimeFigureOut">
              <a:rPr lang="cs-CZ" smtClean="0"/>
              <a:pPr/>
              <a:t>29.3.2012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7B7F2D2-C95F-475A-87C6-04EB42BB391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C15052-87A8-47E8-8D8C-C549ECB9D449}" type="datetimeFigureOut">
              <a:rPr lang="cs-CZ" smtClean="0"/>
              <a:pPr/>
              <a:t>29.3.2012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7B7F2D2-C95F-475A-87C6-04EB42BB391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D4C15052-87A8-47E8-8D8C-C549ECB9D449}" type="datetimeFigureOut">
              <a:rPr lang="cs-CZ" smtClean="0"/>
              <a:pPr/>
              <a:t>29.3.2012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7B7F2D2-C95F-475A-87C6-04EB42BB391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4C15052-87A8-47E8-8D8C-C549ECB9D449}" type="datetimeFigureOut">
              <a:rPr lang="cs-CZ" smtClean="0"/>
              <a:pPr/>
              <a:t>29.3.2012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E7B7F2D2-C95F-475A-87C6-04EB42BB391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C15052-87A8-47E8-8D8C-C549ECB9D449}" type="datetimeFigureOut">
              <a:rPr lang="cs-CZ" smtClean="0"/>
              <a:pPr/>
              <a:t>29.3.2012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7B7F2D2-C95F-475A-87C6-04EB42BB391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C15052-87A8-47E8-8D8C-C549ECB9D449}" type="datetimeFigureOut">
              <a:rPr lang="cs-CZ" smtClean="0"/>
              <a:pPr/>
              <a:t>29.3.2012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7B7F2D2-C95F-475A-87C6-04EB42BB391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D4C15052-87A8-47E8-8D8C-C549ECB9D449}" type="datetimeFigureOut">
              <a:rPr lang="cs-CZ" smtClean="0"/>
              <a:pPr/>
              <a:t>29.3.2012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E7B7F2D2-C95F-475A-87C6-04EB42BB391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>
    <p:wipe dir="r"/>
  </p:transition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 flipV="1">
            <a:off x="685800" y="6453336"/>
            <a:ext cx="5902424" cy="72008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 flipV="1">
            <a:off x="1371600" y="6623640"/>
            <a:ext cx="5288632" cy="45719"/>
          </a:xfrm>
        </p:spPr>
        <p:txBody>
          <a:bodyPr>
            <a:normAutofit fontScale="25000" lnSpcReduction="20000"/>
          </a:bodyPr>
          <a:lstStyle/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60648"/>
            <a:ext cx="6552728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8628013"/>
              </p:ext>
            </p:extLst>
          </p:nvPr>
        </p:nvGraphicFramePr>
        <p:xfrm>
          <a:off x="899592" y="1844822"/>
          <a:ext cx="7056784" cy="367241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056784"/>
              </a:tblGrid>
              <a:tr h="826919">
                <a:tc>
                  <a:txBody>
                    <a:bodyPr/>
                    <a:lstStyle/>
                    <a:p>
                      <a:pPr algn="l"/>
                      <a:r>
                        <a:rPr lang="cs-CZ" sz="23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r>
                        <a:rPr lang="cs-CZ" sz="23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školy: </a:t>
                      </a:r>
                      <a:r>
                        <a:rPr lang="cs-CZ" sz="23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 škola a Mateřská škola při dětské léčebně, Janské Lázně, Horní promenáda 268</a:t>
                      </a:r>
                    </a:p>
                  </a:txBody>
                  <a:tcPr/>
                </a:tc>
              </a:tr>
              <a:tr h="826919">
                <a:tc>
                  <a:txBody>
                    <a:bodyPr/>
                    <a:lstStyle/>
                    <a:p>
                      <a:r>
                        <a:rPr lang="cs-CZ" sz="2300" b="1" dirty="0" smtClean="0">
                          <a:latin typeface="Times New Roman" pitchFamily="18" charset="0"/>
                          <a:cs typeface="Times New Roman" pitchFamily="18" charset="0"/>
                        </a:rPr>
                        <a:t>Autor: </a:t>
                      </a:r>
                      <a:r>
                        <a:rPr lang="cs-CZ" sz="2300" dirty="0" smtClean="0">
                          <a:latin typeface="Times New Roman" pitchFamily="18" charset="0"/>
                          <a:cs typeface="Times New Roman" pitchFamily="18" charset="0"/>
                        </a:rPr>
                        <a:t>Mgr. Milena</a:t>
                      </a:r>
                      <a:r>
                        <a:rPr lang="cs-CZ" sz="23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23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Hainišová</a:t>
                      </a:r>
                      <a:r>
                        <a:rPr lang="cs-CZ" sz="23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r>
                        <a:rPr lang="cs-CZ" sz="23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Datum: </a:t>
                      </a:r>
                      <a:r>
                        <a:rPr lang="cs-CZ" sz="23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19.3.2012</a:t>
                      </a:r>
                    </a:p>
                  </a:txBody>
                  <a:tcPr/>
                </a:tc>
              </a:tr>
              <a:tr h="595827">
                <a:tc>
                  <a:txBody>
                    <a:bodyPr/>
                    <a:lstStyle/>
                    <a:p>
                      <a:r>
                        <a:rPr lang="cs-CZ" sz="23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Název: </a:t>
                      </a:r>
                      <a:r>
                        <a:rPr lang="cs-CZ" sz="2300" dirty="0" smtClean="0">
                          <a:latin typeface="Times New Roman" pitchFamily="18" charset="0"/>
                          <a:cs typeface="Times New Roman" pitchFamily="18" charset="0"/>
                        </a:rPr>
                        <a:t>VY_32_INOVACE_15_DĚJEPIS</a:t>
                      </a:r>
                      <a:endParaRPr lang="cs-CZ" sz="23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826919">
                <a:tc>
                  <a:txBody>
                    <a:bodyPr/>
                    <a:lstStyle/>
                    <a:p>
                      <a:r>
                        <a:rPr lang="cs-CZ" sz="2300" b="1" dirty="0" smtClean="0">
                          <a:latin typeface="Times New Roman" pitchFamily="18" charset="0"/>
                          <a:cs typeface="Times New Roman" pitchFamily="18" charset="0"/>
                        </a:rPr>
                        <a:t>Téma: </a:t>
                      </a:r>
                      <a:r>
                        <a:rPr lang="cs-CZ" sz="2300" b="0" dirty="0" smtClean="0">
                          <a:latin typeface="Times New Roman" pitchFamily="18" charset="0"/>
                          <a:cs typeface="Times New Roman" pitchFamily="18" charset="0"/>
                        </a:rPr>
                        <a:t>Středověk</a:t>
                      </a:r>
                      <a:r>
                        <a:rPr lang="cs-CZ" sz="23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– Reformace-opakování</a:t>
                      </a:r>
                      <a:endParaRPr lang="cs-CZ" sz="2300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cs-CZ" sz="23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Ročník: </a:t>
                      </a:r>
                      <a:r>
                        <a:rPr lang="cs-CZ" sz="23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  <a:endParaRPr lang="cs-CZ" sz="23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95827">
                <a:tc>
                  <a:txBody>
                    <a:bodyPr/>
                    <a:lstStyle/>
                    <a:p>
                      <a:r>
                        <a:rPr lang="cs-CZ" sz="23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Číslo projektu: </a:t>
                      </a:r>
                      <a:r>
                        <a:rPr lang="cs-CZ" sz="2300" b="0" dirty="0" smtClean="0">
                          <a:latin typeface="Times New Roman" pitchFamily="18" charset="0"/>
                          <a:cs typeface="Times New Roman" pitchFamily="18" charset="0"/>
                        </a:rPr>
                        <a:t>CZ.1.07/1.4.00/21.2979</a:t>
                      </a:r>
                      <a:endParaRPr lang="cs-CZ" sz="23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None/>
            </a:pPr>
            <a:r>
              <a:rPr lang="cs-CZ" b="1" dirty="0" smtClean="0"/>
              <a:t>1.Vytvoř dvojice:</a:t>
            </a:r>
          </a:p>
          <a:p>
            <a:pPr marL="514350" indent="-514350">
              <a:buNone/>
            </a:pPr>
            <a:endParaRPr lang="cs-CZ" b="1" dirty="0" smtClean="0"/>
          </a:p>
          <a:p>
            <a:pPr marL="514350" indent="-514350">
              <a:buNone/>
            </a:pPr>
            <a:r>
              <a:rPr lang="cs-CZ" dirty="0" smtClean="0"/>
              <a:t>    Jindřich VIII.                francouzský král</a:t>
            </a:r>
          </a:p>
          <a:p>
            <a:pPr marL="514350" indent="-514350">
              <a:buNone/>
            </a:pPr>
            <a:r>
              <a:rPr lang="cs-CZ" dirty="0" smtClean="0"/>
              <a:t>    Bartolomějská noc      boj se Španělskem </a:t>
            </a:r>
          </a:p>
          <a:p>
            <a:pPr marL="514350" indent="-514350">
              <a:buNone/>
            </a:pPr>
            <a:r>
              <a:rPr lang="cs-CZ" dirty="0" smtClean="0"/>
              <a:t>    Alžběta I.                    vyvraždění hugenotů </a:t>
            </a:r>
          </a:p>
          <a:p>
            <a:pPr marL="514350" indent="-514350">
              <a:buNone/>
            </a:pPr>
            <a:r>
              <a:rPr lang="cs-CZ" dirty="0" smtClean="0"/>
              <a:t>    Jindřich IV.                  hlava anglikánské  </a:t>
            </a:r>
          </a:p>
          <a:p>
            <a:pPr marL="514350" indent="-514350">
              <a:buNone/>
            </a:pPr>
            <a:r>
              <a:rPr lang="cs-CZ" dirty="0" smtClean="0"/>
              <a:t>                                       církve</a:t>
            </a:r>
          </a:p>
          <a:p>
            <a:pPr marL="514350" indent="-514350">
              <a:buNone/>
            </a:pPr>
            <a:r>
              <a:rPr lang="cs-CZ" dirty="0" smtClean="0"/>
              <a:t>    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Reformace-opakování</a:t>
            </a:r>
            <a:endParaRPr lang="cs-CZ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b="1" dirty="0" smtClean="0"/>
              <a:t>2. Oprav chyby v textu:</a:t>
            </a:r>
          </a:p>
          <a:p>
            <a:pPr>
              <a:buNone/>
            </a:pPr>
            <a:endParaRPr lang="cs-CZ" b="1" dirty="0" smtClean="0"/>
          </a:p>
          <a:p>
            <a:pPr>
              <a:buNone/>
            </a:pPr>
            <a:r>
              <a:rPr lang="cs-CZ" dirty="0" smtClean="0"/>
              <a:t>  Reformace v Anglii byla provedena Karlem I..</a:t>
            </a:r>
          </a:p>
          <a:p>
            <a:pPr>
              <a:buNone/>
            </a:pPr>
            <a:r>
              <a:rPr lang="cs-CZ" dirty="0" smtClean="0"/>
              <a:t>  Panovník zabavil evangelické církvi majetek a zavedl novou anglikánskou církev.</a:t>
            </a:r>
          </a:p>
          <a:p>
            <a:pPr>
              <a:buNone/>
            </a:pPr>
            <a:r>
              <a:rPr lang="cs-CZ" dirty="0" smtClean="0"/>
              <a:t>  V době vlády jeho dcery Anny I. se v Anglii rozvíjel obchod, řemesla a umění. </a:t>
            </a:r>
          </a:p>
          <a:p>
            <a:pPr>
              <a:buNone/>
            </a:pPr>
            <a:r>
              <a:rPr lang="cs-CZ" dirty="0" smtClean="0"/>
              <a:t>   Největším dramatikem té doby byl. J.G.  </a:t>
            </a:r>
          </a:p>
          <a:p>
            <a:pPr>
              <a:buNone/>
            </a:pPr>
            <a:r>
              <a:rPr lang="cs-CZ" dirty="0" smtClean="0"/>
              <a:t>   </a:t>
            </a:r>
            <a:r>
              <a:rPr lang="cs-CZ" dirty="0" err="1" smtClean="0"/>
              <a:t>Byron</a:t>
            </a:r>
            <a:r>
              <a:rPr lang="cs-CZ" dirty="0" smtClean="0"/>
              <a:t>.</a:t>
            </a:r>
          </a:p>
          <a:p>
            <a:pPr>
              <a:buNone/>
            </a:pPr>
            <a:r>
              <a:rPr lang="cs-CZ" dirty="0" smtClean="0"/>
              <a:t>    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b="1" dirty="0" smtClean="0"/>
              <a:t>3. Roztřiď slova tak, aby charakterizovala tyto   </a:t>
            </a:r>
          </a:p>
          <a:p>
            <a:pPr>
              <a:buNone/>
            </a:pPr>
            <a:r>
              <a:rPr lang="cs-CZ" b="1" dirty="0" smtClean="0"/>
              <a:t>    reformátory církve:</a:t>
            </a:r>
          </a:p>
          <a:p>
            <a:pPr>
              <a:buNone/>
            </a:pPr>
            <a:r>
              <a:rPr lang="cs-CZ" dirty="0" smtClean="0"/>
              <a:t>    </a:t>
            </a:r>
          </a:p>
          <a:p>
            <a:pPr>
              <a:buNone/>
            </a:pPr>
            <a:r>
              <a:rPr lang="cs-CZ" b="1" dirty="0" smtClean="0"/>
              <a:t>    JAN HUS                        MARTIN LUTHER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 15. století, Wartburg, Kostnice, 16. století, 95 tezí, reforma </a:t>
            </a:r>
            <a:r>
              <a:rPr lang="cs-CZ" dirty="0" smtClean="0"/>
              <a:t>jazyka </a:t>
            </a:r>
            <a:endParaRPr lang="cs-CZ" dirty="0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b="1" dirty="0" smtClean="0"/>
              <a:t>4. Rozhodni, zda tvrzení jsou správná: </a:t>
            </a:r>
          </a:p>
          <a:p>
            <a:pPr>
              <a:buNone/>
            </a:pPr>
            <a:endParaRPr lang="cs-CZ" b="1" dirty="0" smtClean="0"/>
          </a:p>
          <a:p>
            <a:pPr>
              <a:buNone/>
            </a:pPr>
            <a:r>
              <a:rPr lang="cs-CZ" dirty="0" smtClean="0"/>
              <a:t>   Jan Hus vystupoval proti prodávání odpustků.</a:t>
            </a:r>
          </a:p>
          <a:p>
            <a:pPr>
              <a:buNone/>
            </a:pPr>
            <a:r>
              <a:rPr lang="cs-CZ" dirty="0" smtClean="0"/>
              <a:t>        ANO/NE</a:t>
            </a:r>
          </a:p>
          <a:p>
            <a:pPr>
              <a:buNone/>
            </a:pPr>
            <a:r>
              <a:rPr lang="cs-CZ" dirty="0" smtClean="0"/>
              <a:t>   Reformátorům církve nevadil rozsáhlý církevní majetek, ale vliv církve na umění.</a:t>
            </a:r>
          </a:p>
          <a:p>
            <a:pPr>
              <a:buNone/>
            </a:pPr>
            <a:r>
              <a:rPr lang="cs-CZ" dirty="0" smtClean="0"/>
              <a:t>        ANO/NE</a:t>
            </a:r>
          </a:p>
          <a:p>
            <a:pPr>
              <a:buNone/>
            </a:pPr>
            <a:r>
              <a:rPr lang="cs-CZ" dirty="0" smtClean="0"/>
              <a:t>   V Německu vystupuje s kritikou církve M. </a:t>
            </a:r>
            <a:r>
              <a:rPr lang="cs-CZ" dirty="0" err="1" smtClean="0"/>
              <a:t>Luther</a:t>
            </a:r>
            <a:r>
              <a:rPr lang="cs-CZ" dirty="0" smtClean="0"/>
              <a:t>.</a:t>
            </a:r>
          </a:p>
          <a:p>
            <a:pPr>
              <a:buNone/>
            </a:pPr>
            <a:r>
              <a:rPr lang="cs-CZ" dirty="0" smtClean="0"/>
              <a:t>        ANO/NE</a:t>
            </a:r>
          </a:p>
          <a:p>
            <a:pPr>
              <a:buNone/>
            </a:pPr>
            <a:r>
              <a:rPr lang="cs-CZ" dirty="0" smtClean="0"/>
              <a:t>    Hus i </a:t>
            </a:r>
            <a:r>
              <a:rPr lang="cs-CZ" dirty="0" err="1" smtClean="0"/>
              <a:t>Luther</a:t>
            </a:r>
            <a:r>
              <a:rPr lang="cs-CZ" dirty="0" smtClean="0"/>
              <a:t> byli za svoji kritiku církve upáleni.</a:t>
            </a:r>
          </a:p>
          <a:p>
            <a:pPr>
              <a:buNone/>
            </a:pPr>
            <a:r>
              <a:rPr lang="cs-CZ" dirty="0" smtClean="0"/>
              <a:t>        ANO/NE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b="1" dirty="0" smtClean="0"/>
              <a:t>Řešení:</a:t>
            </a:r>
          </a:p>
          <a:p>
            <a:pPr marL="514350" indent="-514350">
              <a:buNone/>
            </a:pPr>
            <a:r>
              <a:rPr lang="cs-CZ" b="1" dirty="0" smtClean="0"/>
              <a:t>1. </a:t>
            </a:r>
          </a:p>
          <a:p>
            <a:pPr marL="514350" indent="-514350">
              <a:buNone/>
            </a:pPr>
            <a:r>
              <a:rPr lang="cs-CZ" dirty="0" smtClean="0"/>
              <a:t>Jindřich VIII.                      hlava anglikánské </a:t>
            </a:r>
          </a:p>
          <a:p>
            <a:pPr marL="514350" indent="-514350">
              <a:buNone/>
            </a:pPr>
            <a:r>
              <a:rPr lang="cs-CZ" dirty="0" smtClean="0"/>
              <a:t>                                        církve</a:t>
            </a:r>
          </a:p>
          <a:p>
            <a:pPr marL="514350" indent="-514350">
              <a:buNone/>
            </a:pPr>
            <a:r>
              <a:rPr lang="cs-CZ" dirty="0" smtClean="0"/>
              <a:t> Bartolomějská noc           vyvraždění hugenotů </a:t>
            </a:r>
          </a:p>
          <a:p>
            <a:pPr marL="514350" indent="-514350">
              <a:buNone/>
            </a:pPr>
            <a:r>
              <a:rPr lang="cs-CZ" dirty="0" smtClean="0"/>
              <a:t> Alžběta I.                         boj se Španělskem </a:t>
            </a:r>
          </a:p>
          <a:p>
            <a:pPr marL="514350" indent="-514350">
              <a:buNone/>
            </a:pPr>
            <a:r>
              <a:rPr lang="cs-CZ" dirty="0" smtClean="0"/>
              <a:t> Jindřich IV.                       francouzský král 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b="1" dirty="0" smtClean="0"/>
              <a:t>2.</a:t>
            </a:r>
          </a:p>
          <a:p>
            <a:pPr>
              <a:buNone/>
            </a:pPr>
            <a:r>
              <a:rPr lang="cs-CZ" dirty="0" smtClean="0"/>
              <a:t>   Reformace v Anglii byla provedena      </a:t>
            </a:r>
          </a:p>
          <a:p>
            <a:pPr>
              <a:buNone/>
            </a:pPr>
            <a:r>
              <a:rPr lang="cs-CZ" dirty="0" smtClean="0"/>
              <a:t>   </a:t>
            </a:r>
            <a:r>
              <a:rPr lang="cs-CZ" dirty="0" smtClean="0">
                <a:solidFill>
                  <a:srgbClr val="FF0000"/>
                </a:solidFill>
              </a:rPr>
              <a:t>Jindřichem VIII..</a:t>
            </a:r>
          </a:p>
          <a:p>
            <a:pPr>
              <a:buNone/>
            </a:pPr>
            <a:r>
              <a:rPr lang="cs-CZ" dirty="0" smtClean="0"/>
              <a:t>   Panovník zabavil </a:t>
            </a:r>
            <a:r>
              <a:rPr lang="cs-CZ" dirty="0" smtClean="0">
                <a:solidFill>
                  <a:srgbClr val="FF0000"/>
                </a:solidFill>
              </a:rPr>
              <a:t>katolické</a:t>
            </a:r>
            <a:r>
              <a:rPr lang="cs-CZ" dirty="0" smtClean="0"/>
              <a:t> církvi majetek a  </a:t>
            </a:r>
          </a:p>
          <a:p>
            <a:pPr>
              <a:buNone/>
            </a:pPr>
            <a:r>
              <a:rPr lang="cs-CZ" dirty="0" smtClean="0"/>
              <a:t>   zavedl novou anglikánskou církev.</a:t>
            </a:r>
          </a:p>
          <a:p>
            <a:pPr>
              <a:buNone/>
            </a:pPr>
            <a:r>
              <a:rPr lang="cs-CZ" dirty="0" smtClean="0"/>
              <a:t>   V době vlády jeho dcery </a:t>
            </a:r>
            <a:r>
              <a:rPr lang="cs-CZ" dirty="0" smtClean="0">
                <a:solidFill>
                  <a:srgbClr val="FF0000"/>
                </a:solidFill>
              </a:rPr>
              <a:t>Alžběty I. </a:t>
            </a:r>
            <a:r>
              <a:rPr lang="cs-CZ" dirty="0" smtClean="0"/>
              <a:t>se v Anglii  </a:t>
            </a:r>
          </a:p>
          <a:p>
            <a:pPr>
              <a:buNone/>
            </a:pPr>
            <a:r>
              <a:rPr lang="cs-CZ" dirty="0" smtClean="0"/>
              <a:t>   rozvíjel obchod, řemesla a umění. </a:t>
            </a:r>
          </a:p>
          <a:p>
            <a:pPr>
              <a:buNone/>
            </a:pPr>
            <a:r>
              <a:rPr lang="cs-CZ" dirty="0" smtClean="0"/>
              <a:t>   Největším dramatikem té doby byl </a:t>
            </a:r>
          </a:p>
          <a:p>
            <a:pPr>
              <a:buNone/>
            </a:pPr>
            <a:r>
              <a:rPr lang="cs-CZ" dirty="0" smtClean="0"/>
              <a:t>   </a:t>
            </a:r>
            <a:r>
              <a:rPr lang="cs-CZ" dirty="0" smtClean="0">
                <a:solidFill>
                  <a:srgbClr val="FF0000"/>
                </a:solidFill>
              </a:rPr>
              <a:t>W. Shakespeare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3.</a:t>
            </a:r>
          </a:p>
          <a:p>
            <a:pPr>
              <a:buNone/>
            </a:pPr>
            <a:r>
              <a:rPr lang="cs-CZ" dirty="0" smtClean="0"/>
              <a:t> </a:t>
            </a:r>
            <a:r>
              <a:rPr lang="cs-CZ" b="1" dirty="0" smtClean="0"/>
              <a:t>JAN HUS                        MARTIN LUTHER</a:t>
            </a:r>
          </a:p>
          <a:p>
            <a:pPr>
              <a:buNone/>
            </a:pPr>
            <a:r>
              <a:rPr lang="cs-CZ" b="1" dirty="0" smtClean="0"/>
              <a:t> </a:t>
            </a:r>
            <a:r>
              <a:rPr lang="cs-CZ" dirty="0" smtClean="0"/>
              <a:t>15. století.                     16. století</a:t>
            </a:r>
          </a:p>
          <a:p>
            <a:pPr>
              <a:buNone/>
            </a:pPr>
            <a:r>
              <a:rPr lang="cs-CZ" dirty="0" smtClean="0"/>
              <a:t> Kostnice                         Wartburg</a:t>
            </a:r>
          </a:p>
          <a:p>
            <a:pPr>
              <a:buNone/>
            </a:pPr>
            <a:r>
              <a:rPr lang="cs-CZ" dirty="0" smtClean="0"/>
              <a:t> reforma jazyka               95 tezí</a:t>
            </a:r>
          </a:p>
          <a:p>
            <a:pPr>
              <a:buNone/>
            </a:pPr>
            <a:r>
              <a:rPr lang="cs-CZ" dirty="0" smtClean="0"/>
              <a:t>    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b="1" dirty="0" smtClean="0"/>
              <a:t>4.</a:t>
            </a:r>
          </a:p>
          <a:p>
            <a:pPr>
              <a:buNone/>
            </a:pPr>
            <a:r>
              <a:rPr lang="cs-CZ" dirty="0" smtClean="0"/>
              <a:t>   Jan Hus vystupoval proti prodávání odpustků.</a:t>
            </a:r>
          </a:p>
          <a:p>
            <a:pPr>
              <a:buNone/>
            </a:pPr>
            <a:r>
              <a:rPr lang="cs-CZ" dirty="0" smtClean="0"/>
              <a:t>      </a:t>
            </a:r>
            <a:r>
              <a:rPr lang="cs-CZ" dirty="0" smtClean="0">
                <a:solidFill>
                  <a:srgbClr val="FF0000"/>
                </a:solidFill>
              </a:rPr>
              <a:t>ANO</a:t>
            </a:r>
            <a:r>
              <a:rPr lang="cs-CZ" dirty="0" smtClean="0"/>
              <a:t>/NE</a:t>
            </a:r>
          </a:p>
          <a:p>
            <a:pPr>
              <a:buNone/>
            </a:pPr>
            <a:r>
              <a:rPr lang="cs-CZ" dirty="0" smtClean="0"/>
              <a:t>   Reformátorům církve nevadil rozsáhlý církevní   </a:t>
            </a:r>
          </a:p>
          <a:p>
            <a:pPr>
              <a:buNone/>
            </a:pPr>
            <a:r>
              <a:rPr lang="cs-CZ" dirty="0" smtClean="0"/>
              <a:t>   majetek, ale vliv církve na umění.</a:t>
            </a:r>
          </a:p>
          <a:p>
            <a:pPr>
              <a:buNone/>
            </a:pPr>
            <a:r>
              <a:rPr lang="cs-CZ" dirty="0" smtClean="0"/>
              <a:t>      ANO/</a:t>
            </a:r>
            <a:r>
              <a:rPr lang="cs-CZ" dirty="0" smtClean="0">
                <a:solidFill>
                  <a:srgbClr val="FF0000"/>
                </a:solidFill>
              </a:rPr>
              <a:t>NE</a:t>
            </a:r>
          </a:p>
          <a:p>
            <a:pPr>
              <a:buNone/>
            </a:pPr>
            <a:r>
              <a:rPr lang="cs-CZ" dirty="0" smtClean="0"/>
              <a:t>    V Německu vystupuje s kritikou církve </a:t>
            </a:r>
          </a:p>
          <a:p>
            <a:pPr>
              <a:buNone/>
            </a:pPr>
            <a:r>
              <a:rPr lang="cs-CZ" dirty="0" smtClean="0"/>
              <a:t>    M. </a:t>
            </a:r>
            <a:r>
              <a:rPr lang="cs-CZ" dirty="0" err="1" smtClean="0"/>
              <a:t>Luther</a:t>
            </a:r>
            <a:r>
              <a:rPr lang="cs-CZ" dirty="0" smtClean="0"/>
              <a:t>.</a:t>
            </a:r>
          </a:p>
          <a:p>
            <a:pPr>
              <a:buNone/>
            </a:pPr>
            <a:r>
              <a:rPr lang="cs-CZ" dirty="0" smtClean="0"/>
              <a:t>    </a:t>
            </a:r>
            <a:r>
              <a:rPr lang="cs-CZ" dirty="0" smtClean="0">
                <a:solidFill>
                  <a:srgbClr val="FF0000"/>
                </a:solidFill>
              </a:rPr>
              <a:t>  ANO/</a:t>
            </a:r>
            <a:r>
              <a:rPr lang="cs-CZ" dirty="0" smtClean="0"/>
              <a:t>NE</a:t>
            </a:r>
            <a:endParaRPr lang="cs-CZ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cs-CZ" dirty="0" smtClean="0"/>
              <a:t>    Hus i </a:t>
            </a:r>
            <a:r>
              <a:rPr lang="cs-CZ" dirty="0" err="1" smtClean="0"/>
              <a:t>Luther</a:t>
            </a:r>
            <a:r>
              <a:rPr lang="cs-CZ" dirty="0" smtClean="0"/>
              <a:t> byli za svoji kritiku církve upáleni.</a:t>
            </a:r>
          </a:p>
          <a:p>
            <a:pPr>
              <a:buNone/>
            </a:pPr>
            <a:r>
              <a:rPr lang="cs-CZ" dirty="0" smtClean="0"/>
              <a:t>      ANO/</a:t>
            </a:r>
            <a:r>
              <a:rPr lang="cs-CZ" dirty="0" smtClean="0">
                <a:solidFill>
                  <a:srgbClr val="FF0000"/>
                </a:solidFill>
              </a:rPr>
              <a:t>NE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Zdroj:</a:t>
            </a:r>
          </a:p>
          <a:p>
            <a:pPr>
              <a:buNone/>
            </a:pPr>
            <a:r>
              <a:rPr lang="cs-CZ" dirty="0" smtClean="0"/>
              <a:t>Vlastní tvorba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Anotace:</a:t>
            </a:r>
          </a:p>
          <a:p>
            <a:pPr>
              <a:buNone/>
            </a:pPr>
            <a:r>
              <a:rPr lang="cs-CZ" dirty="0" smtClean="0"/>
              <a:t>Žáci si zopakují a prověří svoje znalosti o reformačním hnutí </a:t>
            </a:r>
            <a:r>
              <a:rPr lang="cs-CZ" smtClean="0"/>
              <a:t>v Evropě.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67</TotalTime>
  <Words>426</Words>
  <Application>Microsoft Office PowerPoint</Application>
  <PresentationFormat>Předvádění na obrazovce (4:3)</PresentationFormat>
  <Paragraphs>90</Paragraphs>
  <Slides>10</Slides>
  <Notes>10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Shluk</vt:lpstr>
      <vt:lpstr>Prezentace aplikace PowerPoint</vt:lpstr>
      <vt:lpstr>Reformace-opakování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Milena</dc:creator>
  <cp:lastModifiedBy>Vesna202261</cp:lastModifiedBy>
  <cp:revision>14</cp:revision>
  <dcterms:created xsi:type="dcterms:W3CDTF">2011-12-31T16:08:19Z</dcterms:created>
  <dcterms:modified xsi:type="dcterms:W3CDTF">2012-03-29T08:32:55Z</dcterms:modified>
</cp:coreProperties>
</file>