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64" r:id="rId4"/>
    <p:sldId id="257" r:id="rId5"/>
    <p:sldId id="258" r:id="rId6"/>
    <p:sldId id="259" r:id="rId7"/>
    <p:sldId id="260" r:id="rId8"/>
    <p:sldId id="261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24" autoAdjust="0"/>
  </p:normalViewPr>
  <p:slideViewPr>
    <p:cSldViewPr>
      <p:cViewPr varScale="1">
        <p:scale>
          <a:sx n="69" d="100"/>
          <a:sy n="69" d="100"/>
        </p:scale>
        <p:origin x="-141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8.xml"/><Relationship Id="rId2" Type="http://schemas.openxmlformats.org/officeDocument/2006/relationships/slide" Target="../slides/slide6.xml"/><Relationship Id="rId1" Type="http://schemas.openxmlformats.org/officeDocument/2006/relationships/slide" Target="../slides/slide4.xml"/><Relationship Id="rId5" Type="http://schemas.openxmlformats.org/officeDocument/2006/relationships/slide" Target="../slides/slide5.xml"/><Relationship Id="rId4" Type="http://schemas.openxmlformats.org/officeDocument/2006/relationships/slide" Target="../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A77B103-C4B1-41E8-AF28-45A49CE7DD25}" type="doc">
      <dgm:prSet loTypeId="urn:microsoft.com/office/officeart/2005/8/layout/cycle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0AD33FF-0094-4379-8F96-8B82733A9AB5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Základní pojmy</a:t>
          </a:r>
          <a:endParaRPr lang="cs-CZ" dirty="0"/>
        </a:p>
      </dgm:t>
    </dgm:pt>
    <dgm:pt modelId="{02813713-76E2-423A-8B56-93C5B008D055}" type="parTrans" cxnId="{3F092EED-63F7-43DF-8B40-D0A45F526F6A}">
      <dgm:prSet/>
      <dgm:spPr/>
      <dgm:t>
        <a:bodyPr/>
        <a:lstStyle/>
        <a:p>
          <a:endParaRPr lang="cs-CZ"/>
        </a:p>
      </dgm:t>
    </dgm:pt>
    <dgm:pt modelId="{1949D7CD-307D-4CD7-B21C-AD155A0CB8D1}" type="sibTrans" cxnId="{3F092EED-63F7-43DF-8B40-D0A45F526F6A}">
      <dgm:prSet/>
      <dgm:spPr/>
      <dgm:t>
        <a:bodyPr/>
        <a:lstStyle/>
        <a:p>
          <a:endParaRPr lang="cs-CZ"/>
        </a:p>
      </dgm:t>
    </dgm:pt>
    <dgm:pt modelId="{A09BF00F-309E-47B0-AA6E-46B7A9533FE2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Dezinfekce nástrojů a nářadí</a:t>
          </a:r>
          <a:endParaRPr lang="cs-CZ" dirty="0"/>
        </a:p>
      </dgm:t>
    </dgm:pt>
    <dgm:pt modelId="{DD1963CF-A37A-4FC7-9952-DCF280B2A1CF}" type="parTrans" cxnId="{59B4B976-C36E-4E3D-82D7-5D93A74B61E6}">
      <dgm:prSet/>
      <dgm:spPr/>
      <dgm:t>
        <a:bodyPr/>
        <a:lstStyle/>
        <a:p>
          <a:endParaRPr lang="cs-CZ"/>
        </a:p>
      </dgm:t>
    </dgm:pt>
    <dgm:pt modelId="{B28BB45F-2005-47DC-80EA-F043ADF58FF1}" type="sibTrans" cxnId="{59B4B976-C36E-4E3D-82D7-5D93A74B61E6}">
      <dgm:prSet/>
      <dgm:spPr/>
      <dgm:t>
        <a:bodyPr/>
        <a:lstStyle/>
        <a:p>
          <a:endParaRPr lang="cs-CZ"/>
        </a:p>
      </dgm:t>
    </dgm:pt>
    <dgm:pt modelId="{3B1AD5B5-7C86-4390-9A36-B8317CA25092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Dezinfekce drobných poranění</a:t>
          </a:r>
          <a:endParaRPr lang="cs-CZ" dirty="0"/>
        </a:p>
      </dgm:t>
    </dgm:pt>
    <dgm:pt modelId="{8B241030-F3B3-4DF6-829E-D7CCB2674CA0}" type="parTrans" cxnId="{B2881017-CC63-45A0-93C8-F424864EB024}">
      <dgm:prSet/>
      <dgm:spPr/>
      <dgm:t>
        <a:bodyPr/>
        <a:lstStyle/>
        <a:p>
          <a:endParaRPr lang="cs-CZ"/>
        </a:p>
      </dgm:t>
    </dgm:pt>
    <dgm:pt modelId="{C49440D3-E1CE-4C2F-9B23-1964BB16DF5B}" type="sibTrans" cxnId="{B2881017-CC63-45A0-93C8-F424864EB024}">
      <dgm:prSet/>
      <dgm:spPr/>
      <dgm:t>
        <a:bodyPr/>
        <a:lstStyle/>
        <a:p>
          <a:endParaRPr lang="cs-CZ"/>
        </a:p>
      </dgm:t>
    </dgm:pt>
    <dgm:pt modelId="{9E95B34D-CFEA-477C-97B0-142FA3E0666A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4" action="ppaction://hlinksldjump"/>
            </a:rPr>
            <a:t>Plošná dezinfekce</a:t>
          </a:r>
          <a:endParaRPr lang="cs-CZ" dirty="0"/>
        </a:p>
      </dgm:t>
    </dgm:pt>
    <dgm:pt modelId="{9AD89A95-1715-403D-A8B5-A6BE69DD556B}" type="parTrans" cxnId="{AFBB03C4-DEB2-4A5F-AD96-ADF275BE7DB8}">
      <dgm:prSet/>
      <dgm:spPr/>
      <dgm:t>
        <a:bodyPr/>
        <a:lstStyle/>
        <a:p>
          <a:endParaRPr lang="cs-CZ"/>
        </a:p>
      </dgm:t>
    </dgm:pt>
    <dgm:pt modelId="{F49A5565-07D4-4B29-A7CA-D11C3F319EDB}" type="sibTrans" cxnId="{AFBB03C4-DEB2-4A5F-AD96-ADF275BE7DB8}">
      <dgm:prSet/>
      <dgm:spPr/>
      <dgm:t>
        <a:bodyPr/>
        <a:lstStyle/>
        <a:p>
          <a:endParaRPr lang="cs-CZ"/>
        </a:p>
      </dgm:t>
    </dgm:pt>
    <dgm:pt modelId="{A48ED304-A57F-451D-A77B-C1D374A047B6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5" action="ppaction://hlinksldjump"/>
            </a:rPr>
            <a:t>Druhy dezinfekce</a:t>
          </a:r>
          <a:endParaRPr lang="cs-CZ" dirty="0"/>
        </a:p>
      </dgm:t>
    </dgm:pt>
    <dgm:pt modelId="{2D7F231B-B8A1-48B4-AFA4-76880ED8AE34}" type="parTrans" cxnId="{EEF0FACD-4AE2-4B3F-83A2-6AF65839C0A8}">
      <dgm:prSet/>
      <dgm:spPr/>
      <dgm:t>
        <a:bodyPr/>
        <a:lstStyle/>
        <a:p>
          <a:endParaRPr lang="cs-CZ"/>
        </a:p>
      </dgm:t>
    </dgm:pt>
    <dgm:pt modelId="{5E4CF496-0A9C-4D1E-A5B8-7FA9EDF4783D}" type="sibTrans" cxnId="{EEF0FACD-4AE2-4B3F-83A2-6AF65839C0A8}">
      <dgm:prSet/>
      <dgm:spPr/>
      <dgm:t>
        <a:bodyPr/>
        <a:lstStyle/>
        <a:p>
          <a:endParaRPr lang="cs-CZ"/>
        </a:p>
      </dgm:t>
    </dgm:pt>
    <dgm:pt modelId="{2AD9D10B-681E-4417-B688-081E764B9F3E}" type="pres">
      <dgm:prSet presAssocID="{8A77B103-C4B1-41E8-AF28-45A49CE7DD25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037FEF2-ABAC-4C31-A4FB-241A86A5C5A2}" type="pres">
      <dgm:prSet presAssocID="{90AD33FF-0094-4379-8F96-8B82733A9AB5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9A2BF5-92B2-46C2-BD10-202AA9816711}" type="pres">
      <dgm:prSet presAssocID="{90AD33FF-0094-4379-8F96-8B82733A9AB5}" presName="spNode" presStyleCnt="0"/>
      <dgm:spPr/>
    </dgm:pt>
    <dgm:pt modelId="{C88D6828-534A-471A-B28B-FBF957A12A43}" type="pres">
      <dgm:prSet presAssocID="{1949D7CD-307D-4CD7-B21C-AD155A0CB8D1}" presName="sibTrans" presStyleLbl="sibTrans1D1" presStyleIdx="0" presStyleCnt="5"/>
      <dgm:spPr/>
      <dgm:t>
        <a:bodyPr/>
        <a:lstStyle/>
        <a:p>
          <a:endParaRPr lang="cs-CZ"/>
        </a:p>
      </dgm:t>
    </dgm:pt>
    <dgm:pt modelId="{0B05EE92-74FF-4A7E-B855-70418EB80199}" type="pres">
      <dgm:prSet presAssocID="{A09BF00F-309E-47B0-AA6E-46B7A9533FE2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067529-E769-40EB-9419-36B2FB4BE252}" type="pres">
      <dgm:prSet presAssocID="{A09BF00F-309E-47B0-AA6E-46B7A9533FE2}" presName="spNode" presStyleCnt="0"/>
      <dgm:spPr/>
    </dgm:pt>
    <dgm:pt modelId="{CAA620D2-D0E6-46A4-AC07-F5739B584152}" type="pres">
      <dgm:prSet presAssocID="{B28BB45F-2005-47DC-80EA-F043ADF58FF1}" presName="sibTrans" presStyleLbl="sibTrans1D1" presStyleIdx="1" presStyleCnt="5"/>
      <dgm:spPr/>
      <dgm:t>
        <a:bodyPr/>
        <a:lstStyle/>
        <a:p>
          <a:endParaRPr lang="cs-CZ"/>
        </a:p>
      </dgm:t>
    </dgm:pt>
    <dgm:pt modelId="{78D9FC77-5FCD-4CD1-BFC3-6709FAD46961}" type="pres">
      <dgm:prSet presAssocID="{3B1AD5B5-7C86-4390-9A36-B8317CA25092}" presName="node" presStyleLbl="node1" presStyleIdx="2" presStyleCnt="5" custRadScaleRad="103137" custRadScaleInc="-1597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538BAD6-D6C9-464B-B2BC-0EBED8F7E66C}" type="pres">
      <dgm:prSet presAssocID="{3B1AD5B5-7C86-4390-9A36-B8317CA25092}" presName="spNode" presStyleCnt="0"/>
      <dgm:spPr/>
    </dgm:pt>
    <dgm:pt modelId="{AD377275-19DC-4291-A202-ED9931942A48}" type="pres">
      <dgm:prSet presAssocID="{C49440D3-E1CE-4C2F-9B23-1964BB16DF5B}" presName="sibTrans" presStyleLbl="sibTrans1D1" presStyleIdx="2" presStyleCnt="5"/>
      <dgm:spPr/>
      <dgm:t>
        <a:bodyPr/>
        <a:lstStyle/>
        <a:p>
          <a:endParaRPr lang="cs-CZ"/>
        </a:p>
      </dgm:t>
    </dgm:pt>
    <dgm:pt modelId="{EE2BFB9C-BBF3-4481-BB4B-57056F0563C0}" type="pres">
      <dgm:prSet presAssocID="{9E95B34D-CFEA-477C-97B0-142FA3E0666A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40D073-EA8A-4E96-8C62-355C4F43A696}" type="pres">
      <dgm:prSet presAssocID="{9E95B34D-CFEA-477C-97B0-142FA3E0666A}" presName="spNode" presStyleCnt="0"/>
      <dgm:spPr/>
    </dgm:pt>
    <dgm:pt modelId="{66E714DA-D791-420D-949D-C3888EC2CD0A}" type="pres">
      <dgm:prSet presAssocID="{F49A5565-07D4-4B29-A7CA-D11C3F319EDB}" presName="sibTrans" presStyleLbl="sibTrans1D1" presStyleIdx="3" presStyleCnt="5"/>
      <dgm:spPr/>
      <dgm:t>
        <a:bodyPr/>
        <a:lstStyle/>
        <a:p>
          <a:endParaRPr lang="cs-CZ"/>
        </a:p>
      </dgm:t>
    </dgm:pt>
    <dgm:pt modelId="{89BFD9C5-4E50-413D-A110-77DFAD944F6C}" type="pres">
      <dgm:prSet presAssocID="{A48ED304-A57F-451D-A77B-C1D374A047B6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B01160-F9D9-47B1-A9B7-661772F93AA8}" type="pres">
      <dgm:prSet presAssocID="{A48ED304-A57F-451D-A77B-C1D374A047B6}" presName="spNode" presStyleCnt="0"/>
      <dgm:spPr/>
    </dgm:pt>
    <dgm:pt modelId="{126912EB-FE71-46BE-B282-39E7026FA9B3}" type="pres">
      <dgm:prSet presAssocID="{5E4CF496-0A9C-4D1E-A5B8-7FA9EDF4783D}" presName="sibTrans" presStyleLbl="sibTrans1D1" presStyleIdx="4" presStyleCnt="5"/>
      <dgm:spPr/>
      <dgm:t>
        <a:bodyPr/>
        <a:lstStyle/>
        <a:p>
          <a:endParaRPr lang="cs-CZ"/>
        </a:p>
      </dgm:t>
    </dgm:pt>
  </dgm:ptLst>
  <dgm:cxnLst>
    <dgm:cxn modelId="{7E62BBDA-49CA-479E-8472-8230C0C4EE13}" type="presOf" srcId="{1949D7CD-307D-4CD7-B21C-AD155A0CB8D1}" destId="{C88D6828-534A-471A-B28B-FBF957A12A43}" srcOrd="0" destOrd="0" presId="urn:microsoft.com/office/officeart/2005/8/layout/cycle6"/>
    <dgm:cxn modelId="{43A9600F-A717-4A0C-ABBD-FB6FDAF53DAB}" type="presOf" srcId="{5E4CF496-0A9C-4D1E-A5B8-7FA9EDF4783D}" destId="{126912EB-FE71-46BE-B282-39E7026FA9B3}" srcOrd="0" destOrd="0" presId="urn:microsoft.com/office/officeart/2005/8/layout/cycle6"/>
    <dgm:cxn modelId="{EEF0FACD-4AE2-4B3F-83A2-6AF65839C0A8}" srcId="{8A77B103-C4B1-41E8-AF28-45A49CE7DD25}" destId="{A48ED304-A57F-451D-A77B-C1D374A047B6}" srcOrd="4" destOrd="0" parTransId="{2D7F231B-B8A1-48B4-AFA4-76880ED8AE34}" sibTransId="{5E4CF496-0A9C-4D1E-A5B8-7FA9EDF4783D}"/>
    <dgm:cxn modelId="{554229D4-52C5-4406-AF8E-B1B1BB9810F6}" type="presOf" srcId="{90AD33FF-0094-4379-8F96-8B82733A9AB5}" destId="{B037FEF2-ABAC-4C31-A4FB-241A86A5C5A2}" srcOrd="0" destOrd="0" presId="urn:microsoft.com/office/officeart/2005/8/layout/cycle6"/>
    <dgm:cxn modelId="{7BE2EEAA-FECB-4E6B-997E-618574AEDA03}" type="presOf" srcId="{C49440D3-E1CE-4C2F-9B23-1964BB16DF5B}" destId="{AD377275-19DC-4291-A202-ED9931942A48}" srcOrd="0" destOrd="0" presId="urn:microsoft.com/office/officeart/2005/8/layout/cycle6"/>
    <dgm:cxn modelId="{22EA0250-16A7-42DD-A40C-20ACE04CB7E9}" type="presOf" srcId="{3B1AD5B5-7C86-4390-9A36-B8317CA25092}" destId="{78D9FC77-5FCD-4CD1-BFC3-6709FAD46961}" srcOrd="0" destOrd="0" presId="urn:microsoft.com/office/officeart/2005/8/layout/cycle6"/>
    <dgm:cxn modelId="{0C1F6421-0EB6-44FC-B92F-B23C8AFE098F}" type="presOf" srcId="{A09BF00F-309E-47B0-AA6E-46B7A9533FE2}" destId="{0B05EE92-74FF-4A7E-B855-70418EB80199}" srcOrd="0" destOrd="0" presId="urn:microsoft.com/office/officeart/2005/8/layout/cycle6"/>
    <dgm:cxn modelId="{B8DF05BC-588A-4A74-AEDD-10BAE0DA48E6}" type="presOf" srcId="{F49A5565-07D4-4B29-A7CA-D11C3F319EDB}" destId="{66E714DA-D791-420D-949D-C3888EC2CD0A}" srcOrd="0" destOrd="0" presId="urn:microsoft.com/office/officeart/2005/8/layout/cycle6"/>
    <dgm:cxn modelId="{3F092EED-63F7-43DF-8B40-D0A45F526F6A}" srcId="{8A77B103-C4B1-41E8-AF28-45A49CE7DD25}" destId="{90AD33FF-0094-4379-8F96-8B82733A9AB5}" srcOrd="0" destOrd="0" parTransId="{02813713-76E2-423A-8B56-93C5B008D055}" sibTransId="{1949D7CD-307D-4CD7-B21C-AD155A0CB8D1}"/>
    <dgm:cxn modelId="{780FC3E5-D7D2-4AF2-A672-8CD28AE3A57A}" type="presOf" srcId="{A48ED304-A57F-451D-A77B-C1D374A047B6}" destId="{89BFD9C5-4E50-413D-A110-77DFAD944F6C}" srcOrd="0" destOrd="0" presId="urn:microsoft.com/office/officeart/2005/8/layout/cycle6"/>
    <dgm:cxn modelId="{7A08ECC9-DD16-47F4-8A26-3E2B85C4DA0E}" type="presOf" srcId="{9E95B34D-CFEA-477C-97B0-142FA3E0666A}" destId="{EE2BFB9C-BBF3-4481-BB4B-57056F0563C0}" srcOrd="0" destOrd="0" presId="urn:microsoft.com/office/officeart/2005/8/layout/cycle6"/>
    <dgm:cxn modelId="{B2881017-CC63-45A0-93C8-F424864EB024}" srcId="{8A77B103-C4B1-41E8-AF28-45A49CE7DD25}" destId="{3B1AD5B5-7C86-4390-9A36-B8317CA25092}" srcOrd="2" destOrd="0" parTransId="{8B241030-F3B3-4DF6-829E-D7CCB2674CA0}" sibTransId="{C49440D3-E1CE-4C2F-9B23-1964BB16DF5B}"/>
    <dgm:cxn modelId="{59B4B976-C36E-4E3D-82D7-5D93A74B61E6}" srcId="{8A77B103-C4B1-41E8-AF28-45A49CE7DD25}" destId="{A09BF00F-309E-47B0-AA6E-46B7A9533FE2}" srcOrd="1" destOrd="0" parTransId="{DD1963CF-A37A-4FC7-9952-DCF280B2A1CF}" sibTransId="{B28BB45F-2005-47DC-80EA-F043ADF58FF1}"/>
    <dgm:cxn modelId="{AFBB03C4-DEB2-4A5F-AD96-ADF275BE7DB8}" srcId="{8A77B103-C4B1-41E8-AF28-45A49CE7DD25}" destId="{9E95B34D-CFEA-477C-97B0-142FA3E0666A}" srcOrd="3" destOrd="0" parTransId="{9AD89A95-1715-403D-A8B5-A6BE69DD556B}" sibTransId="{F49A5565-07D4-4B29-A7CA-D11C3F319EDB}"/>
    <dgm:cxn modelId="{56C6BF4B-4C2A-4635-A9B6-30621F85E41F}" type="presOf" srcId="{8A77B103-C4B1-41E8-AF28-45A49CE7DD25}" destId="{2AD9D10B-681E-4417-B688-081E764B9F3E}" srcOrd="0" destOrd="0" presId="urn:microsoft.com/office/officeart/2005/8/layout/cycle6"/>
    <dgm:cxn modelId="{42885A69-3BE1-4EF5-BF8D-6CE82B25337A}" type="presOf" srcId="{B28BB45F-2005-47DC-80EA-F043ADF58FF1}" destId="{CAA620D2-D0E6-46A4-AC07-F5739B584152}" srcOrd="0" destOrd="0" presId="urn:microsoft.com/office/officeart/2005/8/layout/cycle6"/>
    <dgm:cxn modelId="{4F957229-814C-4A8A-A02F-343624221AAC}" type="presParOf" srcId="{2AD9D10B-681E-4417-B688-081E764B9F3E}" destId="{B037FEF2-ABAC-4C31-A4FB-241A86A5C5A2}" srcOrd="0" destOrd="0" presId="urn:microsoft.com/office/officeart/2005/8/layout/cycle6"/>
    <dgm:cxn modelId="{56619072-E5E8-4903-97E3-61171866B638}" type="presParOf" srcId="{2AD9D10B-681E-4417-B688-081E764B9F3E}" destId="{599A2BF5-92B2-46C2-BD10-202AA9816711}" srcOrd="1" destOrd="0" presId="urn:microsoft.com/office/officeart/2005/8/layout/cycle6"/>
    <dgm:cxn modelId="{ED68E550-BD72-4065-BBFE-B30784C572D6}" type="presParOf" srcId="{2AD9D10B-681E-4417-B688-081E764B9F3E}" destId="{C88D6828-534A-471A-B28B-FBF957A12A43}" srcOrd="2" destOrd="0" presId="urn:microsoft.com/office/officeart/2005/8/layout/cycle6"/>
    <dgm:cxn modelId="{5BCDFC68-2FF8-4B39-9A43-AA12204377D3}" type="presParOf" srcId="{2AD9D10B-681E-4417-B688-081E764B9F3E}" destId="{0B05EE92-74FF-4A7E-B855-70418EB80199}" srcOrd="3" destOrd="0" presId="urn:microsoft.com/office/officeart/2005/8/layout/cycle6"/>
    <dgm:cxn modelId="{5F6935F9-4672-422B-BD03-8014AA871179}" type="presParOf" srcId="{2AD9D10B-681E-4417-B688-081E764B9F3E}" destId="{1F067529-E769-40EB-9419-36B2FB4BE252}" srcOrd="4" destOrd="0" presId="urn:microsoft.com/office/officeart/2005/8/layout/cycle6"/>
    <dgm:cxn modelId="{3C570DB6-7E1E-4491-A899-FBA9958A83EB}" type="presParOf" srcId="{2AD9D10B-681E-4417-B688-081E764B9F3E}" destId="{CAA620D2-D0E6-46A4-AC07-F5739B584152}" srcOrd="5" destOrd="0" presId="urn:microsoft.com/office/officeart/2005/8/layout/cycle6"/>
    <dgm:cxn modelId="{559D3AC0-CE07-4BC3-B253-8CAC6B20281D}" type="presParOf" srcId="{2AD9D10B-681E-4417-B688-081E764B9F3E}" destId="{78D9FC77-5FCD-4CD1-BFC3-6709FAD46961}" srcOrd="6" destOrd="0" presId="urn:microsoft.com/office/officeart/2005/8/layout/cycle6"/>
    <dgm:cxn modelId="{A3A0C788-52E1-4F8E-877A-8F31946C638A}" type="presParOf" srcId="{2AD9D10B-681E-4417-B688-081E764B9F3E}" destId="{7538BAD6-D6C9-464B-B2BC-0EBED8F7E66C}" srcOrd="7" destOrd="0" presId="urn:microsoft.com/office/officeart/2005/8/layout/cycle6"/>
    <dgm:cxn modelId="{A1BA5DF0-8314-4172-9A94-ABE06C369DF5}" type="presParOf" srcId="{2AD9D10B-681E-4417-B688-081E764B9F3E}" destId="{AD377275-19DC-4291-A202-ED9931942A48}" srcOrd="8" destOrd="0" presId="urn:microsoft.com/office/officeart/2005/8/layout/cycle6"/>
    <dgm:cxn modelId="{9D6DF660-8A01-462A-A0BF-1FA4AB71ACB8}" type="presParOf" srcId="{2AD9D10B-681E-4417-B688-081E764B9F3E}" destId="{EE2BFB9C-BBF3-4481-BB4B-57056F0563C0}" srcOrd="9" destOrd="0" presId="urn:microsoft.com/office/officeart/2005/8/layout/cycle6"/>
    <dgm:cxn modelId="{17646483-78A6-4B9D-871A-E3EE930F59EA}" type="presParOf" srcId="{2AD9D10B-681E-4417-B688-081E764B9F3E}" destId="{E640D073-EA8A-4E96-8C62-355C4F43A696}" srcOrd="10" destOrd="0" presId="urn:microsoft.com/office/officeart/2005/8/layout/cycle6"/>
    <dgm:cxn modelId="{787C9BCB-67C8-484F-A07B-5F742C55B49E}" type="presParOf" srcId="{2AD9D10B-681E-4417-B688-081E764B9F3E}" destId="{66E714DA-D791-420D-949D-C3888EC2CD0A}" srcOrd="11" destOrd="0" presId="urn:microsoft.com/office/officeart/2005/8/layout/cycle6"/>
    <dgm:cxn modelId="{5F6C46C9-F8FC-46A4-AA9E-0AF488BB1A21}" type="presParOf" srcId="{2AD9D10B-681E-4417-B688-081E764B9F3E}" destId="{89BFD9C5-4E50-413D-A110-77DFAD944F6C}" srcOrd="12" destOrd="0" presId="urn:microsoft.com/office/officeart/2005/8/layout/cycle6"/>
    <dgm:cxn modelId="{A92FD71B-CDE6-4153-9296-DC23896CFD9C}" type="presParOf" srcId="{2AD9D10B-681E-4417-B688-081E764B9F3E}" destId="{CDB01160-F9D9-47B1-A9B7-661772F93AA8}" srcOrd="13" destOrd="0" presId="urn:microsoft.com/office/officeart/2005/8/layout/cycle6"/>
    <dgm:cxn modelId="{FBB579F9-25B5-48E7-8215-33E5393ED1FF}" type="presParOf" srcId="{2AD9D10B-681E-4417-B688-081E764B9F3E}" destId="{126912EB-FE71-46BE-B282-39E7026FA9B3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037FEF2-ABAC-4C31-A4FB-241A86A5C5A2}">
      <dsp:nvSpPr>
        <dsp:cNvPr id="0" name=""/>
        <dsp:cNvSpPr/>
      </dsp:nvSpPr>
      <dsp:spPr>
        <a:xfrm>
          <a:off x="2796990" y="2766"/>
          <a:ext cx="1606819" cy="104443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>
              <a:hlinkClick xmlns:r="http://schemas.openxmlformats.org/officeDocument/2006/relationships" r:id="" action="ppaction://hlinksldjump"/>
            </a:rPr>
            <a:t>Základní pojmy</a:t>
          </a:r>
          <a:endParaRPr lang="cs-CZ" sz="1900" kern="1200" dirty="0"/>
        </a:p>
      </dsp:txBody>
      <dsp:txXfrm>
        <a:off x="2796990" y="2766"/>
        <a:ext cx="1606819" cy="1044432"/>
      </dsp:txXfrm>
    </dsp:sp>
    <dsp:sp modelId="{C88D6828-534A-471A-B28B-FBF957A12A43}">
      <dsp:nvSpPr>
        <dsp:cNvPr id="0" name=""/>
        <dsp:cNvSpPr/>
      </dsp:nvSpPr>
      <dsp:spPr>
        <a:xfrm>
          <a:off x="1512412" y="524983"/>
          <a:ext cx="4175975" cy="4175975"/>
        </a:xfrm>
        <a:custGeom>
          <a:avLst/>
          <a:gdLst/>
          <a:ahLst/>
          <a:cxnLst/>
          <a:rect l="0" t="0" r="0" b="0"/>
          <a:pathLst>
            <a:path>
              <a:moveTo>
                <a:pt x="2902452" y="165400"/>
              </a:moveTo>
              <a:arcTo wR="2087987" hR="2087987" stAng="17577537" swAng="1963014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B05EE92-74FF-4A7E-B855-70418EB80199}">
      <dsp:nvSpPr>
        <dsp:cNvPr id="0" name=""/>
        <dsp:cNvSpPr/>
      </dsp:nvSpPr>
      <dsp:spPr>
        <a:xfrm>
          <a:off x="4782784" y="1445531"/>
          <a:ext cx="1606819" cy="104443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>
              <a:hlinkClick xmlns:r="http://schemas.openxmlformats.org/officeDocument/2006/relationships" r:id="" action="ppaction://hlinksldjump"/>
            </a:rPr>
            <a:t>Dezinfekce nástrojů a nářadí</a:t>
          </a:r>
          <a:endParaRPr lang="cs-CZ" sz="1900" kern="1200" dirty="0"/>
        </a:p>
      </dsp:txBody>
      <dsp:txXfrm>
        <a:off x="4782784" y="1445531"/>
        <a:ext cx="1606819" cy="1044432"/>
      </dsp:txXfrm>
    </dsp:sp>
    <dsp:sp modelId="{CAA620D2-D0E6-46A4-AC07-F5739B584152}">
      <dsp:nvSpPr>
        <dsp:cNvPr id="0" name=""/>
        <dsp:cNvSpPr/>
      </dsp:nvSpPr>
      <dsp:spPr>
        <a:xfrm>
          <a:off x="1522130" y="637669"/>
          <a:ext cx="4175975" cy="4175975"/>
        </a:xfrm>
        <a:custGeom>
          <a:avLst/>
          <a:gdLst/>
          <a:ahLst/>
          <a:cxnLst/>
          <a:rect l="0" t="0" r="0" b="0"/>
          <a:pathLst>
            <a:path>
              <a:moveTo>
                <a:pt x="4164035" y="1865012"/>
              </a:moveTo>
              <a:arcTo wR="2087987" hR="2087987" stAng="21232182" swAng="2098952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8D9FC77-5FCD-4CD1-BFC3-6709FAD46961}">
      <dsp:nvSpPr>
        <dsp:cNvPr id="0" name=""/>
        <dsp:cNvSpPr/>
      </dsp:nvSpPr>
      <dsp:spPr>
        <a:xfrm>
          <a:off x="4176461" y="3744408"/>
          <a:ext cx="1606819" cy="104443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>
              <a:hlinkClick xmlns:r="http://schemas.openxmlformats.org/officeDocument/2006/relationships" r:id="" action="ppaction://hlinksldjump"/>
            </a:rPr>
            <a:t>Dezinfekce drobných poranění</a:t>
          </a:r>
          <a:endParaRPr lang="cs-CZ" sz="1900" kern="1200" dirty="0"/>
        </a:p>
      </dsp:txBody>
      <dsp:txXfrm>
        <a:off x="4176461" y="3744408"/>
        <a:ext cx="1606819" cy="1044432"/>
      </dsp:txXfrm>
    </dsp:sp>
    <dsp:sp modelId="{AD377275-19DC-4291-A202-ED9931942A48}">
      <dsp:nvSpPr>
        <dsp:cNvPr id="0" name=""/>
        <dsp:cNvSpPr/>
      </dsp:nvSpPr>
      <dsp:spPr>
        <a:xfrm>
          <a:off x="1650306" y="558497"/>
          <a:ext cx="4175975" cy="4175975"/>
        </a:xfrm>
        <a:custGeom>
          <a:avLst/>
          <a:gdLst/>
          <a:ahLst/>
          <a:cxnLst/>
          <a:rect l="0" t="0" r="0" b="0"/>
          <a:pathLst>
            <a:path>
              <a:moveTo>
                <a:pt x="2516368" y="4131559"/>
              </a:moveTo>
              <a:arcTo wR="2087987" hR="2087987" stAng="4689653" swAng="1630341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E2BFB9C-BBF3-4481-BB4B-57056F0563C0}">
      <dsp:nvSpPr>
        <dsp:cNvPr id="0" name=""/>
        <dsp:cNvSpPr/>
      </dsp:nvSpPr>
      <dsp:spPr>
        <a:xfrm>
          <a:off x="1569701" y="3779972"/>
          <a:ext cx="1606819" cy="104443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>
              <a:hlinkClick xmlns:r="http://schemas.openxmlformats.org/officeDocument/2006/relationships" r:id="" action="ppaction://hlinksldjump"/>
            </a:rPr>
            <a:t>Plošná dezinfekce</a:t>
          </a:r>
          <a:endParaRPr lang="cs-CZ" sz="1900" kern="1200" dirty="0"/>
        </a:p>
      </dsp:txBody>
      <dsp:txXfrm>
        <a:off x="1569701" y="3779972"/>
        <a:ext cx="1606819" cy="1044432"/>
      </dsp:txXfrm>
    </dsp:sp>
    <dsp:sp modelId="{66E714DA-D791-420D-949D-C3888EC2CD0A}">
      <dsp:nvSpPr>
        <dsp:cNvPr id="0" name=""/>
        <dsp:cNvSpPr/>
      </dsp:nvSpPr>
      <dsp:spPr>
        <a:xfrm>
          <a:off x="1512412" y="524983"/>
          <a:ext cx="4175975" cy="4175975"/>
        </a:xfrm>
        <a:custGeom>
          <a:avLst/>
          <a:gdLst/>
          <a:ahLst/>
          <a:cxnLst/>
          <a:rect l="0" t="0" r="0" b="0"/>
          <a:pathLst>
            <a:path>
              <a:moveTo>
                <a:pt x="349132" y="3243875"/>
              </a:moveTo>
              <a:arcTo wR="2087987" hR="2087987" stAng="8783185" swAng="2197437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9BFD9C5-4E50-413D-A110-77DFAD944F6C}">
      <dsp:nvSpPr>
        <dsp:cNvPr id="0" name=""/>
        <dsp:cNvSpPr/>
      </dsp:nvSpPr>
      <dsp:spPr>
        <a:xfrm>
          <a:off x="811195" y="1445531"/>
          <a:ext cx="1606819" cy="104443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>
              <a:hlinkClick xmlns:r="http://schemas.openxmlformats.org/officeDocument/2006/relationships" r:id="" action="ppaction://hlinksldjump"/>
            </a:rPr>
            <a:t>Druhy dezinfekce</a:t>
          </a:r>
          <a:endParaRPr lang="cs-CZ" sz="1900" kern="1200" dirty="0"/>
        </a:p>
      </dsp:txBody>
      <dsp:txXfrm>
        <a:off x="811195" y="1445531"/>
        <a:ext cx="1606819" cy="1044432"/>
      </dsp:txXfrm>
    </dsp:sp>
    <dsp:sp modelId="{126912EB-FE71-46BE-B282-39E7026FA9B3}">
      <dsp:nvSpPr>
        <dsp:cNvPr id="0" name=""/>
        <dsp:cNvSpPr/>
      </dsp:nvSpPr>
      <dsp:spPr>
        <a:xfrm>
          <a:off x="1512412" y="524983"/>
          <a:ext cx="4175975" cy="4175975"/>
        </a:xfrm>
        <a:custGeom>
          <a:avLst/>
          <a:gdLst/>
          <a:ahLst/>
          <a:cxnLst/>
          <a:rect l="0" t="0" r="0" b="0"/>
          <a:pathLst>
            <a:path>
              <a:moveTo>
                <a:pt x="363600" y="910625"/>
              </a:moveTo>
              <a:arcTo wR="2087987" hR="2087987" stAng="12859449" swAng="1963014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755B3FDD-0A60-42F2-8E51-A00B94789832}" type="datetimeFigureOut">
              <a:rPr lang="cs-CZ" smtClean="0"/>
              <a:pPr/>
              <a:t>20.4.2014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7A13DA03-46F2-4CDC-ABC5-AF6F6418D7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55B3FDD-0A60-42F2-8E51-A00B94789832}" type="datetimeFigureOut">
              <a:rPr lang="cs-CZ" smtClean="0"/>
              <a:pPr/>
              <a:t>20.4.2014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A13DA03-46F2-4CDC-ABC5-AF6F6418D7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755B3FDD-0A60-42F2-8E51-A00B94789832}" type="datetimeFigureOut">
              <a:rPr lang="cs-CZ" smtClean="0"/>
              <a:pPr/>
              <a:t>20.4.2014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7A13DA03-46F2-4CDC-ABC5-AF6F6418D7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B3FDD-0A60-42F2-8E51-A00B94789832}" type="datetimeFigureOut">
              <a:rPr lang="cs-CZ" smtClean="0"/>
              <a:pPr/>
              <a:t>20.4.2014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3DA03-46F2-4CDC-ABC5-AF6F6418D7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B3FDD-0A60-42F2-8E51-A00B94789832}" type="datetimeFigureOut">
              <a:rPr lang="cs-CZ" smtClean="0"/>
              <a:pPr/>
              <a:t>20.4.2014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3DA03-46F2-4CDC-ABC5-AF6F6418D7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55B3FDD-0A60-42F2-8E51-A00B94789832}" type="datetimeFigureOut">
              <a:rPr lang="cs-CZ" smtClean="0"/>
              <a:pPr/>
              <a:t>20.4.2014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A13DA03-46F2-4CDC-ABC5-AF6F6418D7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B3FDD-0A60-42F2-8E51-A00B94789832}" type="datetimeFigureOut">
              <a:rPr lang="cs-CZ" smtClean="0"/>
              <a:pPr/>
              <a:t>20.4.2014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3DA03-46F2-4CDC-ABC5-AF6F6418D7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55B3FDD-0A60-42F2-8E51-A00B94789832}" type="datetimeFigureOut">
              <a:rPr lang="cs-CZ" smtClean="0"/>
              <a:pPr/>
              <a:t>20.4.2014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A13DA03-46F2-4CDC-ABC5-AF6F6418D7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55B3FDD-0A60-42F2-8E51-A00B94789832}" type="datetimeFigureOut">
              <a:rPr lang="cs-CZ" smtClean="0"/>
              <a:pPr/>
              <a:t>20.4.2014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A13DA03-46F2-4CDC-ABC5-AF6F6418D7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B3FDD-0A60-42F2-8E51-A00B94789832}" type="datetimeFigureOut">
              <a:rPr lang="cs-CZ" smtClean="0"/>
              <a:pPr/>
              <a:t>20.4.2014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3DA03-46F2-4CDC-ABC5-AF6F6418D7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B3FDD-0A60-42F2-8E51-A00B94789832}" type="datetimeFigureOut">
              <a:rPr lang="cs-CZ" smtClean="0"/>
              <a:pPr/>
              <a:t>20.4.2014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3DA03-46F2-4CDC-ABC5-AF6F6418D7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55B3FDD-0A60-42F2-8E51-A00B94789832}" type="datetimeFigureOut">
              <a:rPr lang="cs-CZ" smtClean="0"/>
              <a:pPr/>
              <a:t>20.4.2014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A13DA03-46F2-4CDC-ABC5-AF6F6418D71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xmlns:lc="http://schemas.openxmlformats.org/drawingml/2006/lockedCanvas" val="0"/>
              </a:ext>
            </a:extLst>
          </a:blip>
          <a:stretch>
            <a:fillRect/>
          </a:stretch>
        </p:blipFill>
        <p:spPr>
          <a:xfrm>
            <a:off x="251520" y="188640"/>
            <a:ext cx="6192688" cy="1045464"/>
          </a:xfrm>
          <a:prstGeom prst="rect">
            <a:avLst/>
          </a:prstGeom>
        </p:spPr>
      </p:pic>
      <p:pic>
        <p:nvPicPr>
          <p:cNvPr id="3" name="Picture 2" descr="C:\Users\Natálka\Desktop\logo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188640"/>
            <a:ext cx="1658674" cy="1008112"/>
          </a:xfrm>
          <a:prstGeom prst="rect">
            <a:avLst/>
          </a:prstGeom>
          <a:noFill/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79512" y="1243389"/>
          <a:ext cx="8640961" cy="56146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4130"/>
                <a:gridCol w="5936831"/>
              </a:tblGrid>
              <a:tr h="359442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r>
                        <a:rPr lang="cs-CZ" baseline="0" dirty="0" smtClean="0"/>
                        <a:t>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CZ.1.07/1.5.00/34.0891</a:t>
                      </a:r>
                      <a:endParaRPr lang="cs-CZ" dirty="0"/>
                    </a:p>
                  </a:txBody>
                  <a:tcPr/>
                </a:tc>
              </a:tr>
              <a:tr h="402179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r>
                        <a:rPr lang="cs-CZ" baseline="0" dirty="0" smtClean="0"/>
                        <a:t>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VYS_32_INOVACE_</a:t>
                      </a:r>
                      <a:r>
                        <a:rPr lang="cs-CZ" baseline="0" smtClean="0"/>
                        <a:t>496_Dezinfekce</a:t>
                      </a:r>
                      <a:endParaRPr lang="cs-CZ" dirty="0"/>
                    </a:p>
                  </a:txBody>
                  <a:tcPr/>
                </a:tc>
              </a:tr>
              <a:tr h="629023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Vyšší</a:t>
                      </a:r>
                      <a:r>
                        <a:rPr lang="cs-CZ" baseline="0" dirty="0" smtClean="0"/>
                        <a:t> odborná škola, Střední průmyslová škola a Střední odborná řemesel a služeb, Strakonice, Zvolenská 934</a:t>
                      </a:r>
                      <a:endParaRPr lang="cs-CZ" dirty="0"/>
                    </a:p>
                  </a:txBody>
                  <a:tcPr/>
                </a:tc>
              </a:tr>
              <a:tr h="402179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</a:t>
                      </a:r>
                      <a:r>
                        <a:rPr lang="cs-CZ" baseline="0" dirty="0" smtClean="0"/>
                        <a:t> Petra Turková</a:t>
                      </a:r>
                      <a:endParaRPr lang="cs-CZ" dirty="0"/>
                    </a:p>
                  </a:txBody>
                  <a:tcPr/>
                </a:tc>
              </a:tr>
              <a:tr h="402179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CELEK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Kadeřnické materiály</a:t>
                      </a:r>
                      <a:endParaRPr lang="cs-CZ" dirty="0"/>
                    </a:p>
                  </a:txBody>
                  <a:tcPr/>
                </a:tc>
              </a:tr>
              <a:tr h="359442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r>
                        <a:rPr lang="cs-CZ" baseline="0" dirty="0" smtClean="0"/>
                        <a:t>. </a:t>
                      </a:r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</a:tr>
              <a:tr h="445674">
                <a:tc>
                  <a:txBody>
                    <a:bodyPr/>
                    <a:lstStyle/>
                    <a:p>
                      <a:r>
                        <a:rPr lang="cs-CZ" dirty="0" smtClean="0"/>
                        <a:t>DATUM TVORBY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3. 9. 2013</a:t>
                      </a:r>
                      <a:endParaRPr lang="cs-CZ" dirty="0"/>
                    </a:p>
                  </a:txBody>
                  <a:tcPr/>
                </a:tc>
              </a:tr>
              <a:tr h="402179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Tento výukový</a:t>
                      </a:r>
                      <a:r>
                        <a:rPr lang="cs-CZ" sz="1400" baseline="0" dirty="0" smtClean="0"/>
                        <a:t> materiál je určen žákům druhého ročníku  oboru Kadeřník. Prostřednictvím interaktivní formy prezentace mají žáci možnost pochopit rozdíl mezi dezinfekcí a sterilizací, seznámit se s druhy dezinfekce a použitím dezinfekčních přípravků. Časová dotace je 25 – 30 minut.</a:t>
                      </a:r>
                      <a:endParaRPr lang="cs-CZ" sz="1400" dirty="0"/>
                    </a:p>
                  </a:txBody>
                  <a:tcPr/>
                </a:tc>
              </a:tr>
              <a:tr h="694173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METODICKÝ POKYN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 obsahuje 9</a:t>
                      </a:r>
                      <a:r>
                        <a:rPr lang="cs-CZ" sz="1400" baseline="0" dirty="0" smtClean="0"/>
                        <a:t> snímků, které umožní žákům získat základní přehled o možnostech, druzích a způsobech provedení dezinfekce nářadí, nástrojů a plošné. Budou znát také postup ošetření drobného poranění na pracovišti. V závěru prezentace si mohou ověřit získané znalosti prostřednictvím shrnujících otázek. 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Dezinfekce</a:t>
            </a:r>
            <a:endParaRPr lang="cs-CZ" sz="4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971600" y="836712"/>
          <a:ext cx="7200800" cy="4896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/>
              <a:t>Základní pojmy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200" u="sng" dirty="0" smtClean="0"/>
              <a:t>Dezinfekce </a:t>
            </a:r>
          </a:p>
          <a:p>
            <a:pPr>
              <a:buNone/>
            </a:pPr>
            <a:endParaRPr lang="cs-CZ" sz="3200" u="sng" dirty="0" smtClean="0"/>
          </a:p>
          <a:p>
            <a:pPr>
              <a:buNone/>
            </a:pPr>
            <a:r>
              <a:rPr lang="cs-CZ" dirty="0" smtClean="0"/>
              <a:t>Proces, při kterém choroboplodné zárodky ztratí schopnost vyvolat nákazu.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200" u="sng" dirty="0" smtClean="0"/>
              <a:t>Sterilizace</a:t>
            </a:r>
          </a:p>
          <a:p>
            <a:pPr>
              <a:buNone/>
            </a:pPr>
            <a:endParaRPr lang="cs-CZ" sz="3200" u="sng" dirty="0" smtClean="0"/>
          </a:p>
          <a:p>
            <a:pPr>
              <a:buNone/>
            </a:pPr>
            <a:r>
              <a:rPr lang="cs-CZ" dirty="0" smtClean="0"/>
              <a:t>Postupy, které vedou ke zničení všech živých mikroorganismů na předmětech a v prostředí.</a:t>
            </a:r>
            <a:endParaRPr lang="cs-CZ" dirty="0"/>
          </a:p>
        </p:txBody>
      </p:sp>
      <p:sp>
        <p:nvSpPr>
          <p:cNvPr id="5" name="Rovnoramenný trojúhelník 4">
            <a:hlinkClick r:id="rId2" action="ppaction://hlinksldjump"/>
          </p:cNvPr>
          <p:cNvSpPr/>
          <p:nvPr/>
        </p:nvSpPr>
        <p:spPr>
          <a:xfrm rot="16200000">
            <a:off x="8208404" y="5841268"/>
            <a:ext cx="360040" cy="288032"/>
          </a:xfrm>
          <a:prstGeom prst="triangl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Druhy dezinfekce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None/>
            </a:pPr>
            <a:endParaRPr lang="cs-CZ" sz="3200" dirty="0" smtClean="0"/>
          </a:p>
          <a:p>
            <a:pPr marL="514350" indent="-514350">
              <a:buNone/>
            </a:pPr>
            <a:r>
              <a:rPr lang="cs-CZ" sz="3200" dirty="0" smtClean="0"/>
              <a:t>1.   Dezinfekce nástrojů a nářadí</a:t>
            </a:r>
          </a:p>
          <a:p>
            <a:pPr marL="514350" indent="-514350">
              <a:buNone/>
            </a:pPr>
            <a:endParaRPr lang="cs-CZ" sz="3200" dirty="0" smtClean="0"/>
          </a:p>
          <a:p>
            <a:pPr marL="514350" indent="-514350">
              <a:buNone/>
            </a:pPr>
            <a:endParaRPr lang="cs-CZ" sz="3200" dirty="0" smtClean="0"/>
          </a:p>
          <a:p>
            <a:pPr marL="514350" indent="-514350">
              <a:buNone/>
            </a:pPr>
            <a:r>
              <a:rPr lang="cs-CZ" sz="3200" dirty="0" smtClean="0"/>
              <a:t>2.   Dezinfekce plošná</a:t>
            </a:r>
          </a:p>
          <a:p>
            <a:pPr marL="514350" indent="-514350">
              <a:buAutoNum type="arabicPeriod" startAt="2"/>
            </a:pPr>
            <a:endParaRPr lang="cs-CZ" sz="3200" dirty="0" smtClean="0"/>
          </a:p>
          <a:p>
            <a:pPr marL="514350" indent="-514350">
              <a:buAutoNum type="arabicPeriod" startAt="2"/>
            </a:pPr>
            <a:endParaRPr lang="cs-CZ" sz="3200" dirty="0" smtClean="0"/>
          </a:p>
          <a:p>
            <a:pPr marL="514350" indent="-514350">
              <a:buAutoNum type="arabicPeriod"/>
            </a:pPr>
            <a:endParaRPr lang="cs-CZ" sz="3200" dirty="0" smtClean="0"/>
          </a:p>
          <a:p>
            <a:pPr marL="514350" indent="-514350">
              <a:buNone/>
            </a:pPr>
            <a:r>
              <a:rPr lang="cs-CZ" sz="3200" dirty="0" smtClean="0"/>
              <a:t>3.   Dezinfekce drobných poranění</a:t>
            </a:r>
          </a:p>
          <a:p>
            <a:pPr marL="514350" indent="-514350">
              <a:buNone/>
            </a:pPr>
            <a:endParaRPr lang="cs-CZ" sz="3200" dirty="0"/>
          </a:p>
        </p:txBody>
      </p:sp>
      <p:sp>
        <p:nvSpPr>
          <p:cNvPr id="5" name="Rovnoramenný trojúhelník 4">
            <a:hlinkClick r:id="rId2" action="ppaction://hlinksldjump"/>
          </p:cNvPr>
          <p:cNvSpPr/>
          <p:nvPr/>
        </p:nvSpPr>
        <p:spPr>
          <a:xfrm rot="16200000">
            <a:off x="8208404" y="5841268"/>
            <a:ext cx="360040" cy="288032"/>
          </a:xfrm>
          <a:prstGeom prst="triangl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000" dirty="0" smtClean="0"/>
              <a:t>Dezinfekce nástrojů a nářadí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484784"/>
            <a:ext cx="7467600" cy="4873752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Hřebeny, nůžky, štětky, misky, kartáče….</a:t>
            </a:r>
          </a:p>
          <a:p>
            <a:pPr>
              <a:buNone/>
            </a:pPr>
            <a:endParaRPr lang="cs-CZ" u="sng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/>
              <a:t>mechanické očištění</a:t>
            </a:r>
          </a:p>
          <a:p>
            <a:pPr>
              <a:buFont typeface="Wingdings" pitchFamily="2" charset="2"/>
              <a:buChar char="§"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/>
              <a:t>omytí ( horká voda, saponát)</a:t>
            </a:r>
          </a:p>
          <a:p>
            <a:pPr>
              <a:buFont typeface="Wingdings" pitchFamily="2" charset="2"/>
              <a:buChar char="§"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/>
              <a:t>osušení ( horký vzduch, čistý ručník)</a:t>
            </a:r>
          </a:p>
          <a:p>
            <a:pPr>
              <a:buFont typeface="Wingdings" pitchFamily="2" charset="2"/>
              <a:buChar char="§"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/>
              <a:t>dezinfekce</a:t>
            </a:r>
          </a:p>
          <a:p>
            <a:pPr>
              <a:buFont typeface="Wingdings" pitchFamily="2" charset="2"/>
              <a:buChar char="§"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u="sng" dirty="0" smtClean="0"/>
              <a:t>Dezinfekční prostředky </a:t>
            </a:r>
            <a:r>
              <a:rPr lang="cs-CZ" dirty="0" smtClean="0"/>
              <a:t>:   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Ajatin, Chloramin,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Dikonit</a:t>
            </a: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                                      </a:t>
            </a:r>
            <a:r>
              <a:rPr lang="cs-CZ" dirty="0" smtClean="0"/>
              <a:t> </a:t>
            </a:r>
          </a:p>
          <a:p>
            <a:pPr>
              <a:buNone/>
            </a:pP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Rovnoramenný trojúhelník 4">
            <a:hlinkClick r:id="rId2" action="ppaction://hlinksldjump"/>
          </p:cNvPr>
          <p:cNvSpPr/>
          <p:nvPr/>
        </p:nvSpPr>
        <p:spPr>
          <a:xfrm rot="16200000">
            <a:off x="8208404" y="5841268"/>
            <a:ext cx="360040" cy="288032"/>
          </a:xfrm>
          <a:prstGeom prst="triangl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Plošná dezinfekce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28800"/>
            <a:ext cx="8363272" cy="4896544"/>
          </a:xfrm>
        </p:spPr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Podlahy, stěny, nábytek, okna</a:t>
            </a:r>
          </a:p>
          <a:p>
            <a:pPr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u="sng" dirty="0" err="1" smtClean="0"/>
              <a:t>Jednoetapová</a:t>
            </a:r>
            <a:r>
              <a:rPr lang="cs-CZ" u="sng" dirty="0" smtClean="0"/>
              <a:t> dezinfekce</a:t>
            </a:r>
          </a:p>
          <a:p>
            <a:pPr>
              <a:buNone/>
            </a:pPr>
            <a:r>
              <a:rPr lang="cs-CZ" dirty="0" smtClean="0"/>
              <a:t>Mytí a zároveň dezinfikování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/>
              <a:t>Dvouetapová dezinfekce</a:t>
            </a:r>
          </a:p>
          <a:p>
            <a:pPr>
              <a:buNone/>
            </a:pPr>
            <a:r>
              <a:rPr lang="cs-CZ" dirty="0" smtClean="0"/>
              <a:t>Nejprve mechanické mytí, potom dezinfekce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/>
              <a:t>Dezinfekční prostředky</a:t>
            </a:r>
            <a:r>
              <a:rPr lang="cs-CZ" dirty="0" smtClean="0"/>
              <a:t>: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Chloramin,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Dikonit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Incidur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,       Lyzol,</a:t>
            </a:r>
            <a:r>
              <a:rPr lang="cs-CZ" smtClean="0">
                <a:solidFill>
                  <a:schemeClr val="accent1">
                    <a:lumMod val="75000"/>
                  </a:schemeClr>
                </a:solidFill>
              </a:rPr>
              <a:t>Savo</a:t>
            </a:r>
            <a:endParaRPr lang="cs-CZ" dirty="0"/>
          </a:p>
        </p:txBody>
      </p:sp>
      <p:sp>
        <p:nvSpPr>
          <p:cNvPr id="5" name="Rovnoramenný trojúhelník 4">
            <a:hlinkClick r:id="rId2" action="ppaction://hlinksldjump"/>
          </p:cNvPr>
          <p:cNvSpPr/>
          <p:nvPr/>
        </p:nvSpPr>
        <p:spPr>
          <a:xfrm rot="16200000">
            <a:off x="8208404" y="5841268"/>
            <a:ext cx="360040" cy="288032"/>
          </a:xfrm>
          <a:prstGeom prst="triangl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000" dirty="0" smtClean="0"/>
              <a:t>Dezinfekce drobných poranění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484784"/>
            <a:ext cx="8064896" cy="4945760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Drobná poranění kůže</a:t>
            </a:r>
          </a:p>
          <a:p>
            <a:pPr algn="ctr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/>
              <a:t>omytí</a:t>
            </a:r>
          </a:p>
          <a:p>
            <a:pPr>
              <a:buFont typeface="Wingdings" pitchFamily="2" charset="2"/>
              <a:buChar char="§"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/>
              <a:t>osušení</a:t>
            </a:r>
          </a:p>
          <a:p>
            <a:pPr>
              <a:buFont typeface="Wingdings" pitchFamily="2" charset="2"/>
              <a:buChar char="§"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/>
              <a:t>dezinfekce</a:t>
            </a:r>
          </a:p>
          <a:p>
            <a:pPr>
              <a:buFont typeface="Wingdings" pitchFamily="2" charset="2"/>
              <a:buChar char="§"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/>
              <a:t>překrytí rány ( náplast, obvaz)</a:t>
            </a:r>
          </a:p>
          <a:p>
            <a:pPr>
              <a:buFont typeface="Wingdings" pitchFamily="2" charset="2"/>
              <a:buChar char="§"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u="sng" dirty="0" smtClean="0"/>
              <a:t>Dezinfekční prostředky</a:t>
            </a:r>
            <a:r>
              <a:rPr lang="cs-CZ" dirty="0" smtClean="0"/>
              <a:t>:  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Septonex, Peroxid vodíku,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Jodisol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                                        </a:t>
            </a:r>
            <a:endParaRPr lang="cs-CZ" dirty="0"/>
          </a:p>
        </p:txBody>
      </p:sp>
      <p:sp>
        <p:nvSpPr>
          <p:cNvPr id="5" name="Rovnoramenný trojúhelník 4">
            <a:hlinkClick r:id="rId2" action="ppaction://hlinksldjump"/>
          </p:cNvPr>
          <p:cNvSpPr/>
          <p:nvPr/>
        </p:nvSpPr>
        <p:spPr>
          <a:xfrm rot="16200000">
            <a:off x="8203232" y="5846440"/>
            <a:ext cx="360040" cy="277688"/>
          </a:xfrm>
          <a:prstGeom prst="triangl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Shrnující otázky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003232" cy="4873752"/>
          </a:xfrm>
        </p:spPr>
        <p:txBody>
          <a:bodyPr>
            <a:normAutofit fontScale="77500" lnSpcReduction="20000"/>
          </a:bodyPr>
          <a:lstStyle/>
          <a:p>
            <a:pPr marL="457200" indent="-457200">
              <a:buNone/>
            </a:pPr>
            <a:r>
              <a:rPr lang="cs-CZ" b="1" dirty="0" smtClean="0"/>
              <a:t>1)Jakým způsobem provedete dezinfekci použitých hřebenů? (celý postup)</a:t>
            </a:r>
          </a:p>
          <a:p>
            <a:pPr marL="457200" indent="-45720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Mechanické očištění, omytí, osušení, dezinfikování </a:t>
            </a:r>
          </a:p>
          <a:p>
            <a:pPr marL="457200" indent="-457200">
              <a:buNone/>
            </a:pPr>
            <a:r>
              <a:rPr lang="cs-CZ" b="1" dirty="0" smtClean="0"/>
              <a:t>2) Čeho se týká plošná dezinfekce?</a:t>
            </a:r>
          </a:p>
          <a:p>
            <a:pPr marL="457200" indent="-45720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Velkých ploch ( podlahy, nábytek, okna, mycí mísy,...)</a:t>
            </a:r>
          </a:p>
          <a:p>
            <a:pPr marL="457200" indent="-457200">
              <a:buNone/>
            </a:pPr>
            <a:r>
              <a:rPr lang="cs-CZ" b="1" dirty="0" smtClean="0"/>
              <a:t>3) Jaký je rozdíl mezi </a:t>
            </a:r>
            <a:r>
              <a:rPr lang="cs-CZ" b="1" dirty="0" err="1" smtClean="0"/>
              <a:t>jednoetapovou</a:t>
            </a:r>
            <a:r>
              <a:rPr lang="cs-CZ" b="1" dirty="0" smtClean="0"/>
              <a:t> a dvouetapovou dezinfekcí?</a:t>
            </a:r>
          </a:p>
          <a:p>
            <a:pPr marL="457200" indent="-457200">
              <a:buNone/>
            </a:pP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Jednoetapová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– mytí, čištění a dezinfekce zároveň</a:t>
            </a:r>
          </a:p>
          <a:p>
            <a:pPr marL="457200" indent="-45720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Dvouetapová – nejprve mytí a čištění, poté dezinfekce</a:t>
            </a:r>
          </a:p>
          <a:p>
            <a:pPr marL="457200" indent="-457200">
              <a:buNone/>
            </a:pPr>
            <a:r>
              <a:rPr lang="cs-CZ" b="1" dirty="0" smtClean="0"/>
              <a:t>4) Uveďte příklady chemických dezinfekčních přípravků, které se používají pro plošnou dezinfekci a dezinfekci nástrojů a nářadí.</a:t>
            </a:r>
          </a:p>
          <a:p>
            <a:pPr marL="457200" indent="-45720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Plošná –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savo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, chloramin, lyzol,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dikonit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incidur</a:t>
            </a: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457200" indent="-45720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Nářadí a nástroje – ajatin, chloramin,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dikonit</a:t>
            </a: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457200" indent="-457200">
              <a:buNone/>
            </a:pPr>
            <a:r>
              <a:rPr lang="cs-CZ" b="1" dirty="0" smtClean="0"/>
              <a:t>5) Uveďte příklady dezinfekčních přípravků k ošetření drobných poranění.</a:t>
            </a:r>
          </a:p>
          <a:p>
            <a:pPr marL="457200" indent="-45720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Septonex,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jodisol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, peroxid vodíku (3%)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980728"/>
            <a:ext cx="28264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/>
              <a:t>Použitá literatura</a:t>
            </a:r>
            <a:r>
              <a:rPr lang="cs-CZ" sz="2400" dirty="0" smtClean="0"/>
              <a:t>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844824"/>
            <a:ext cx="751680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Peterka, Kocourek, Podzimek. Materiály pro 1. – 3. ročník učebního</a:t>
            </a:r>
          </a:p>
          <a:p>
            <a:r>
              <a:rPr lang="cs-CZ" dirty="0" smtClean="0"/>
              <a:t>oboru Kadeřník. 3. vydání, Praha: </a:t>
            </a:r>
            <a:r>
              <a:rPr lang="cs-CZ" dirty="0" err="1" smtClean="0"/>
              <a:t>Informatorium</a:t>
            </a:r>
            <a:r>
              <a:rPr lang="cs-CZ" dirty="0" smtClean="0"/>
              <a:t>, 1999.</a:t>
            </a:r>
          </a:p>
          <a:p>
            <a:r>
              <a:rPr lang="cs-CZ" dirty="0" smtClean="0"/>
              <a:t>ISBN 80 – 86073 – 38 – 6.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111</TotalTime>
  <Words>476</Words>
  <Application>Microsoft Office PowerPoint</Application>
  <PresentationFormat>Předvádění na obrazovce (4:3)</PresentationFormat>
  <Paragraphs>96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Snímek 1</vt:lpstr>
      <vt:lpstr>Dezinfekce</vt:lpstr>
      <vt:lpstr>Snímek 3</vt:lpstr>
      <vt:lpstr>Základní pojmy</vt:lpstr>
      <vt:lpstr>Druhy dezinfekce</vt:lpstr>
      <vt:lpstr>Dezinfekce nástrojů a nářadí</vt:lpstr>
      <vt:lpstr>Plošná dezinfekce</vt:lpstr>
      <vt:lpstr>Dezinfekce drobných poranění</vt:lpstr>
      <vt:lpstr>Shrnující otázky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Dezinfekce</dc:title>
  <dc:creator>user</dc:creator>
  <cp:lastModifiedBy>user</cp:lastModifiedBy>
  <cp:revision>15</cp:revision>
  <dcterms:created xsi:type="dcterms:W3CDTF">2014-03-06T07:31:50Z</dcterms:created>
  <dcterms:modified xsi:type="dcterms:W3CDTF">2014-04-20T14:23:50Z</dcterms:modified>
</cp:coreProperties>
</file>