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2" r:id="rId2"/>
    <p:sldId id="256" r:id="rId3"/>
    <p:sldId id="265" r:id="rId4"/>
    <p:sldId id="257" r:id="rId5"/>
    <p:sldId id="258" r:id="rId6"/>
    <p:sldId id="259" r:id="rId7"/>
    <p:sldId id="260" r:id="rId8"/>
    <p:sldId id="261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slide" Target="../slides/slide5.xml"/><Relationship Id="rId1" Type="http://schemas.openxmlformats.org/officeDocument/2006/relationships/slide" Target="../slides/slide4.xml"/><Relationship Id="rId5" Type="http://schemas.openxmlformats.org/officeDocument/2006/relationships/slide" Target="../slides/slide8.xml"/><Relationship Id="rId4" Type="http://schemas.openxmlformats.org/officeDocument/2006/relationships/slide" Target="../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0186D6-6B8F-46F5-B5AE-20CC34D7E34D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A73A88D-1CB0-453C-A5CB-C38C9B43EE97}">
      <dgm:prSet phldrT="[Text]"/>
      <dgm:spPr/>
      <dgm:t>
        <a:bodyPr/>
        <a:lstStyle/>
        <a:p>
          <a:r>
            <a:rPr lang="cs-CZ" baseline="0" dirty="0" smtClean="0">
              <a:latin typeface="Arial Black" pitchFamily="34" charset="0"/>
              <a:hlinkClick xmlns:r="http://schemas.openxmlformats.org/officeDocument/2006/relationships" r:id="rId1" action="ppaction://hlinksldjump"/>
            </a:rPr>
            <a:t>Přípravky bez obsahu vody</a:t>
          </a:r>
          <a:endParaRPr lang="cs-CZ" baseline="0" dirty="0">
            <a:latin typeface="Arial Black" pitchFamily="34" charset="0"/>
          </a:endParaRPr>
        </a:p>
      </dgm:t>
    </dgm:pt>
    <dgm:pt modelId="{3141D4AB-200F-4B51-ACE2-BF293BDEDFBB}" type="parTrans" cxnId="{37C7F977-361F-4441-A9BA-F68B24F122DB}">
      <dgm:prSet/>
      <dgm:spPr/>
      <dgm:t>
        <a:bodyPr/>
        <a:lstStyle/>
        <a:p>
          <a:endParaRPr lang="cs-CZ"/>
        </a:p>
      </dgm:t>
    </dgm:pt>
    <dgm:pt modelId="{BBD9F9CC-427B-4134-9C0D-225BAFCE229D}" type="sibTrans" cxnId="{37C7F977-361F-4441-A9BA-F68B24F122DB}">
      <dgm:prSet/>
      <dgm:spPr/>
      <dgm:t>
        <a:bodyPr/>
        <a:lstStyle/>
        <a:p>
          <a:endParaRPr lang="cs-CZ"/>
        </a:p>
      </dgm:t>
    </dgm:pt>
    <dgm:pt modelId="{29F6D273-B28F-4F69-851E-450A344F2C01}">
      <dgm:prSet phldrT="[Text]"/>
      <dgm:spPr/>
      <dgm:t>
        <a:bodyPr/>
        <a:lstStyle/>
        <a:p>
          <a:r>
            <a:rPr lang="cs-CZ" baseline="0" dirty="0" smtClean="0">
              <a:latin typeface="Arial Black" pitchFamily="34" charset="0"/>
              <a:hlinkClick xmlns:r="http://schemas.openxmlformats.org/officeDocument/2006/relationships" r:id="rId2" action="ppaction://hlinksldjump"/>
            </a:rPr>
            <a:t>Druhy</a:t>
          </a:r>
          <a:r>
            <a:rPr lang="cs-CZ" dirty="0" smtClean="0">
              <a:hlinkClick xmlns:r="http://schemas.openxmlformats.org/officeDocument/2006/relationships" r:id="rId2" action="ppaction://hlinksldjump"/>
            </a:rPr>
            <a:t> </a:t>
          </a:r>
          <a:r>
            <a:rPr lang="cs-CZ" baseline="0" dirty="0" smtClean="0">
              <a:latin typeface="Arial Black" pitchFamily="34" charset="0"/>
              <a:hlinkClick xmlns:r="http://schemas.openxmlformats.org/officeDocument/2006/relationships" r:id="rId2" action="ppaction://hlinksldjump"/>
            </a:rPr>
            <a:t>přípravků bez vody</a:t>
          </a:r>
          <a:endParaRPr lang="cs-CZ" baseline="0" dirty="0">
            <a:latin typeface="Arial Black" pitchFamily="34" charset="0"/>
          </a:endParaRPr>
        </a:p>
      </dgm:t>
    </dgm:pt>
    <dgm:pt modelId="{655F101D-7BA9-41C5-A1FF-E594C2761138}" type="parTrans" cxnId="{DCF38436-D2AE-4553-8133-C0B3BA0BB59B}">
      <dgm:prSet/>
      <dgm:spPr/>
      <dgm:t>
        <a:bodyPr/>
        <a:lstStyle/>
        <a:p>
          <a:endParaRPr lang="cs-CZ"/>
        </a:p>
      </dgm:t>
    </dgm:pt>
    <dgm:pt modelId="{935EF202-E1B3-4B0E-B5BB-47641A72E3C4}" type="sibTrans" cxnId="{DCF38436-D2AE-4553-8133-C0B3BA0BB59B}">
      <dgm:prSet/>
      <dgm:spPr/>
      <dgm:t>
        <a:bodyPr/>
        <a:lstStyle/>
        <a:p>
          <a:endParaRPr lang="cs-CZ"/>
        </a:p>
      </dgm:t>
    </dgm:pt>
    <dgm:pt modelId="{87B210DA-AD08-4EEB-9F8A-17F80F9576FD}">
      <dgm:prSet phldrT="[Text]"/>
      <dgm:spPr/>
      <dgm:t>
        <a:bodyPr/>
        <a:lstStyle/>
        <a:p>
          <a:r>
            <a:rPr lang="cs-CZ" baseline="0" dirty="0" smtClean="0">
              <a:latin typeface="Arial Black" pitchFamily="34" charset="0"/>
              <a:hlinkClick xmlns:r="http://schemas.openxmlformats.org/officeDocument/2006/relationships" r:id="rId3" action="ppaction://hlinksldjump"/>
            </a:rPr>
            <a:t>Přípravky s obsahem vody</a:t>
          </a:r>
          <a:endParaRPr lang="cs-CZ" baseline="0" dirty="0">
            <a:latin typeface="Arial Black" pitchFamily="34" charset="0"/>
          </a:endParaRPr>
        </a:p>
      </dgm:t>
    </dgm:pt>
    <dgm:pt modelId="{A436CAF1-B609-4C3D-BC10-7C59A76B79F4}" type="parTrans" cxnId="{3AE5F175-E2D4-46AC-97D1-0037C0406B47}">
      <dgm:prSet/>
      <dgm:spPr/>
      <dgm:t>
        <a:bodyPr/>
        <a:lstStyle/>
        <a:p>
          <a:endParaRPr lang="cs-CZ"/>
        </a:p>
      </dgm:t>
    </dgm:pt>
    <dgm:pt modelId="{48423308-75EA-469E-A673-4007B196ADB7}" type="sibTrans" cxnId="{3AE5F175-E2D4-46AC-97D1-0037C0406B47}">
      <dgm:prSet/>
      <dgm:spPr/>
      <dgm:t>
        <a:bodyPr/>
        <a:lstStyle/>
        <a:p>
          <a:endParaRPr lang="cs-CZ"/>
        </a:p>
      </dgm:t>
    </dgm:pt>
    <dgm:pt modelId="{4E56367E-2BD0-46C7-AC01-121375691FC3}">
      <dgm:prSet phldrT="[Text]"/>
      <dgm:spPr/>
      <dgm:t>
        <a:bodyPr/>
        <a:lstStyle/>
        <a:p>
          <a:r>
            <a:rPr lang="cs-CZ" baseline="0" dirty="0" smtClean="0">
              <a:latin typeface="Arial Black" pitchFamily="34" charset="0"/>
              <a:hlinkClick xmlns:r="http://schemas.openxmlformats.org/officeDocument/2006/relationships" r:id="rId4" action="ppaction://hlinksldjump"/>
            </a:rPr>
            <a:t>Druhy přípravků s vodou</a:t>
          </a:r>
          <a:endParaRPr lang="cs-CZ" baseline="0" dirty="0">
            <a:latin typeface="Arial Black" pitchFamily="34" charset="0"/>
          </a:endParaRPr>
        </a:p>
      </dgm:t>
    </dgm:pt>
    <dgm:pt modelId="{53A75211-333A-4887-9020-78C75A2F93AC}" type="parTrans" cxnId="{8DBB2CFC-BFE7-48FE-B3BB-FDA6A1630380}">
      <dgm:prSet/>
      <dgm:spPr/>
      <dgm:t>
        <a:bodyPr/>
        <a:lstStyle/>
        <a:p>
          <a:endParaRPr lang="cs-CZ"/>
        </a:p>
      </dgm:t>
    </dgm:pt>
    <dgm:pt modelId="{5F87F859-C5CC-41E8-A606-2200DB8066B8}" type="sibTrans" cxnId="{8DBB2CFC-BFE7-48FE-B3BB-FDA6A1630380}">
      <dgm:prSet/>
      <dgm:spPr/>
      <dgm:t>
        <a:bodyPr/>
        <a:lstStyle/>
        <a:p>
          <a:endParaRPr lang="cs-CZ"/>
        </a:p>
      </dgm:t>
    </dgm:pt>
    <dgm:pt modelId="{BEE7F924-FD40-462D-9598-26EDF17EA471}">
      <dgm:prSet phldrT="[Text]"/>
      <dgm:spPr/>
      <dgm:t>
        <a:bodyPr/>
        <a:lstStyle/>
        <a:p>
          <a:r>
            <a:rPr lang="cs-CZ" baseline="0" dirty="0" smtClean="0">
              <a:latin typeface="Arial Black" pitchFamily="34" charset="0"/>
              <a:hlinkClick xmlns:r="http://schemas.openxmlformats.org/officeDocument/2006/relationships" r:id="rId5" action="ppaction://hlinksldjump"/>
            </a:rPr>
            <a:t>Laky na vlasy</a:t>
          </a:r>
          <a:endParaRPr lang="cs-CZ" baseline="0" dirty="0">
            <a:latin typeface="Arial Black" pitchFamily="34" charset="0"/>
          </a:endParaRPr>
        </a:p>
      </dgm:t>
    </dgm:pt>
    <dgm:pt modelId="{3611EE41-9A80-40E0-839A-C6410F1FBA67}" type="parTrans" cxnId="{2B5605BC-E313-4818-8558-4D56F36E582E}">
      <dgm:prSet/>
      <dgm:spPr/>
      <dgm:t>
        <a:bodyPr/>
        <a:lstStyle/>
        <a:p>
          <a:endParaRPr lang="cs-CZ"/>
        </a:p>
      </dgm:t>
    </dgm:pt>
    <dgm:pt modelId="{837D5F06-2884-406E-B941-C6BE0EB28F45}" type="sibTrans" cxnId="{2B5605BC-E313-4818-8558-4D56F36E582E}">
      <dgm:prSet/>
      <dgm:spPr/>
      <dgm:t>
        <a:bodyPr/>
        <a:lstStyle/>
        <a:p>
          <a:endParaRPr lang="cs-CZ"/>
        </a:p>
      </dgm:t>
    </dgm:pt>
    <dgm:pt modelId="{925E287F-56E1-4140-BC0C-E4CFBCC2305B}" type="pres">
      <dgm:prSet presAssocID="{480186D6-6B8F-46F5-B5AE-20CC34D7E34D}" presName="diagram" presStyleCnt="0">
        <dgm:presLayoutVars>
          <dgm:dir/>
          <dgm:resizeHandles val="exact"/>
        </dgm:presLayoutVars>
      </dgm:prSet>
      <dgm:spPr/>
    </dgm:pt>
    <dgm:pt modelId="{27BF0CFD-D9C2-4F5B-B6FC-4B92D99411BE}" type="pres">
      <dgm:prSet presAssocID="{BA73A88D-1CB0-453C-A5CB-C38C9B43EE97}" presName="node" presStyleLbl="node1" presStyleIdx="0" presStyleCnt="5">
        <dgm:presLayoutVars>
          <dgm:bulletEnabled val="1"/>
        </dgm:presLayoutVars>
      </dgm:prSet>
      <dgm:spPr/>
    </dgm:pt>
    <dgm:pt modelId="{8B1970E9-A2C8-42EE-8DF9-DBDC0A7244D1}" type="pres">
      <dgm:prSet presAssocID="{BBD9F9CC-427B-4134-9C0D-225BAFCE229D}" presName="sibTrans" presStyleCnt="0"/>
      <dgm:spPr/>
    </dgm:pt>
    <dgm:pt modelId="{E3438C23-FD86-4C08-AD2F-2837A85D9255}" type="pres">
      <dgm:prSet presAssocID="{29F6D273-B28F-4F69-851E-450A344F2C01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B0E3AA-9005-4C09-AC60-D8D6EF78232B}" type="pres">
      <dgm:prSet presAssocID="{935EF202-E1B3-4B0E-B5BB-47641A72E3C4}" presName="sibTrans" presStyleCnt="0"/>
      <dgm:spPr/>
    </dgm:pt>
    <dgm:pt modelId="{1739A433-211F-45B1-9921-03B2A58A7668}" type="pres">
      <dgm:prSet presAssocID="{87B210DA-AD08-4EEB-9F8A-17F80F9576FD}" presName="node" presStyleLbl="node1" presStyleIdx="2" presStyleCnt="5">
        <dgm:presLayoutVars>
          <dgm:bulletEnabled val="1"/>
        </dgm:presLayoutVars>
      </dgm:prSet>
      <dgm:spPr/>
    </dgm:pt>
    <dgm:pt modelId="{A26F3755-E737-4F93-BDA2-EB3CD173D3EA}" type="pres">
      <dgm:prSet presAssocID="{48423308-75EA-469E-A673-4007B196ADB7}" presName="sibTrans" presStyleCnt="0"/>
      <dgm:spPr/>
    </dgm:pt>
    <dgm:pt modelId="{661A7559-F4B5-44A8-BB66-3EB65F09360A}" type="pres">
      <dgm:prSet presAssocID="{4E56367E-2BD0-46C7-AC01-121375691FC3}" presName="node" presStyleLbl="node1" presStyleIdx="3" presStyleCnt="5">
        <dgm:presLayoutVars>
          <dgm:bulletEnabled val="1"/>
        </dgm:presLayoutVars>
      </dgm:prSet>
      <dgm:spPr/>
    </dgm:pt>
    <dgm:pt modelId="{E4A5BC0C-A2A7-4F7E-8FFB-C07FCE0D8893}" type="pres">
      <dgm:prSet presAssocID="{5F87F859-C5CC-41E8-A606-2200DB8066B8}" presName="sibTrans" presStyleCnt="0"/>
      <dgm:spPr/>
    </dgm:pt>
    <dgm:pt modelId="{29E4DD77-E542-4AC6-B761-89439224ADE8}" type="pres">
      <dgm:prSet presAssocID="{BEE7F924-FD40-462D-9598-26EDF17EA471}" presName="node" presStyleLbl="node1" presStyleIdx="4" presStyleCnt="5" custLinFactNeighborX="1766" custLinFactNeighborY="-4365">
        <dgm:presLayoutVars>
          <dgm:bulletEnabled val="1"/>
        </dgm:presLayoutVars>
      </dgm:prSet>
      <dgm:spPr/>
    </dgm:pt>
  </dgm:ptLst>
  <dgm:cxnLst>
    <dgm:cxn modelId="{3FD27930-CC9D-44AB-BF9D-C9026AC66BB1}" type="presOf" srcId="{BEE7F924-FD40-462D-9598-26EDF17EA471}" destId="{29E4DD77-E542-4AC6-B761-89439224ADE8}" srcOrd="0" destOrd="0" presId="urn:microsoft.com/office/officeart/2005/8/layout/default"/>
    <dgm:cxn modelId="{37C7F977-361F-4441-A9BA-F68B24F122DB}" srcId="{480186D6-6B8F-46F5-B5AE-20CC34D7E34D}" destId="{BA73A88D-1CB0-453C-A5CB-C38C9B43EE97}" srcOrd="0" destOrd="0" parTransId="{3141D4AB-200F-4B51-ACE2-BF293BDEDFBB}" sibTransId="{BBD9F9CC-427B-4134-9C0D-225BAFCE229D}"/>
    <dgm:cxn modelId="{3AE5F175-E2D4-46AC-97D1-0037C0406B47}" srcId="{480186D6-6B8F-46F5-B5AE-20CC34D7E34D}" destId="{87B210DA-AD08-4EEB-9F8A-17F80F9576FD}" srcOrd="2" destOrd="0" parTransId="{A436CAF1-B609-4C3D-BC10-7C59A76B79F4}" sibTransId="{48423308-75EA-469E-A673-4007B196ADB7}"/>
    <dgm:cxn modelId="{8DBB2CFC-BFE7-48FE-B3BB-FDA6A1630380}" srcId="{480186D6-6B8F-46F5-B5AE-20CC34D7E34D}" destId="{4E56367E-2BD0-46C7-AC01-121375691FC3}" srcOrd="3" destOrd="0" parTransId="{53A75211-333A-4887-9020-78C75A2F93AC}" sibTransId="{5F87F859-C5CC-41E8-A606-2200DB8066B8}"/>
    <dgm:cxn modelId="{40EB2A17-4019-42CA-863D-1902044C862E}" type="presOf" srcId="{87B210DA-AD08-4EEB-9F8A-17F80F9576FD}" destId="{1739A433-211F-45B1-9921-03B2A58A7668}" srcOrd="0" destOrd="0" presId="urn:microsoft.com/office/officeart/2005/8/layout/default"/>
    <dgm:cxn modelId="{E4AC35E0-0233-47A1-BF5B-26C05B7287FC}" type="presOf" srcId="{4E56367E-2BD0-46C7-AC01-121375691FC3}" destId="{661A7559-F4B5-44A8-BB66-3EB65F09360A}" srcOrd="0" destOrd="0" presId="urn:microsoft.com/office/officeart/2005/8/layout/default"/>
    <dgm:cxn modelId="{29A1460B-D943-491F-8F3F-638CD04E4033}" type="presOf" srcId="{BA73A88D-1CB0-453C-A5CB-C38C9B43EE97}" destId="{27BF0CFD-D9C2-4F5B-B6FC-4B92D99411BE}" srcOrd="0" destOrd="0" presId="urn:microsoft.com/office/officeart/2005/8/layout/default"/>
    <dgm:cxn modelId="{E7ABCAEF-86BA-4861-997E-A1E84C85BD95}" type="presOf" srcId="{480186D6-6B8F-46F5-B5AE-20CC34D7E34D}" destId="{925E287F-56E1-4140-BC0C-E4CFBCC2305B}" srcOrd="0" destOrd="0" presId="urn:microsoft.com/office/officeart/2005/8/layout/default"/>
    <dgm:cxn modelId="{DCF38436-D2AE-4553-8133-C0B3BA0BB59B}" srcId="{480186D6-6B8F-46F5-B5AE-20CC34D7E34D}" destId="{29F6D273-B28F-4F69-851E-450A344F2C01}" srcOrd="1" destOrd="0" parTransId="{655F101D-7BA9-41C5-A1FF-E594C2761138}" sibTransId="{935EF202-E1B3-4B0E-B5BB-47641A72E3C4}"/>
    <dgm:cxn modelId="{2B5605BC-E313-4818-8558-4D56F36E582E}" srcId="{480186D6-6B8F-46F5-B5AE-20CC34D7E34D}" destId="{BEE7F924-FD40-462D-9598-26EDF17EA471}" srcOrd="4" destOrd="0" parTransId="{3611EE41-9A80-40E0-839A-C6410F1FBA67}" sibTransId="{837D5F06-2884-406E-B941-C6BE0EB28F45}"/>
    <dgm:cxn modelId="{C5907E43-00A1-4FDA-B51D-FAC97C9443AD}" type="presOf" srcId="{29F6D273-B28F-4F69-851E-450A344F2C01}" destId="{E3438C23-FD86-4C08-AD2F-2837A85D9255}" srcOrd="0" destOrd="0" presId="urn:microsoft.com/office/officeart/2005/8/layout/default"/>
    <dgm:cxn modelId="{E2AEB335-DEB3-4BC2-80AC-F79EE4B12532}" type="presParOf" srcId="{925E287F-56E1-4140-BC0C-E4CFBCC2305B}" destId="{27BF0CFD-D9C2-4F5B-B6FC-4B92D99411BE}" srcOrd="0" destOrd="0" presId="urn:microsoft.com/office/officeart/2005/8/layout/default"/>
    <dgm:cxn modelId="{4CEFF704-196A-4CA9-964B-385149D14D35}" type="presParOf" srcId="{925E287F-56E1-4140-BC0C-E4CFBCC2305B}" destId="{8B1970E9-A2C8-42EE-8DF9-DBDC0A7244D1}" srcOrd="1" destOrd="0" presId="urn:microsoft.com/office/officeart/2005/8/layout/default"/>
    <dgm:cxn modelId="{0AC605E8-233B-4C59-A981-DC94F91AC280}" type="presParOf" srcId="{925E287F-56E1-4140-BC0C-E4CFBCC2305B}" destId="{E3438C23-FD86-4C08-AD2F-2837A85D9255}" srcOrd="2" destOrd="0" presId="urn:microsoft.com/office/officeart/2005/8/layout/default"/>
    <dgm:cxn modelId="{815E5526-07D9-4D7F-A2D6-A53E1231A4D8}" type="presParOf" srcId="{925E287F-56E1-4140-BC0C-E4CFBCC2305B}" destId="{AAB0E3AA-9005-4C09-AC60-D8D6EF78232B}" srcOrd="3" destOrd="0" presId="urn:microsoft.com/office/officeart/2005/8/layout/default"/>
    <dgm:cxn modelId="{A0C90417-2081-4C5E-B167-A6F0FE9E616B}" type="presParOf" srcId="{925E287F-56E1-4140-BC0C-E4CFBCC2305B}" destId="{1739A433-211F-45B1-9921-03B2A58A7668}" srcOrd="4" destOrd="0" presId="urn:microsoft.com/office/officeart/2005/8/layout/default"/>
    <dgm:cxn modelId="{622CF434-1C91-4E42-A202-E8846573EC26}" type="presParOf" srcId="{925E287F-56E1-4140-BC0C-E4CFBCC2305B}" destId="{A26F3755-E737-4F93-BDA2-EB3CD173D3EA}" srcOrd="5" destOrd="0" presId="urn:microsoft.com/office/officeart/2005/8/layout/default"/>
    <dgm:cxn modelId="{E1F2CE59-94AB-4BE9-A8BC-747941F4614B}" type="presParOf" srcId="{925E287F-56E1-4140-BC0C-E4CFBCC2305B}" destId="{661A7559-F4B5-44A8-BB66-3EB65F09360A}" srcOrd="6" destOrd="0" presId="urn:microsoft.com/office/officeart/2005/8/layout/default"/>
    <dgm:cxn modelId="{C8CA7C0F-2A4C-4E1D-B81D-200AB22C646C}" type="presParOf" srcId="{925E287F-56E1-4140-BC0C-E4CFBCC2305B}" destId="{E4A5BC0C-A2A7-4F7E-8FFB-C07FCE0D8893}" srcOrd="7" destOrd="0" presId="urn:microsoft.com/office/officeart/2005/8/layout/default"/>
    <dgm:cxn modelId="{80D8BC30-6EBF-430F-84DB-F5A0FAC0206B}" type="presParOf" srcId="{925E287F-56E1-4140-BC0C-E4CFBCC2305B}" destId="{29E4DD77-E542-4AC6-B761-89439224ADE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7BF0CFD-D9C2-4F5B-B6FC-4B92D99411BE}">
      <dsp:nvSpPr>
        <dsp:cNvPr id="0" name=""/>
        <dsp:cNvSpPr/>
      </dsp:nvSpPr>
      <dsp:spPr>
        <a:xfrm>
          <a:off x="825349" y="2531"/>
          <a:ext cx="2985800" cy="17914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baseline="0" dirty="0" smtClean="0">
              <a:latin typeface="Arial Black" pitchFamily="34" charset="0"/>
              <a:hlinkClick xmlns:r="http://schemas.openxmlformats.org/officeDocument/2006/relationships" r:id="" action="ppaction://hlinksldjump"/>
            </a:rPr>
            <a:t>Přípravky bez obsahu vody</a:t>
          </a:r>
          <a:endParaRPr lang="cs-CZ" sz="3100" kern="1200" baseline="0" dirty="0">
            <a:latin typeface="Arial Black" pitchFamily="34" charset="0"/>
          </a:endParaRPr>
        </a:p>
      </dsp:txBody>
      <dsp:txXfrm>
        <a:off x="825349" y="2531"/>
        <a:ext cx="2985800" cy="1791480"/>
      </dsp:txXfrm>
    </dsp:sp>
    <dsp:sp modelId="{E3438C23-FD86-4C08-AD2F-2837A85D9255}">
      <dsp:nvSpPr>
        <dsp:cNvPr id="0" name=""/>
        <dsp:cNvSpPr/>
      </dsp:nvSpPr>
      <dsp:spPr>
        <a:xfrm>
          <a:off x="4109730" y="2531"/>
          <a:ext cx="2985800" cy="17914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baseline="0" dirty="0" smtClean="0">
              <a:latin typeface="Arial Black" pitchFamily="34" charset="0"/>
              <a:hlinkClick xmlns:r="http://schemas.openxmlformats.org/officeDocument/2006/relationships" r:id="" action="ppaction://hlinksldjump"/>
            </a:rPr>
            <a:t>Druhy</a:t>
          </a:r>
          <a:r>
            <a:rPr lang="cs-CZ" sz="3100" kern="1200" dirty="0" smtClean="0">
              <a:hlinkClick xmlns:r="http://schemas.openxmlformats.org/officeDocument/2006/relationships" r:id="" action="ppaction://hlinksldjump"/>
            </a:rPr>
            <a:t> </a:t>
          </a:r>
          <a:r>
            <a:rPr lang="cs-CZ" sz="3100" kern="1200" baseline="0" dirty="0" smtClean="0">
              <a:latin typeface="Arial Black" pitchFamily="34" charset="0"/>
              <a:hlinkClick xmlns:r="http://schemas.openxmlformats.org/officeDocument/2006/relationships" r:id="" action="ppaction://hlinksldjump"/>
            </a:rPr>
            <a:t>přípravků bez vody</a:t>
          </a:r>
          <a:endParaRPr lang="cs-CZ" sz="3100" kern="1200" baseline="0" dirty="0">
            <a:latin typeface="Arial Black" pitchFamily="34" charset="0"/>
          </a:endParaRPr>
        </a:p>
      </dsp:txBody>
      <dsp:txXfrm>
        <a:off x="4109730" y="2531"/>
        <a:ext cx="2985800" cy="1791480"/>
      </dsp:txXfrm>
    </dsp:sp>
    <dsp:sp modelId="{1739A433-211F-45B1-9921-03B2A58A7668}">
      <dsp:nvSpPr>
        <dsp:cNvPr id="0" name=""/>
        <dsp:cNvSpPr/>
      </dsp:nvSpPr>
      <dsp:spPr>
        <a:xfrm>
          <a:off x="825349" y="2092591"/>
          <a:ext cx="2985800" cy="17914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baseline="0" dirty="0" smtClean="0">
              <a:latin typeface="Arial Black" pitchFamily="34" charset="0"/>
              <a:hlinkClick xmlns:r="http://schemas.openxmlformats.org/officeDocument/2006/relationships" r:id="" action="ppaction://hlinksldjump"/>
            </a:rPr>
            <a:t>Přípravky s obsahem vody</a:t>
          </a:r>
          <a:endParaRPr lang="cs-CZ" sz="3100" kern="1200" baseline="0" dirty="0">
            <a:latin typeface="Arial Black" pitchFamily="34" charset="0"/>
          </a:endParaRPr>
        </a:p>
      </dsp:txBody>
      <dsp:txXfrm>
        <a:off x="825349" y="2092591"/>
        <a:ext cx="2985800" cy="1791480"/>
      </dsp:txXfrm>
    </dsp:sp>
    <dsp:sp modelId="{661A7559-F4B5-44A8-BB66-3EB65F09360A}">
      <dsp:nvSpPr>
        <dsp:cNvPr id="0" name=""/>
        <dsp:cNvSpPr/>
      </dsp:nvSpPr>
      <dsp:spPr>
        <a:xfrm>
          <a:off x="4109730" y="2092591"/>
          <a:ext cx="2985800" cy="17914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baseline="0" dirty="0" smtClean="0">
              <a:latin typeface="Arial Black" pitchFamily="34" charset="0"/>
              <a:hlinkClick xmlns:r="http://schemas.openxmlformats.org/officeDocument/2006/relationships" r:id="" action="ppaction://hlinksldjump"/>
            </a:rPr>
            <a:t>Druhy přípravků s vodou</a:t>
          </a:r>
          <a:endParaRPr lang="cs-CZ" sz="3100" kern="1200" baseline="0" dirty="0">
            <a:latin typeface="Arial Black" pitchFamily="34" charset="0"/>
          </a:endParaRPr>
        </a:p>
      </dsp:txBody>
      <dsp:txXfrm>
        <a:off x="4109730" y="2092591"/>
        <a:ext cx="2985800" cy="1791480"/>
      </dsp:txXfrm>
    </dsp:sp>
    <dsp:sp modelId="{29E4DD77-E542-4AC6-B761-89439224ADE8}">
      <dsp:nvSpPr>
        <dsp:cNvPr id="0" name=""/>
        <dsp:cNvSpPr/>
      </dsp:nvSpPr>
      <dsp:spPr>
        <a:xfrm>
          <a:off x="2520269" y="4104454"/>
          <a:ext cx="2985800" cy="17914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baseline="0" dirty="0" smtClean="0">
              <a:latin typeface="Arial Black" pitchFamily="34" charset="0"/>
              <a:hlinkClick xmlns:r="http://schemas.openxmlformats.org/officeDocument/2006/relationships" r:id="" action="ppaction://hlinksldjump"/>
            </a:rPr>
            <a:t>Laky na vlasy</a:t>
          </a:r>
          <a:endParaRPr lang="cs-CZ" sz="3100" kern="1200" baseline="0" dirty="0">
            <a:latin typeface="Arial Black" pitchFamily="34" charset="0"/>
          </a:endParaRPr>
        </a:p>
      </dsp:txBody>
      <dsp:txXfrm>
        <a:off x="2520269" y="4104454"/>
        <a:ext cx="2985800" cy="17914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49ED-60A2-472B-94FA-D27B99ACF789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93BFFD7A-36F7-4C5C-B26E-6A6B65EC21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49ED-60A2-472B-94FA-D27B99ACF789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FFD7A-36F7-4C5C-B26E-6A6B65EC21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49ED-60A2-472B-94FA-D27B99ACF789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3BFFD7A-36F7-4C5C-B26E-6A6B65EC21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49ED-60A2-472B-94FA-D27B99ACF789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FFD7A-36F7-4C5C-B26E-6A6B65EC21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49ED-60A2-472B-94FA-D27B99ACF789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FFD7A-36F7-4C5C-B26E-6A6B65EC21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49ED-60A2-472B-94FA-D27B99ACF789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FFD7A-36F7-4C5C-B26E-6A6B65EC21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49ED-60A2-472B-94FA-D27B99ACF789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FFD7A-36F7-4C5C-B26E-6A6B65EC21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49ED-60A2-472B-94FA-D27B99ACF789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FFD7A-36F7-4C5C-B26E-6A6B65EC21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49ED-60A2-472B-94FA-D27B99ACF789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3BFFD7A-36F7-4C5C-B26E-6A6B65EC21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49ED-60A2-472B-94FA-D27B99ACF789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FFD7A-36F7-4C5C-B26E-6A6B65EC21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349ED-60A2-472B-94FA-D27B99ACF789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FFD7A-36F7-4C5C-B26E-6A6B65EC21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F9349ED-60A2-472B-94FA-D27B99ACF789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93BFFD7A-36F7-4C5C-B26E-6A6B65EC21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95535" y="1556793"/>
          <a:ext cx="8352929" cy="5066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3992"/>
                <a:gridCol w="5738937"/>
              </a:tblGrid>
              <a:tr h="360485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CZ.1.07/1.5.00/34.0891</a:t>
                      </a:r>
                      <a:endParaRPr lang="cs-CZ" dirty="0"/>
                    </a:p>
                  </a:txBody>
                  <a:tcPr/>
                </a:tc>
              </a:tr>
              <a:tr h="360485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</a:rPr>
                        <a:t>VYS_32_INOVACE_495_Fixační</a:t>
                      </a:r>
                      <a:r>
                        <a:rPr lang="cs-CZ" sz="1400" baseline="0" dirty="0" smtClean="0">
                          <a:latin typeface="Arial" pitchFamily="34" charset="0"/>
                        </a:rPr>
                        <a:t> přípravky</a:t>
                      </a:r>
                      <a:endParaRPr lang="cs-CZ" sz="1400" dirty="0">
                        <a:latin typeface="Arial" pitchFamily="34" charset="0"/>
                      </a:endParaRPr>
                    </a:p>
                  </a:txBody>
                  <a:tcPr/>
                </a:tc>
              </a:tr>
              <a:tr h="541314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</a:rPr>
                        <a:t>Vyšší</a:t>
                      </a:r>
                      <a:r>
                        <a:rPr lang="cs-CZ" sz="1400" baseline="0" dirty="0" smtClean="0">
                          <a:latin typeface="Arial" pitchFamily="34" charset="0"/>
                        </a:rPr>
                        <a:t> odborná škola, Střední průmyslová škola a Střední odborná řemesel a služeb, Strakonice, Zvolenská 934</a:t>
                      </a:r>
                      <a:endParaRPr lang="cs-CZ" sz="1400" dirty="0">
                        <a:latin typeface="Arial" pitchFamily="34" charset="0"/>
                      </a:endParaRPr>
                    </a:p>
                  </a:txBody>
                  <a:tcPr/>
                </a:tc>
              </a:tr>
              <a:tr h="360485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</a:rPr>
                        <a:t>Bc.</a:t>
                      </a:r>
                      <a:r>
                        <a:rPr lang="cs-CZ" sz="1400" baseline="0" dirty="0" smtClean="0">
                          <a:latin typeface="Arial" pitchFamily="34" charset="0"/>
                        </a:rPr>
                        <a:t> Petra Turková</a:t>
                      </a:r>
                      <a:endParaRPr lang="cs-CZ" sz="1400" dirty="0">
                        <a:latin typeface="Arial" pitchFamily="34" charset="0"/>
                      </a:endParaRPr>
                    </a:p>
                  </a:txBody>
                  <a:tcPr/>
                </a:tc>
              </a:tr>
              <a:tr h="360485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CELEK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</a:rPr>
                        <a:t>Kadeřnické materiály</a:t>
                      </a:r>
                      <a:endParaRPr lang="cs-CZ" sz="1400" dirty="0">
                        <a:latin typeface="Arial" pitchFamily="34" charset="0"/>
                      </a:endParaRPr>
                    </a:p>
                  </a:txBody>
                  <a:tcPr/>
                </a:tc>
              </a:tr>
              <a:tr h="36048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</a:rPr>
                        <a:t>1.ročník</a:t>
                      </a:r>
                      <a:endParaRPr lang="cs-CZ" sz="1400" dirty="0">
                        <a:latin typeface="Arial" pitchFamily="34" charset="0"/>
                      </a:endParaRPr>
                    </a:p>
                  </a:txBody>
                  <a:tcPr/>
                </a:tc>
              </a:tr>
              <a:tr h="376906">
                <a:tc>
                  <a:txBody>
                    <a:bodyPr/>
                    <a:lstStyle/>
                    <a:p>
                      <a:r>
                        <a:rPr lang="cs-CZ" dirty="0" smtClean="0"/>
                        <a:t>DATUM TVORBY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</a:rPr>
                        <a:t>1. 10. 2013</a:t>
                      </a:r>
                      <a:endParaRPr lang="cs-CZ" sz="1400" dirty="0">
                        <a:latin typeface="Arial" pitchFamily="34" charset="0"/>
                      </a:endParaRPr>
                    </a:p>
                  </a:txBody>
                  <a:tcPr/>
                </a:tc>
              </a:tr>
              <a:tr h="1159958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Arial" pitchFamily="34" charset="0"/>
                        </a:rPr>
                        <a:t>Tento materiál je určen  žákům</a:t>
                      </a:r>
                      <a:r>
                        <a:rPr lang="cs-CZ" sz="1200" baseline="0" dirty="0" smtClean="0">
                          <a:latin typeface="Arial" pitchFamily="34" charset="0"/>
                        </a:rPr>
                        <a:t>  prvního ročníku  oboru Kadeřník. Interaktivní forma prezentace  umožní  žákům názorně  rozdělit  fixační přípravky podle  složení a  účinku do  dvou  základních skupin .  Pro žáky  je důležité  poznat  jejich  vlastnosti  a  naučit  se je  správně  používat.  Prezentace obsahuje 10  snímků,  časová  dotace  je  20  minut.</a:t>
                      </a:r>
                      <a:endParaRPr lang="cs-CZ" sz="1200" dirty="0">
                        <a:latin typeface="Arial" pitchFamily="34" charset="0"/>
                      </a:endParaRPr>
                    </a:p>
                  </a:txBody>
                  <a:tcPr/>
                </a:tc>
              </a:tr>
              <a:tr h="1159958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POKYN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Arial" pitchFamily="34" charset="0"/>
                        </a:rPr>
                        <a:t>Jednotlivé snímky obsahují stručný</a:t>
                      </a:r>
                      <a:r>
                        <a:rPr lang="cs-CZ" sz="1200" baseline="0" dirty="0" smtClean="0">
                          <a:latin typeface="Arial" pitchFamily="34" charset="0"/>
                        </a:rPr>
                        <a:t> </a:t>
                      </a:r>
                      <a:r>
                        <a:rPr lang="cs-CZ" sz="1200" dirty="0" smtClean="0">
                          <a:latin typeface="Arial" pitchFamily="34" charset="0"/>
                        </a:rPr>
                        <a:t>výklad,</a:t>
                      </a:r>
                      <a:r>
                        <a:rPr lang="cs-CZ" sz="1200" baseline="0" dirty="0" smtClean="0">
                          <a:latin typeface="Arial" pitchFamily="34" charset="0"/>
                        </a:rPr>
                        <a:t> rozdělení a účinky fixačních přípravků. Prostřednictvím této prezentace si žáci upřesní a utříbí informace. Na závěr si pak mohou ověřit po zodpovězení otázek, zda učivo pochopili. Své odpovědi si budou poznamenávat do pracovního listu a poté jim budou odkryty správné odpovědi pomocí animace.  Žáci  si mohou provézt kontrolu svých odpovědí.  </a:t>
                      </a:r>
                      <a:endParaRPr lang="cs-CZ" sz="1200" dirty="0">
                        <a:latin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251520" y="188640"/>
            <a:ext cx="6192688" cy="1045464"/>
          </a:xfrm>
          <a:prstGeom prst="rect">
            <a:avLst/>
          </a:prstGeom>
        </p:spPr>
      </p:pic>
      <p:pic>
        <p:nvPicPr>
          <p:cNvPr id="4" name="Picture 2" descr="C:\Users\Natálka\Desktop\log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188640"/>
            <a:ext cx="1658674" cy="1008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Fixační přípravky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755576" y="404664"/>
          <a:ext cx="7920880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Přípravky bez obsahu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Význam použití:</a:t>
            </a:r>
          </a:p>
          <a:p>
            <a:pPr>
              <a:buNone/>
            </a:pPr>
            <a:endParaRPr lang="cs-CZ" u="sng" dirty="0" smtClean="0"/>
          </a:p>
          <a:p>
            <a:pPr>
              <a:buFont typeface="Wingdings" pitchFamily="2" charset="2"/>
              <a:buChar char="q"/>
            </a:pPr>
            <a:r>
              <a:rPr lang="cs-CZ" u="sng" dirty="0" smtClean="0"/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Tvorba tenkého tukového filmu</a:t>
            </a:r>
          </a:p>
          <a:p>
            <a:pPr>
              <a:buFont typeface="Wingdings" pitchFamily="2" charset="2"/>
              <a:buChar char="q"/>
            </a:pPr>
            <a:endParaRPr lang="cs-CZ" u="sng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Zvýšení hmotnosti vlasu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Brání působení elektrického náboje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884368" y="5733256"/>
            <a:ext cx="79208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Druhy přípravků bez obsahu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31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100" u="sng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Vlasové oleje</a:t>
            </a:r>
            <a:r>
              <a:rPr lang="cs-CZ" sz="31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900" dirty="0" smtClean="0">
                <a:latin typeface="Arial" pitchFamily="34" charset="0"/>
                <a:cs typeface="Arial" pitchFamily="34" charset="0"/>
              </a:rPr>
              <a:t>– obsahují lehký bezbarvý minerální olej</a:t>
            </a:r>
          </a:p>
          <a:p>
            <a:pPr>
              <a:buNone/>
            </a:pPr>
            <a:r>
              <a:rPr lang="cs-CZ" sz="2900" dirty="0" smtClean="0">
                <a:latin typeface="Arial" pitchFamily="34" charset="0"/>
                <a:cs typeface="Arial" pitchFamily="34" charset="0"/>
              </a:rPr>
              <a:t>                          (parafínový nebo vazelínový)</a:t>
            </a:r>
          </a:p>
          <a:p>
            <a:pPr>
              <a:buNone/>
            </a:pPr>
            <a:r>
              <a:rPr lang="cs-CZ" sz="2900" dirty="0" smtClean="0">
                <a:latin typeface="Arial" pitchFamily="34" charset="0"/>
                <a:cs typeface="Arial" pitchFamily="34" charset="0"/>
              </a:rPr>
              <a:t>                           monokarboxylové kyseliny </a:t>
            </a:r>
          </a:p>
          <a:p>
            <a:pPr>
              <a:buNone/>
            </a:pPr>
            <a:r>
              <a:rPr lang="cs-CZ" sz="2900" dirty="0" smtClean="0">
                <a:latin typeface="Arial" pitchFamily="34" charset="0"/>
                <a:cs typeface="Arial" pitchFamily="34" charset="0"/>
              </a:rPr>
              <a:t>                           rostlinné oleje</a:t>
            </a:r>
          </a:p>
          <a:p>
            <a:pPr>
              <a:buNone/>
            </a:pPr>
            <a:r>
              <a:rPr lang="cs-CZ" sz="3100" u="sng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Brilantiny a pomády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900" dirty="0" smtClean="0">
                <a:latin typeface="Arial" pitchFamily="34" charset="0"/>
                <a:cs typeface="Arial" pitchFamily="34" charset="0"/>
              </a:rPr>
              <a:t>– polotekuté přípravky</a:t>
            </a:r>
          </a:p>
          <a:p>
            <a:pPr>
              <a:buNone/>
            </a:pPr>
            <a:r>
              <a:rPr lang="cs-CZ" sz="2900" dirty="0" smtClean="0">
                <a:latin typeface="Arial" pitchFamily="34" charset="0"/>
                <a:cs typeface="Arial" pitchFamily="34" charset="0"/>
              </a:rPr>
              <a:t>                                    obsahují minerální oleje a vosky</a:t>
            </a:r>
          </a:p>
          <a:p>
            <a:pPr>
              <a:buNone/>
            </a:pPr>
            <a:r>
              <a:rPr lang="cs-CZ" sz="2900" dirty="0" smtClean="0">
                <a:latin typeface="Arial" pitchFamily="34" charset="0"/>
                <a:cs typeface="Arial" pitchFamily="34" charset="0"/>
              </a:rPr>
              <a:t>                                    živočišné a rostlinné tuky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400" u="sng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Vlasové vosky</a:t>
            </a:r>
            <a:r>
              <a:rPr lang="cs-CZ" sz="3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900" dirty="0" smtClean="0">
                <a:latin typeface="Arial" pitchFamily="34" charset="0"/>
                <a:cs typeface="Arial" pitchFamily="34" charset="0"/>
              </a:rPr>
              <a:t>– polotuhá konzistence, umožňují vysoký lesk vlasů</a:t>
            </a:r>
          </a:p>
          <a:p>
            <a:pPr>
              <a:buNone/>
            </a:pPr>
            <a:r>
              <a:rPr lang="cs-CZ" sz="29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       </a:t>
            </a:r>
            <a:r>
              <a:rPr lang="cs-CZ" sz="2900" dirty="0" smtClean="0">
                <a:latin typeface="Arial" pitchFamily="34" charset="0"/>
                <a:cs typeface="Arial" pitchFamily="34" charset="0"/>
              </a:rPr>
              <a:t>obsahují přírodní i umělé vosky</a:t>
            </a:r>
          </a:p>
          <a:p>
            <a:pPr>
              <a:buNone/>
            </a:pPr>
            <a:r>
              <a:rPr lang="cs-CZ" sz="2900" dirty="0" smtClean="0">
                <a:latin typeface="Arial" pitchFamily="34" charset="0"/>
                <a:cs typeface="Arial" pitchFamily="34" charset="0"/>
              </a:rPr>
              <a:t>                           glycerín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        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</a:rPr>
              <a:t>                                  </a:t>
            </a:r>
            <a:endParaRPr lang="cs-CZ" dirty="0" smtClean="0"/>
          </a:p>
          <a:p>
            <a:pPr>
              <a:buNone/>
            </a:pPr>
            <a:r>
              <a:rPr lang="cs-CZ" u="sng" dirty="0" smtClean="0">
                <a:solidFill>
                  <a:schemeClr val="accent1"/>
                </a:solidFill>
              </a:rPr>
              <a:t>                                     </a:t>
            </a:r>
          </a:p>
          <a:p>
            <a:pPr>
              <a:buNone/>
            </a:pPr>
            <a:endParaRPr lang="cs-CZ" u="sng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8028384" y="5949280"/>
            <a:ext cx="79208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Přípravky s obsahem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Význam použití</a:t>
            </a:r>
            <a:r>
              <a:rPr lang="cs-CZ" dirty="0" smtClean="0"/>
              <a:t>: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Fixační účinek, zpevnění vlasů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Nemastí vlasy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Hydratují vlasy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Snadná aplikace do vlhkých vlasů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956376" y="6021288"/>
            <a:ext cx="755576" cy="4126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Druhy přípravků s obsahem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Vlasové gely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obsahují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gelotvorné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látky rostlinné (pektin, tragant) nebo syntetické, malé množství tukové přísady, vodu, 10 – 20  % alkoholu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u="sng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Vlasové krémy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emulzní forma, snadná aplikace, nemastí vlasy obsahují vodu, dodávají vlasům odebranou vlhkost úpravami zatepla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u="sng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Tužidla, fixativy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obsahují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filmotvorné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látky, vodu, alkohol, vonné látky, někdy barevné pigmenty</a:t>
            </a:r>
            <a:endParaRPr lang="cs-CZ" u="sng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u="sng" dirty="0" smtClean="0">
              <a:solidFill>
                <a:schemeClr val="accent1"/>
              </a:solidFill>
            </a:endParaRPr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8165592" y="6093296"/>
            <a:ext cx="798896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Laky na vlasy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u="sng" dirty="0" smtClean="0">
                <a:latin typeface="Arial" pitchFamily="34" charset="0"/>
                <a:cs typeface="Arial" pitchFamily="34" charset="0"/>
              </a:rPr>
              <a:t>Složení, obsah látek:</a:t>
            </a:r>
          </a:p>
          <a:p>
            <a:pPr>
              <a:buNone/>
            </a:pP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Filmotvorné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látky 1.  přírodní -   šelak, kalafuna 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           2.   syntetické – pryskyřice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Organické rozpouštědlo – 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ethanol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dichlormetan</a:t>
            </a:r>
            <a:endParaRPr lang="cs-CZ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Pomocné přísady, parfémy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Tvorba tenkého, průhledného, pružného a lesklého filmu</a:t>
            </a:r>
          </a:p>
          <a:p>
            <a:pPr>
              <a:buNone/>
            </a:pPr>
            <a:endParaRPr lang="cs-CZ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u="sng" dirty="0" smtClean="0">
                <a:latin typeface="Arial" pitchFamily="34" charset="0"/>
                <a:cs typeface="Arial" pitchFamily="34" charset="0"/>
              </a:rPr>
              <a:t>Druhy laků podle aplikace:</a:t>
            </a:r>
          </a:p>
          <a:p>
            <a:pPr>
              <a:buFont typeface="Wingdings" pitchFamily="2" charset="2"/>
              <a:buChar char="§"/>
            </a:pPr>
            <a:r>
              <a:rPr lang="cs-CZ" u="sng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Mechanický rozprašovač</a:t>
            </a:r>
          </a:p>
          <a:p>
            <a:pPr>
              <a:buFont typeface="Wingdings" pitchFamily="2" charset="2"/>
              <a:buChar char="§"/>
            </a:pPr>
            <a:r>
              <a:rPr lang="cs-CZ" u="sng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Aerosolový sprej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obsahuje hnací plyn</a:t>
            </a:r>
            <a:endParaRPr lang="cs-CZ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accent1"/>
              </a:solidFill>
            </a:endParaRPr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8172400" y="6165304"/>
            <a:ext cx="755576" cy="4126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Odpovězte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1) Vyberte vlasový přípravek, který sem nepatří : 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Vlasový olej, vosk,krém,brilantina</a:t>
            </a:r>
          </a:p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2) Který z těchto přípravků nelze používat do mokrých vlasů?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Fixativ, lak na vlasy, gel, pomáda</a:t>
            </a:r>
          </a:p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3) Jak působí fixační prostředek na vlas?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Vytváří průhledný zpevňující film</a:t>
            </a:r>
          </a:p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4) Vyjmenujte přípravky, které neobsahují vodu.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Olej, pomáda, brilantina, vosk</a:t>
            </a:r>
          </a:p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5) Vyjmenujte přípravky, které obsahují vodu.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Vlasový krém, fixativ, lak na vlasy, gel</a:t>
            </a:r>
          </a:p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6) Jaké základní složky obsahují laky na vlasy?</a:t>
            </a:r>
          </a:p>
          <a:p>
            <a:pPr marL="514350" indent="-514350">
              <a:buNone/>
            </a:pPr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Filmotvorné</a:t>
            </a: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látky, organické rozpouštědlo (</a:t>
            </a:r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ethanol</a:t>
            </a: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dichlormetan</a:t>
            </a: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7) Uveďte příklady rostlinných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filmotvorných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látek.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Pektin, tragant, šelak, kalafuna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3" grpI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21746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Použitá literatura:</a:t>
            </a:r>
            <a:endParaRPr lang="cs-CZ" sz="24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700808"/>
            <a:ext cx="8412880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700" dirty="0" smtClean="0">
                <a:latin typeface="Arial" pitchFamily="34" charset="0"/>
                <a:cs typeface="Arial" pitchFamily="34" charset="0"/>
              </a:rPr>
              <a:t>Peterka, Kocourek, Podzimek. Materiály pro 1. – 3. ročník učebního oboru Kadeřník. </a:t>
            </a:r>
          </a:p>
          <a:p>
            <a:r>
              <a:rPr lang="cs-CZ" sz="1700" dirty="0" smtClean="0">
                <a:latin typeface="Arial" pitchFamily="34" charset="0"/>
                <a:cs typeface="Arial" pitchFamily="34" charset="0"/>
              </a:rPr>
              <a:t>3. vydání, Praha: </a:t>
            </a:r>
            <a:r>
              <a:rPr lang="cs-CZ" sz="1700" dirty="0" err="1" smtClean="0">
                <a:latin typeface="Arial" pitchFamily="34" charset="0"/>
                <a:cs typeface="Arial" pitchFamily="34" charset="0"/>
              </a:rPr>
              <a:t>Informatorium</a:t>
            </a:r>
            <a:r>
              <a:rPr lang="cs-CZ" sz="1700" dirty="0" smtClean="0">
                <a:latin typeface="Arial" pitchFamily="34" charset="0"/>
                <a:cs typeface="Arial" pitchFamily="34" charset="0"/>
              </a:rPr>
              <a:t>, 1999. ISBN 80 – 86073 – 38 – 6.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148</TotalTime>
  <Words>580</Words>
  <Application>Microsoft Office PowerPoint</Application>
  <PresentationFormat>Předvádění na obrazovce (4:3)</PresentationFormat>
  <Paragraphs>92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Snímek 1</vt:lpstr>
      <vt:lpstr>Fixační přípravky</vt:lpstr>
      <vt:lpstr>Snímek 3</vt:lpstr>
      <vt:lpstr>Přípravky bez obsahu vody</vt:lpstr>
      <vt:lpstr>Druhy přípravků bez obsahu vody</vt:lpstr>
      <vt:lpstr>Přípravky s obsahem vody</vt:lpstr>
      <vt:lpstr>Druhy přípravků s obsahem vody</vt:lpstr>
      <vt:lpstr>Laky na vlasy</vt:lpstr>
      <vt:lpstr>Odpovězte na otázky: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Fixační přípravky</dc:title>
  <dc:creator>user</dc:creator>
  <cp:lastModifiedBy>user</cp:lastModifiedBy>
  <cp:revision>19</cp:revision>
  <dcterms:created xsi:type="dcterms:W3CDTF">2014-02-15T05:19:19Z</dcterms:created>
  <dcterms:modified xsi:type="dcterms:W3CDTF">2014-04-13T06:18:18Z</dcterms:modified>
</cp:coreProperties>
</file>