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4795D7A-E470-4F17-869E-662EF462DFD7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2649490-045C-4136-A202-D568529F3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9"/>
          <p:cNvSpPr txBox="1"/>
          <p:nvPr/>
        </p:nvSpPr>
        <p:spPr>
          <a:xfrm>
            <a:off x="323528" y="2924944"/>
            <a:ext cx="85689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NÁZEV ŠKOLY: ZŠ PARDUBICE - SPOŘILOV</a:t>
            </a:r>
          </a:p>
          <a:p>
            <a:r>
              <a:rPr lang="cs-CZ" sz="2000" dirty="0" smtClean="0"/>
              <a:t>AUTOR: MGR. LENKA POZDĚNOVÁ</a:t>
            </a:r>
          </a:p>
          <a:p>
            <a:r>
              <a:rPr lang="cs-CZ" sz="2000" dirty="0" smtClean="0"/>
              <a:t>NÁZEV: VY_32_INOVACE_VLASTIVĚDA 5. ROČNÍK_14. ROZVOJ PRŮMYSLOVÉ</a:t>
            </a:r>
          </a:p>
          <a:p>
            <a:r>
              <a:rPr lang="cs-CZ" sz="2000" dirty="0" smtClean="0"/>
              <a:t>               VÝROBY 2. POLOVINA 19. STOLETÍ</a:t>
            </a:r>
          </a:p>
          <a:p>
            <a:r>
              <a:rPr lang="cs-CZ" sz="2000" dirty="0" smtClean="0"/>
              <a:t>TÉMA: ROZVOJ PRŮMYSLOVÉ VÝROBY 2. POLOVINA 19. STOLETÍ</a:t>
            </a:r>
          </a:p>
          <a:p>
            <a:r>
              <a:rPr lang="cs-CZ" sz="2000" dirty="0"/>
              <a:t>ČÍSLO PROJEKTU</a:t>
            </a:r>
            <a:r>
              <a:rPr lang="cs-CZ" sz="2000" dirty="0" smtClean="0"/>
              <a:t>: CZ.1.07/1.4.00/21.2349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06713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Žáci se seznámí s obdobím 2. poloviny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19. století.</a:t>
            </a:r>
          </a:p>
          <a:p>
            <a:r>
              <a:rPr lang="cs-CZ" sz="3200" dirty="0" smtClean="0"/>
              <a:t>Tento digitální učební materiál dětem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pomůže přiblížit dobu, ve které se české 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země staly střediskem průmyslové výroby.</a:t>
            </a:r>
          </a:p>
          <a:p>
            <a:r>
              <a:rPr lang="cs-CZ" sz="3200" dirty="0" smtClean="0"/>
              <a:t>Pomůže u žáků posílit národní hrdost.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46701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Rozvoj průmyslové výroby</a:t>
            </a:r>
            <a:br>
              <a:rPr lang="cs-CZ" dirty="0" smtClean="0"/>
            </a:br>
            <a:r>
              <a:rPr lang="cs-CZ" dirty="0" smtClean="0"/>
              <a:t>2. polovina 19.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3516787"/>
            <a:ext cx="7797552" cy="2288477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Cechy byly zrušeny a posléze i manufaktury.</a:t>
            </a:r>
          </a:p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Lidé mohli svobodně podnikat.</a:t>
            </a:r>
          </a:p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Zanikla ruční výroba.</a:t>
            </a:r>
          </a:p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Nastal rozvoj průmyslu.</a:t>
            </a:r>
          </a:p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Stroje začaly ovládat průmyslovou výrobu.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899592" y="1852286"/>
            <a:ext cx="7560840" cy="124929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vše předcházelo rozmachu strojové výroby?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60256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459055"/>
            <a:ext cx="5184577" cy="926976"/>
          </a:xfrm>
        </p:spPr>
        <p:txBody>
          <a:bodyPr/>
          <a:lstStyle/>
          <a:p>
            <a:r>
              <a:rPr lang="cs-CZ" dirty="0" smtClean="0"/>
              <a:t>Emil Škoda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484784"/>
            <a:ext cx="2628841" cy="3246220"/>
          </a:xfrm>
          <a:prstGeom prst="ellipse">
            <a:avLst/>
          </a:prstGeom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softEdge rad="112500"/>
          </a:effectLst>
        </p:spPr>
      </p:pic>
      <p:sp>
        <p:nvSpPr>
          <p:cNvPr id="5" name="Svislý svitek 4"/>
          <p:cNvSpPr/>
          <p:nvPr/>
        </p:nvSpPr>
        <p:spPr>
          <a:xfrm>
            <a:off x="4932040" y="548680"/>
            <a:ext cx="2545440" cy="1647056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se Ti vybaví, když se řekne Škodovy závody?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2492896"/>
            <a:ext cx="4536504" cy="369331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Emil škoda byl Český technik a podnikatel.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Založil největší strojírenské továrny v Plzni.</a:t>
            </a:r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endParaRPr lang="cs-CZ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Narodil </a:t>
            </a:r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se r. 1839 v Plzni a zemřel </a:t>
            </a:r>
            <a:endParaRPr lang="cs-CZ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   r</a:t>
            </a:r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 1900 ve Štýrsku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Studoval gymnázium v Chebu, Hornickou vysokou školu v </a:t>
            </a:r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praze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a pak v </a:t>
            </a:r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karlsruhe</a:t>
            </a:r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strojírenskou fakultu technické vysoké školy. Po studiích absolvoval praxi ve francii, </a:t>
            </a:r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německu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(v této době </a:t>
            </a:r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prusku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), </a:t>
            </a:r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anglii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a v </a:t>
            </a:r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usa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395536" y="4753597"/>
            <a:ext cx="3836284" cy="165618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Vyhledejte si ve školních atlasech nebo na internetovém </a:t>
            </a:r>
            <a:r>
              <a:rPr lang="cs-CZ" dirty="0" smtClean="0"/>
              <a:t>serveru </a:t>
            </a:r>
            <a:r>
              <a:rPr lang="cs-CZ" dirty="0" smtClean="0"/>
              <a:t>Mapy </a:t>
            </a:r>
            <a:r>
              <a:rPr lang="cs-CZ" dirty="0" err="1" smtClean="0"/>
              <a:t>cz</a:t>
            </a:r>
            <a:r>
              <a:rPr lang="cs-CZ" dirty="0" smtClean="0"/>
              <a:t>. místa, kde se Emil Škoda ve svém životě vyskytoval.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225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Kariéra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V r. 1866 nastoupil jako inženýr do strojíren hraběte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Valdštejna v Plzni.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r. 1869 tuto továrnu koupil a začal ji modernizovat.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této továrně vyráběl mechanismy pro cukrovary,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sladovny, pivovary, doly, hutě, …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Postavil zbrojní halu.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Továrna se stala jednou z největších v Evropě.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7163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</a:t>
            </a:r>
            <a:r>
              <a:rPr lang="cs-CZ" dirty="0" err="1" smtClean="0"/>
              <a:t>Laurin</a:t>
            </a:r>
            <a:r>
              <a:rPr lang="cs-CZ" dirty="0" smtClean="0"/>
              <a:t> a Václav Klement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1772816"/>
            <a:ext cx="1933575" cy="268605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11560" y="1772816"/>
            <a:ext cx="4752528" cy="73866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Václav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laurin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(1865 – 1930)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Technicky nadaný zámečník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2780929"/>
            <a:ext cx="5400600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Václav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klement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(1868 – 1938)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Původně knihkupec s obchodním duchem a organizačními vlastnostmi.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4365104"/>
            <a:ext cx="5976664" cy="175432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R. 1895 začali oba vyrábět jízdní kola SLAVIA v Mladé Boleslavi, kde si založili společnou firmu La</a:t>
            </a:r>
            <a:r>
              <a:rPr lang="en-US" dirty="0" smtClean="0"/>
              <a:t>u</a:t>
            </a:r>
            <a:r>
              <a:rPr lang="cs-CZ" dirty="0" err="1" smtClean="0"/>
              <a:t>rin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en-US" dirty="0" smtClean="0"/>
              <a:t> &amp; </a:t>
            </a:r>
            <a:r>
              <a:rPr lang="cs-CZ" dirty="0" smtClean="0"/>
              <a:t>Klement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R. 1899 začali vyrábět motocykly L</a:t>
            </a:r>
            <a:r>
              <a:rPr lang="en-US" dirty="0" smtClean="0"/>
              <a:t> &amp;</a:t>
            </a:r>
            <a:r>
              <a:rPr lang="cs-CZ" dirty="0" smtClean="0"/>
              <a:t> K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Stali se velmi úspěšnými podnikateli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496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Úspěchy </a:t>
            </a:r>
            <a:r>
              <a:rPr lang="cs-CZ" dirty="0" err="1"/>
              <a:t>L</a:t>
            </a:r>
            <a:r>
              <a:rPr lang="cs-CZ" dirty="0" err="1" smtClean="0"/>
              <a:t>aurina</a:t>
            </a:r>
            <a:r>
              <a:rPr lang="cs-CZ" dirty="0" smtClean="0"/>
              <a:t> a Klementa</a:t>
            </a:r>
            <a:endParaRPr lang="cs-CZ" dirty="0"/>
          </a:p>
        </p:txBody>
      </p:sp>
      <p:sp>
        <p:nvSpPr>
          <p:cNvPr id="3" name="Svislý svitek 2"/>
          <p:cNvSpPr/>
          <p:nvPr/>
        </p:nvSpPr>
        <p:spPr>
          <a:xfrm>
            <a:off x="5148064" y="1772816"/>
            <a:ext cx="3528392" cy="208823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Víte , jaký úspěch </a:t>
            </a:r>
            <a:r>
              <a:rPr lang="cs-CZ" dirty="0" err="1"/>
              <a:t>L</a:t>
            </a:r>
            <a:r>
              <a:rPr lang="cs-CZ" dirty="0" err="1" smtClean="0"/>
              <a:t>aurin</a:t>
            </a:r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a Klement slavili </a:t>
            </a:r>
          </a:p>
          <a:p>
            <a:pPr algn="ctr"/>
            <a:r>
              <a:rPr lang="cs-CZ" dirty="0" smtClean="0"/>
              <a:t> v motocyklovém závodu</a:t>
            </a:r>
          </a:p>
          <a:p>
            <a:pPr algn="ctr"/>
            <a:r>
              <a:rPr lang="cs-CZ" dirty="0" smtClean="0"/>
              <a:t> na trati Paříž – Vídeň?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4864"/>
            <a:ext cx="4536504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Do cíle dojely pouze motocykly </a:t>
            </a:r>
            <a:r>
              <a:rPr lang="en-US" sz="2000" dirty="0" smtClean="0"/>
              <a:t>L &amp;</a:t>
            </a:r>
            <a:r>
              <a:rPr lang="cs-CZ" sz="2000" dirty="0" smtClean="0"/>
              <a:t> K.</a:t>
            </a:r>
            <a:endParaRPr lang="cs-CZ" sz="2000" dirty="0"/>
          </a:p>
        </p:txBody>
      </p:sp>
      <p:sp>
        <p:nvSpPr>
          <p:cNvPr id="7" name="Svislý svitek 6"/>
          <p:cNvSpPr/>
          <p:nvPr/>
        </p:nvSpPr>
        <p:spPr>
          <a:xfrm>
            <a:off x="467544" y="3140968"/>
            <a:ext cx="3168352" cy="2367136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V</a:t>
            </a:r>
            <a:r>
              <a:rPr lang="cs-CZ" dirty="0" err="1" smtClean="0"/>
              <a:t>íte</a:t>
            </a:r>
            <a:r>
              <a:rPr lang="cs-CZ" dirty="0" smtClean="0"/>
              <a:t>, jakou spojitost má továrna Škoda s firmou </a:t>
            </a:r>
            <a:r>
              <a:rPr lang="cs-CZ" dirty="0" err="1" smtClean="0"/>
              <a:t>Laurin</a:t>
            </a:r>
            <a:r>
              <a:rPr lang="cs-CZ" dirty="0" smtClean="0"/>
              <a:t> a Klement?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4797152"/>
            <a:ext cx="45365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R. 1905 začali vyrábět automobily</a:t>
            </a: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v Mladé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oleslavi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r. 1925 se jejich továrna sloučila </a:t>
            </a: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se Škodou Plzeň a další automobily nesly</a:t>
            </a: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značku Škoda.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0698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7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Kde se nacházely strojírenské závody a jak se jmenovaly?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 jakých zemích E. Škoda studoval a v jakých zemích vykonával praxi?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Jaké kroky E. Škoda musel udělat, aby si mohl založit vlastní továrnu?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Jak vznikla značka L</a:t>
            </a:r>
            <a:r>
              <a:rPr lang="en-US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&amp; K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Česká auta se vyrábějí pod jakou značkou?</a:t>
            </a:r>
          </a:p>
          <a:p>
            <a:pPr marL="342900" indent="-342900">
              <a:buFont typeface="+mj-lt"/>
              <a:buAutoNum type="arabicPeriod"/>
            </a:pPr>
            <a:endParaRPr lang="cs-CZ" sz="24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endParaRPr lang="cs-CZ" sz="24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445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844824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Quido.cz</a:t>
            </a:r>
            <a:r>
              <a:rPr lang="cs-CZ" dirty="0"/>
              <a:t> [online]. není uveden [cit. 2011-11-06]. Laurin_klement.htm. Dostupné z WWW: &lt;http://www.quido.cz/osobnosti/laurin_klement.htm&gt;.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068960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23. 10. 2004 [cit. 2011-11-06]. Emil_Skoda.jpg. Dostupné z WWW: &lt;http://cs.wikipedia.org/wiki/</a:t>
            </a:r>
            <a:r>
              <a:rPr lang="cs-CZ" dirty="0" err="1"/>
              <a:t>Soubor:Emil_Skoda.jpg</a:t>
            </a:r>
            <a:r>
              <a:rPr lang="cs-CZ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xmlns="" val="2750993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233</TotalTime>
  <Words>495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Snímek 1</vt:lpstr>
      <vt:lpstr>ANOTACE</vt:lpstr>
      <vt:lpstr>Rozvoj průmyslové výroby 2. polovina 19. století</vt:lpstr>
      <vt:lpstr>Emil Škoda</vt:lpstr>
      <vt:lpstr>Kariéra</vt:lpstr>
      <vt:lpstr>Václav Laurin a Václav Klement</vt:lpstr>
      <vt:lpstr>Úspěchy Laurina a Klementa</vt:lpstr>
      <vt:lpstr>Zopakuj si.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43</cp:revision>
  <dcterms:created xsi:type="dcterms:W3CDTF">2011-11-06T15:04:18Z</dcterms:created>
  <dcterms:modified xsi:type="dcterms:W3CDTF">2014-04-21T17:48:43Z</dcterms:modified>
</cp:coreProperties>
</file>