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0" r:id="rId5"/>
    <p:sldId id="261" r:id="rId6"/>
    <p:sldId id="262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433F4B5-341A-4D4D-A300-03E4572B7505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3ED0BCB-3F64-4B28-9E8F-F3047C8377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1309255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type="subTitle" idx="1"/>
          </p:nvPr>
        </p:nvSpPr>
        <p:spPr>
          <a:xfrm>
            <a:off x="611560" y="3573016"/>
            <a:ext cx="7920880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 5. </a:t>
            </a:r>
            <a:r>
              <a:rPr lang="cs-CZ" sz="1800" smtClean="0"/>
              <a:t>ROČNÍK _15. </a:t>
            </a:r>
            <a:r>
              <a:rPr lang="cs-CZ" sz="1800" dirty="0" smtClean="0"/>
              <a:t>OSOBNOSTI     </a:t>
            </a:r>
          </a:p>
          <a:p>
            <a:pPr indent="0">
              <a:buNone/>
            </a:pPr>
            <a:r>
              <a:rPr lang="cs-CZ" sz="1800" dirty="0" smtClean="0"/>
              <a:t>                     PARDUBICKÉHO KRAJE NA PŘELOMU 19. A 20.STOLETÍ 1</a:t>
            </a:r>
          </a:p>
          <a:p>
            <a:r>
              <a:rPr lang="cs-CZ" sz="1800" dirty="0" smtClean="0"/>
              <a:t>TÉMA: OSOBNOSTI PARDUBICKÉHO KRAJE NA PŘELOMU 19. A 20. STOLETÍ 1</a:t>
            </a:r>
          </a:p>
          <a:p>
            <a:r>
              <a:rPr lang="cs-CZ" sz="1800" dirty="0" smtClean="0"/>
              <a:t>ČÍSLO PROJEKTU:CZ.1.07/1.4.00/21.2349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5470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712968" cy="4497363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DIGITÁLNÍ UČEBNÍ MATERIÁL POMŮŽE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ŽÁKŮM OBOHATIT ZNALOSTI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O JEJICH RODNÉM MĚSTĚ PARDUBICE. </a:t>
            </a:r>
          </a:p>
          <a:p>
            <a:r>
              <a:rPr lang="cs-CZ" sz="3600" dirty="0" smtClean="0"/>
              <a:t>ZÍSKAJÍ INFORMACE O PARDUBICKÉM </a:t>
            </a:r>
          </a:p>
          <a:p>
            <a:pPr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LETCI JANU KAŠPAROVI.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79227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72471"/>
            <a:ext cx="3312368" cy="1008112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ING. JAN KAŠPAR</a:t>
            </a:r>
          </a:p>
          <a:p>
            <a:pPr indent="0">
              <a:buNone/>
            </a:pPr>
            <a:r>
              <a:rPr lang="cs-CZ" dirty="0" smtClean="0"/>
              <a:t>   (1883 – 1927)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147248" cy="2044080"/>
          </a:xfrm>
        </p:spPr>
        <p:txBody>
          <a:bodyPr>
            <a:normAutofit/>
          </a:bodyPr>
          <a:lstStyle/>
          <a:p>
            <a:r>
              <a:rPr lang="cs-CZ" dirty="0" smtClean="0"/>
              <a:t>Osobnosti Pardubického kraje na přelomu 19. a 20. století I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5364088" y="2361812"/>
            <a:ext cx="3384376" cy="1715260"/>
          </a:xfrm>
          <a:prstGeom prst="wedgeEllipseCallout">
            <a:avLst>
              <a:gd name="adj1" fmla="val -89593"/>
              <a:gd name="adj2" fmla="val -139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se Ti vybaví, když se řekne </a:t>
            </a:r>
            <a:r>
              <a:rPr lang="cs-CZ" sz="2400" dirty="0" smtClean="0"/>
              <a:t>Pardubice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dirty="0" smtClean="0"/>
              <a:t>a letectví?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861048"/>
            <a:ext cx="5498976" cy="280447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86712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6984776" cy="259228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400" dirty="0" smtClean="0"/>
              <a:t>Vystudoval strojní inženýrství v </a:t>
            </a:r>
            <a:r>
              <a:rPr lang="cs-CZ" sz="2400" dirty="0" smtClean="0"/>
              <a:t>Praze.</a:t>
            </a:r>
            <a:endParaRPr lang="cs-CZ" sz="2400" dirty="0" smtClean="0"/>
          </a:p>
          <a:p>
            <a:r>
              <a:rPr lang="cs-CZ" sz="2400" dirty="0" smtClean="0"/>
              <a:t>Studoval automobilovou školu v </a:t>
            </a:r>
            <a:r>
              <a:rPr lang="cs-CZ" sz="2400" dirty="0" smtClean="0"/>
              <a:t>Německu.</a:t>
            </a:r>
            <a:endParaRPr lang="cs-CZ" sz="2400" dirty="0" smtClean="0"/>
          </a:p>
          <a:p>
            <a:r>
              <a:rPr lang="cs-CZ" sz="2400" dirty="0" smtClean="0"/>
              <a:t>Po návratu do Čech pracoval v továrně </a:t>
            </a:r>
            <a:r>
              <a:rPr lang="cs-CZ" sz="2400" dirty="0" err="1" smtClean="0"/>
              <a:t>Laurin</a:t>
            </a:r>
            <a:endParaRPr lang="cs-CZ" sz="2400" dirty="0" smtClean="0"/>
          </a:p>
          <a:p>
            <a:pPr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</a:t>
            </a:r>
            <a:r>
              <a:rPr lang="en-US" sz="2400" dirty="0" smtClean="0"/>
              <a:t> &amp;</a:t>
            </a:r>
            <a:r>
              <a:rPr lang="cs-CZ" sz="2400" dirty="0" smtClean="0"/>
              <a:t> </a:t>
            </a:r>
            <a:r>
              <a:rPr lang="en-US" sz="2400" dirty="0" err="1" smtClean="0"/>
              <a:t>Klement</a:t>
            </a:r>
            <a:r>
              <a:rPr lang="cs-CZ" sz="2400" dirty="0" smtClean="0"/>
              <a:t>.</a:t>
            </a:r>
            <a:endParaRPr lang="en-US" sz="2400" dirty="0" smtClean="0"/>
          </a:p>
          <a:p>
            <a:r>
              <a:rPr lang="en-US" sz="2400" dirty="0" smtClean="0"/>
              <a:t>V </a:t>
            </a:r>
            <a:r>
              <a:rPr lang="en-US" sz="2400" dirty="0" err="1" smtClean="0"/>
              <a:t>roce</a:t>
            </a:r>
            <a:r>
              <a:rPr lang="en-US" sz="2400" dirty="0" smtClean="0"/>
              <a:t> </a:t>
            </a:r>
            <a:r>
              <a:rPr lang="cs-CZ" sz="2400" dirty="0" smtClean="0"/>
              <a:t>1909 začal v rodných Pardubicích </a:t>
            </a:r>
          </a:p>
          <a:p>
            <a:pPr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konstruovat </a:t>
            </a:r>
            <a:r>
              <a:rPr lang="cs-CZ" sz="2400" dirty="0" smtClean="0"/>
              <a:t>letadla.</a:t>
            </a:r>
            <a:endParaRPr lang="cs-CZ" sz="2400" dirty="0" smtClean="0"/>
          </a:p>
          <a:p>
            <a:r>
              <a:rPr lang="cs-CZ" sz="2400" dirty="0" smtClean="0"/>
              <a:t>Koupil francouzské letadlo </a:t>
            </a:r>
            <a:r>
              <a:rPr lang="cs-CZ" sz="2400" dirty="0" err="1" smtClean="0"/>
              <a:t>Bleriot</a:t>
            </a:r>
            <a:r>
              <a:rPr lang="cs-CZ" sz="2400" dirty="0" smtClean="0"/>
              <a:t> XI.</a:t>
            </a:r>
          </a:p>
          <a:p>
            <a:endParaRPr lang="cs-CZ" sz="2400" dirty="0" smtClean="0"/>
          </a:p>
          <a:p>
            <a:endParaRPr lang="en-US" sz="2400" dirty="0" smtClean="0"/>
          </a:p>
          <a:p>
            <a:pPr indent="0">
              <a:buNone/>
            </a:pPr>
            <a:endParaRPr lang="en-US" sz="2400" dirty="0"/>
          </a:p>
          <a:p>
            <a:pPr indent="0">
              <a:buNone/>
            </a:pPr>
            <a:endParaRPr lang="en-US" sz="2400" dirty="0" smtClean="0"/>
          </a:p>
          <a:p>
            <a:pPr indent="0">
              <a:buNone/>
            </a:pPr>
            <a:r>
              <a:rPr lang="en-US" sz="2400" dirty="0" smtClean="0"/>
              <a:t> </a:t>
            </a:r>
          </a:p>
          <a:p>
            <a:pPr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56552"/>
            <a:ext cx="6138692" cy="279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574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-171400"/>
            <a:ext cx="8229600" cy="1143000"/>
          </a:xfrm>
        </p:spPr>
        <p:txBody>
          <a:bodyPr/>
          <a:lstStyle/>
          <a:p>
            <a:r>
              <a:rPr lang="cs-CZ" dirty="0" smtClean="0"/>
              <a:t>Letectví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4320480" cy="174697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sz="2400" dirty="0" smtClean="0"/>
              <a:t>První Čech, který se konstruováním letadel v naší vlasti začal zabývat.</a:t>
            </a:r>
          </a:p>
          <a:p>
            <a:pPr indent="0">
              <a:buNone/>
            </a:pPr>
            <a:r>
              <a:rPr lang="cs-CZ" sz="2400" dirty="0" smtClean="0"/>
              <a:t>Jeho velkou podporou byl Artur Kraus – významná osobnost města Pardubic.</a:t>
            </a:r>
          </a:p>
          <a:p>
            <a:pPr indent="0">
              <a:buNone/>
            </a:pPr>
            <a:endParaRPr lang="cs-CZ" sz="2400" dirty="0"/>
          </a:p>
        </p:txBody>
      </p:sp>
      <p:sp>
        <p:nvSpPr>
          <p:cNvPr id="4" name="Oválný popisek 3"/>
          <p:cNvSpPr/>
          <p:nvPr/>
        </p:nvSpPr>
        <p:spPr>
          <a:xfrm>
            <a:off x="827584" y="2954362"/>
            <a:ext cx="2736304" cy="1512168"/>
          </a:xfrm>
          <a:prstGeom prst="wedgeEllipseCallout">
            <a:avLst>
              <a:gd name="adj1" fmla="val -1382"/>
              <a:gd name="adj2" fmla="val 634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 let </a:t>
            </a:r>
            <a:r>
              <a:rPr lang="cs-CZ" sz="2400" dirty="0"/>
              <a:t>J</a:t>
            </a:r>
            <a:r>
              <a:rPr lang="cs-CZ" sz="2400" dirty="0" smtClean="0"/>
              <a:t>ana Kašpara proslavil?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085184"/>
            <a:ext cx="4104456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Přelet z Pardubic na pražské chuchelské závodiště v roce 1911.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135379"/>
            <a:ext cx="3802112" cy="5150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8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24976"/>
            <a:ext cx="2232248" cy="157888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240030" indent="-514350">
              <a:buFont typeface="+mj-lt"/>
              <a:buAutoNum type="alphaLcParenR"/>
            </a:pPr>
            <a:r>
              <a:rPr lang="cs-CZ" dirty="0" smtClean="0"/>
              <a:t>632 km</a:t>
            </a:r>
          </a:p>
          <a:p>
            <a:pPr marL="240030" indent="-514350">
              <a:buFont typeface="+mj-lt"/>
              <a:buAutoNum type="alphaLcParenR"/>
            </a:pPr>
            <a:r>
              <a:rPr lang="cs-CZ" dirty="0" smtClean="0"/>
              <a:t>213 km</a:t>
            </a:r>
          </a:p>
          <a:p>
            <a:pPr marL="240030" indent="-514350">
              <a:buFont typeface="+mj-lt"/>
              <a:buAutoNum type="alphaLcParenR"/>
            </a:pPr>
            <a:r>
              <a:rPr lang="cs-CZ" dirty="0" smtClean="0"/>
              <a:t>120  km</a:t>
            </a:r>
            <a:endParaRPr lang="cs-CZ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260648"/>
            <a:ext cx="7200800" cy="18367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Odhadni, jakou vzdálenost musel</a:t>
            </a:r>
          </a:p>
          <a:p>
            <a:pPr algn="ctr"/>
            <a:r>
              <a:rPr lang="cs-CZ" sz="2400" dirty="0" smtClean="0"/>
              <a:t> J. Kašpar překonat než přeletěl z Pardubic do Chuchle. Můžeš pracovat s mapou České republiky.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117" y="3501008"/>
            <a:ext cx="2258683" cy="65736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184323" y="4617586"/>
            <a:ext cx="4680520" cy="1584176"/>
          </a:xfrm>
          <a:prstGeom prst="wedgeEllipseCallout">
            <a:avLst>
              <a:gd name="adj1" fmla="val 35704"/>
              <a:gd name="adj2" fmla="val 476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Kolik let bylo</a:t>
            </a:r>
          </a:p>
          <a:p>
            <a:pPr algn="ctr"/>
            <a:r>
              <a:rPr lang="cs-CZ" sz="2400" dirty="0" smtClean="0"/>
              <a:t> J. Kašparovi, když uskutečnil v roce 1911  tento let?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0342" y="5940152"/>
            <a:ext cx="129614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 let</a:t>
            </a:r>
            <a:endParaRPr lang="cs-CZ" sz="2800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2097432"/>
            <a:ext cx="5544616" cy="2843736"/>
          </a:xfrm>
          <a:prstGeom prst="wedgeEllipseCallout">
            <a:avLst>
              <a:gd name="adj1" fmla="val 17648"/>
              <a:gd name="adj2" fmla="val 6201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tomtéž roce v Pardubicích založil První aviatickou školu. Počet vystoupení se svými žáky vypočítáš, </a:t>
            </a:r>
            <a:r>
              <a:rPr lang="cs-CZ" sz="2400" dirty="0"/>
              <a:t>k</a:t>
            </a:r>
            <a:r>
              <a:rPr lang="cs-CZ" sz="2400" dirty="0" smtClean="0"/>
              <a:t>dyž provedeš součin čísel 3 a 8.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589240"/>
            <a:ext cx="144016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24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0315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92" y="1844824"/>
            <a:ext cx="8899342" cy="45386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92" y="1844824"/>
            <a:ext cx="88993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/>
              <a:t>Kde se narodil Jan Kašpar a v jakém století?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Jakou školu vystudoval?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V jaké továrně po návratu do Čech pracoval?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Jak se jmenovalo francouzské letadlo, které si koupil?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Jaký let J. Kašpara nejvíce proslavil?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Jak se jmenovala Kašparova škola létání?</a:t>
            </a:r>
          </a:p>
          <a:p>
            <a:pPr marL="457200" indent="-457200">
              <a:buAutoNum type="arabicPeriod"/>
            </a:pPr>
            <a:endParaRPr lang="cs-CZ" sz="2800" b="1" dirty="0" smtClean="0"/>
          </a:p>
          <a:p>
            <a:pPr marL="457200" indent="-457200">
              <a:buAutoNum type="arabicPeriod"/>
            </a:pPr>
            <a:endParaRPr lang="cs-CZ" sz="2800" b="1" dirty="0" smtClean="0"/>
          </a:p>
          <a:p>
            <a:pPr marL="457200" indent="-457200">
              <a:buAutoNum type="arabicPeriod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7623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41277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2005-09_03 [cit. 2011-11-10]. Soubor:Bleriot_XI_Thulin_1.jpg. Dostupné z WWW: &lt;http://cs.wikipedia.org/wiki/Soubor:Bleriot_XI_Thulin_1.jpg&gt;.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27687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22. 4. 2005 [cit. 2011-11-10]. </a:t>
            </a:r>
            <a:r>
              <a:rPr lang="cs-CZ" dirty="0" err="1"/>
              <a:t>Soubor:Jan_Kaspar.jpg</a:t>
            </a:r>
            <a:r>
              <a:rPr lang="cs-CZ" dirty="0"/>
              <a:t>. Dostupné z WWW: &lt;http://cs.wikipedia.org/wiki/Jan_Ka%C5%A1par&gt;.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314096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28. 6. 2010 [cit. 2011-11-10]. File:Vzlet Kašparova letadla v Pardubicích.gif. Dostupné z WWW: &lt;http://commons.wikimedia.org/wiki/File:Vzlet_Ka%C5%A1parova_letadla_v_Pardubic%C3%ADch.gif?</a:t>
            </a:r>
          </a:p>
        </p:txBody>
      </p:sp>
    </p:spTree>
    <p:extLst>
      <p:ext uri="{BB962C8B-B14F-4D97-AF65-F5344CB8AC3E}">
        <p14:creationId xmlns:p14="http://schemas.microsoft.com/office/powerpoint/2010/main" val="312453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410</TotalTime>
  <Words>324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Osobnosti Pardubického kraje na přelomu 19. a 20. století I</vt:lpstr>
      <vt:lpstr>ŽIVOT</vt:lpstr>
      <vt:lpstr>Letectví</vt:lpstr>
      <vt:lpstr>Prezentace aplikace PowerPoint</vt:lpstr>
      <vt:lpstr>Zopakuj si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50</cp:revision>
  <dcterms:created xsi:type="dcterms:W3CDTF">2011-11-10T17:46:57Z</dcterms:created>
  <dcterms:modified xsi:type="dcterms:W3CDTF">2012-01-15T20:40:04Z</dcterms:modified>
</cp:coreProperties>
</file>