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F"/>
    <a:srgbClr val="FFFFCC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65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9518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2133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5148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2948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04973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73021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8706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586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1529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2295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408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5E5566-FE7C-4107-BD68-9F7542E172EE}" type="datetimeFigureOut">
              <a:rPr lang="cs-CZ" smtClean="0"/>
              <a:t>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79DA3A-F5B4-41F9-880D-5ADDA2C5933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1349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Slabiky </a:t>
            </a:r>
            <a:r>
              <a:rPr lang="cs-CZ" dirty="0" err="1" smtClean="0"/>
              <a:t>te</a:t>
            </a:r>
            <a:r>
              <a:rPr lang="cs-CZ" dirty="0" smtClean="0"/>
              <a:t> - tě</a:t>
            </a:r>
            <a:r>
              <a:rPr lang="cs-CZ"/>
              <a:t/>
            </a:r>
            <a:br>
              <a:rPr lang="cs-CZ"/>
            </a:br>
            <a:r>
              <a:rPr lang="cs-CZ" smtClean="0"/>
              <a:t>VY_32_INOVACE_2B_02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100" dirty="0"/>
              <a:t>Číslo projektu: CZ.1.07/1.5.00/34.1056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</a:p>
          <a:p>
            <a:r>
              <a:rPr lang="cs-CZ" smtClean="0"/>
              <a:t>Jazyková </a:t>
            </a:r>
            <a:r>
              <a:rPr lang="cs-CZ" dirty="0" smtClean="0"/>
              <a:t>komunikace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9817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Tento materiál slouží k upevnění učiva o slabikách </a:t>
            </a:r>
            <a:r>
              <a:rPr lang="cs-CZ" dirty="0" err="1" smtClean="0"/>
              <a:t>te</a:t>
            </a:r>
            <a:r>
              <a:rPr lang="cs-CZ" dirty="0" smtClean="0"/>
              <a:t> –tě. Žáci pracují se slovy, zároveň si uvědomují, jak se změnou slabiky mění význam slova. Na první straně pouze doplňují slabiky </a:t>
            </a:r>
            <a:r>
              <a:rPr lang="cs-CZ" dirty="0" err="1" smtClean="0"/>
              <a:t>te</a:t>
            </a:r>
            <a:r>
              <a:rPr lang="cs-CZ" dirty="0" smtClean="0"/>
              <a:t> –tě do slov a slova čtou. Druhý </a:t>
            </a:r>
            <a:r>
              <a:rPr lang="cs-CZ" dirty="0" err="1" smtClean="0"/>
              <a:t>slide</a:t>
            </a:r>
            <a:r>
              <a:rPr lang="cs-CZ" dirty="0" smtClean="0"/>
              <a:t> je interaktivní. Žáci vyhledávají slova se skupinou „</a:t>
            </a:r>
            <a:r>
              <a:rPr lang="cs-CZ" dirty="0" err="1" smtClean="0"/>
              <a:t>te</a:t>
            </a:r>
            <a:r>
              <a:rPr lang="cs-CZ" dirty="0" smtClean="0"/>
              <a:t>“. Po kliknutí se správné zabarví a zvětší, nesprávné se překryje barvou. Na straně třetí vyhledávají podobným způsobem slova se slabikou „tě“. Ta se po kliknutí podtrhnou a zůstávají na ploše, ostatní mizí. Interaktivní je i čtvrtý </a:t>
            </a:r>
            <a:r>
              <a:rPr lang="cs-CZ" dirty="0" err="1" smtClean="0"/>
              <a:t>slide</a:t>
            </a:r>
            <a:r>
              <a:rPr lang="cs-CZ" dirty="0" smtClean="0"/>
              <a:t>. Zde žáci doplňují celá slova do příslušných obdélníků kliknutím. Podobný úkol plní na páté straně, ale zde již slova musí doplnit slabikou </a:t>
            </a:r>
            <a:r>
              <a:rPr lang="cs-CZ" dirty="0" err="1" smtClean="0"/>
              <a:t>te</a:t>
            </a:r>
            <a:r>
              <a:rPr lang="cs-CZ" dirty="0" smtClean="0"/>
              <a:t> </a:t>
            </a:r>
            <a:r>
              <a:rPr lang="cs-CZ" smtClean="0"/>
              <a:t>nebo tě</a:t>
            </a:r>
            <a:r>
              <a:rPr lang="cs-CZ" dirty="0" smtClean="0"/>
              <a:t>. Po kliknutí slovo přilétá na správné místo. V šestém </a:t>
            </a:r>
            <a:r>
              <a:rPr lang="cs-CZ" dirty="0" err="1" smtClean="0"/>
              <a:t>slidu</a:t>
            </a:r>
            <a:r>
              <a:rPr lang="cs-CZ" dirty="0" smtClean="0"/>
              <a:t> pracují žáci pomocí rukopisných poznámek – barevně podtrhávají jednotlivá slova podle návodu.</a:t>
            </a:r>
          </a:p>
          <a:p>
            <a:pPr marL="0" indent="0">
              <a:buNone/>
            </a:pPr>
            <a:r>
              <a:rPr lang="cs-CZ" b="1" dirty="0" smtClean="0"/>
              <a:t>Délka trvání práce s tímto materiálem: </a:t>
            </a:r>
            <a:r>
              <a:rPr lang="cs-CZ" dirty="0" smtClean="0"/>
              <a:t>Zhruba 30 minut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Zima</a:t>
            </a:r>
            <a:r>
              <a:rPr lang="cs-CZ" b="1" dirty="0" smtClean="0"/>
              <a:t> </a:t>
            </a:r>
            <a:r>
              <a:rPr lang="cs-CZ" dirty="0" smtClean="0"/>
              <a:t>2013</a:t>
            </a:r>
          </a:p>
          <a:p>
            <a:pPr marL="0" indent="0">
              <a:buNone/>
            </a:pPr>
            <a:r>
              <a:rPr lang="cs-CZ" b="1" dirty="0"/>
              <a:t>Speciální vzdělávací potřeby: </a:t>
            </a:r>
            <a:r>
              <a:rPr lang="cs-CZ" dirty="0"/>
              <a:t>PAS, MP, kombinované postižení (MP v kombinaci se zdravotním znevýhodněním, MP v kombinaci s PAS), vícečetné postižení</a:t>
            </a:r>
          </a:p>
          <a:p>
            <a:pPr marL="0" indent="0">
              <a:buNone/>
            </a:pPr>
            <a:r>
              <a:rPr lang="cs-CZ" b="1" dirty="0" smtClean="0"/>
              <a:t>Vzdělávací </a:t>
            </a:r>
            <a:r>
              <a:rPr lang="cs-CZ" b="1" dirty="0"/>
              <a:t>obor: </a:t>
            </a:r>
            <a:r>
              <a:rPr lang="cs-CZ" dirty="0" smtClean="0"/>
              <a:t>Jazyková komunikace</a:t>
            </a:r>
          </a:p>
          <a:p>
            <a:pPr marL="0" lvl="0" indent="0">
              <a:buNone/>
            </a:pPr>
            <a:r>
              <a:rPr lang="cs-CZ" b="1" dirty="0"/>
              <a:t>Vyučovací předmět: </a:t>
            </a:r>
            <a:r>
              <a:rPr lang="cs-CZ" dirty="0"/>
              <a:t>Český jazyk a </a:t>
            </a:r>
            <a:r>
              <a:rPr lang="cs-CZ" dirty="0" smtClean="0"/>
              <a:t>literatura</a:t>
            </a:r>
          </a:p>
          <a:p>
            <a:pPr marL="0" indent="0">
              <a:buNone/>
            </a:pPr>
            <a:r>
              <a:rPr lang="cs-CZ" b="1" dirty="0" smtClean="0"/>
              <a:t>Druh </a:t>
            </a:r>
            <a:r>
              <a:rPr lang="cs-CZ" b="1" dirty="0"/>
              <a:t>učebního materiálu: </a:t>
            </a:r>
            <a:r>
              <a:rPr lang="cs-CZ" dirty="0"/>
              <a:t>Interaktivní DUM</a:t>
            </a:r>
          </a:p>
          <a:p>
            <a:pPr marL="0" indent="0">
              <a:buNone/>
            </a:pPr>
            <a:r>
              <a:rPr lang="cs-CZ" b="1" dirty="0" smtClean="0"/>
              <a:t>Inovace:</a:t>
            </a:r>
            <a:r>
              <a:rPr lang="cs-CZ" dirty="0" smtClean="0"/>
              <a:t> Rukopisné poznámky v rámci nového softwaru Microsoft 2010</a:t>
            </a:r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(PAS</a:t>
            </a:r>
            <a:r>
              <a:rPr lang="cs-CZ" dirty="0"/>
              <a:t>, MP, kombinované </a:t>
            </a:r>
            <a:r>
              <a:rPr lang="cs-CZ" dirty="0" smtClean="0"/>
              <a:t>postižení -  MP </a:t>
            </a:r>
            <a:r>
              <a:rPr lang="cs-CZ" dirty="0"/>
              <a:t>v kombinaci se zdravotním znevýhodněním, MP v kombinaci s </a:t>
            </a:r>
            <a:r>
              <a:rPr lang="cs-CZ" dirty="0" smtClean="0"/>
              <a:t>PAS, </a:t>
            </a:r>
            <a:r>
              <a:rPr lang="cs-CZ" dirty="0"/>
              <a:t>vícečetné </a:t>
            </a:r>
            <a:r>
              <a:rPr lang="cs-CZ" dirty="0" smtClean="0"/>
              <a:t>postižení)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Stupeň </a:t>
            </a:r>
            <a:r>
              <a:rPr lang="cs-CZ" b="1" dirty="0"/>
              <a:t>a typ vzdělávání: </a:t>
            </a:r>
            <a:r>
              <a:rPr lang="cs-CZ" dirty="0" smtClean="0"/>
              <a:t>Praktická škola jednoletá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16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3535" y="332656"/>
            <a:ext cx="53321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Doplň správně slabiku </a:t>
            </a:r>
            <a:r>
              <a:rPr lang="cs-CZ" sz="2800" b="1" dirty="0" err="1">
                <a:solidFill>
                  <a:srgbClr val="00B050"/>
                </a:solidFill>
              </a:rPr>
              <a:t>t</a:t>
            </a:r>
            <a:r>
              <a:rPr lang="cs-CZ" sz="2800" b="1" dirty="0" err="1" smtClean="0">
                <a:solidFill>
                  <a:srgbClr val="00B050"/>
                </a:solidFill>
              </a:rPr>
              <a:t>e</a:t>
            </a:r>
            <a:r>
              <a:rPr lang="cs-CZ" sz="2000" b="1" dirty="0" smtClean="0">
                <a:solidFill>
                  <a:srgbClr val="00B050"/>
                </a:solidFill>
              </a:rPr>
              <a:t> </a:t>
            </a:r>
            <a:r>
              <a:rPr lang="cs-CZ" sz="2000" b="1" dirty="0" smtClean="0"/>
              <a:t>nebo </a:t>
            </a:r>
            <a:r>
              <a:rPr lang="cs-CZ" sz="2800" b="1" dirty="0">
                <a:solidFill>
                  <a:srgbClr val="00B050"/>
                </a:solidFill>
              </a:rPr>
              <a:t>t</a:t>
            </a:r>
            <a:r>
              <a:rPr lang="cs-CZ" sz="2800" b="1" dirty="0" smtClean="0">
                <a:solidFill>
                  <a:srgbClr val="00B050"/>
                </a:solidFill>
              </a:rPr>
              <a:t>ě. </a:t>
            </a:r>
            <a:r>
              <a:rPr lang="cs-CZ" sz="2000" b="1" dirty="0" smtClean="0"/>
              <a:t>Slova přečti.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02413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dkHorz">
          <a:fgClr>
            <a:schemeClr val="accent4">
              <a:lumMod val="20000"/>
              <a:lumOff val="8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188219" y="850886"/>
            <a:ext cx="102117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ko</a:t>
            </a:r>
            <a:r>
              <a:rPr lang="cs-CZ" sz="4000" b="1" u="sng" dirty="0" smtClean="0">
                <a:solidFill>
                  <a:srgbClr val="00B050"/>
                </a:solidFill>
              </a:rPr>
              <a:t>tě</a:t>
            </a:r>
            <a:endParaRPr lang="cs-CZ" sz="4000" b="1" u="sng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647" y="976349"/>
            <a:ext cx="157780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u="sng" dirty="0" smtClean="0">
                <a:solidFill>
                  <a:srgbClr val="00B050"/>
                </a:solidFill>
              </a:rPr>
              <a:t>te</a:t>
            </a:r>
            <a:r>
              <a:rPr lang="cs-CZ" sz="3200" b="1" u="sng" dirty="0" smtClean="0"/>
              <a:t>levize</a:t>
            </a:r>
            <a:endParaRPr lang="cs-CZ" sz="32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9963" y="2536356"/>
            <a:ext cx="1874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____</a:t>
            </a:r>
            <a:r>
              <a:rPr lang="cs-CZ" sz="3200" b="1" dirty="0" err="1" smtClean="0"/>
              <a:t>lefon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1908" y="3263119"/>
            <a:ext cx="1311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___</a:t>
            </a:r>
            <a:r>
              <a:rPr lang="cs-CZ" sz="3200" b="1" dirty="0" err="1" smtClean="0"/>
              <a:t>sař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4504" y="4712329"/>
            <a:ext cx="12121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je___l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83019" y="5377777"/>
            <a:ext cx="13227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da___l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1858" y="3957533"/>
            <a:ext cx="143821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do___k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7257" y="6156197"/>
            <a:ext cx="1279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le</a:t>
            </a:r>
            <a:r>
              <a:rPr lang="cs-CZ" sz="3200" b="1" dirty="0" smtClean="0"/>
              <a:t>___c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647" y="1728987"/>
            <a:ext cx="1604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ne___</a:t>
            </a:r>
            <a:r>
              <a:rPr lang="cs-CZ" sz="3200" b="1" dirty="0" err="1" smtClean="0"/>
              <a:t>če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74949" y="1684235"/>
            <a:ext cx="13949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</a:t>
            </a:r>
            <a:r>
              <a:rPr lang="cs-CZ" sz="3200" b="1" dirty="0" err="1" smtClean="0"/>
              <a:t>lé</a:t>
            </a:r>
            <a:r>
              <a:rPr lang="cs-CZ" sz="3200" b="1" dirty="0" smtClean="0"/>
              <a:t>___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297422" y="3121131"/>
            <a:ext cx="13662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š___stí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74949" y="3874991"/>
            <a:ext cx="13705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koš___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248101" y="2421728"/>
            <a:ext cx="13596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ví___</a:t>
            </a:r>
            <a:r>
              <a:rPr lang="cs-CZ" sz="3200" b="1" dirty="0" err="1" smtClean="0"/>
              <a:t>zí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05599" y="4581126"/>
            <a:ext cx="10647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sí</a:t>
            </a:r>
            <a:r>
              <a:rPr lang="cs-CZ" sz="3200" b="1" dirty="0" smtClean="0"/>
              <a:t>___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90205" y="5346238"/>
            <a:ext cx="16754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/>
              <a:t>přile</a:t>
            </a:r>
            <a:r>
              <a:rPr lang="cs-CZ" sz="3200" b="1" dirty="0" smtClean="0"/>
              <a:t>___l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74949" y="6035008"/>
            <a:ext cx="16802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cha___</a:t>
            </a:r>
            <a:endParaRPr lang="cs-CZ" sz="32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843808" y="3121131"/>
            <a:ext cx="11929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</a:rPr>
              <a:t>TE</a:t>
            </a:r>
            <a:endParaRPr lang="cs-CZ" sz="8000" b="1" dirty="0">
              <a:solidFill>
                <a:srgbClr val="00B050"/>
              </a:solidFill>
            </a:endParaRPr>
          </a:p>
        </p:txBody>
      </p:sp>
      <p:sp>
        <p:nvSpPr>
          <p:cNvPr id="1051" name="Pravá složená závorka 1050"/>
          <p:cNvSpPr/>
          <p:nvPr/>
        </p:nvSpPr>
        <p:spPr>
          <a:xfrm>
            <a:off x="1907704" y="1062689"/>
            <a:ext cx="1008112" cy="5570411"/>
          </a:xfrm>
          <a:prstGeom prst="rightBrace">
            <a:avLst/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2" name="Pravá složená závorka 1051"/>
          <p:cNvSpPr/>
          <p:nvPr/>
        </p:nvSpPr>
        <p:spPr>
          <a:xfrm>
            <a:off x="6452984" y="1026941"/>
            <a:ext cx="1226987" cy="5696101"/>
          </a:xfrm>
          <a:prstGeom prst="rightBrace">
            <a:avLst>
              <a:gd name="adj1" fmla="val 8333"/>
              <a:gd name="adj2" fmla="val 49844"/>
            </a:avLst>
          </a:prstGeom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TextovéPole 60"/>
          <p:cNvSpPr txBox="1"/>
          <p:nvPr/>
        </p:nvSpPr>
        <p:spPr>
          <a:xfrm>
            <a:off x="7563118" y="3091355"/>
            <a:ext cx="1192955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0" b="1" dirty="0" smtClean="0">
                <a:solidFill>
                  <a:srgbClr val="00B050"/>
                </a:solidFill>
              </a:rPr>
              <a:t>TĚ</a:t>
            </a:r>
            <a:endParaRPr lang="cs-CZ" sz="8000" b="1" dirty="0">
              <a:solidFill>
                <a:srgbClr val="00B050"/>
              </a:solidFill>
            </a:endParaRPr>
          </a:p>
        </p:txBody>
      </p:sp>
      <p:cxnSp>
        <p:nvCxnSpPr>
          <p:cNvPr id="1054" name="Přímá spojnice 1053"/>
          <p:cNvCxnSpPr/>
          <p:nvPr/>
        </p:nvCxnSpPr>
        <p:spPr>
          <a:xfrm>
            <a:off x="4572000" y="0"/>
            <a:ext cx="72008" cy="685800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3" name="Picture 3" descr="C:\Users\pc\AppData\Local\Microsoft\Windows\Temporary Internet Files\Content.IE5\SSWO048N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4559" y="61231"/>
            <a:ext cx="700983" cy="919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BWREW4RW\MC9003968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899" y="-3813"/>
            <a:ext cx="901700" cy="928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2846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79512" y="116632"/>
            <a:ext cx="538326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</a:rPr>
              <a:t>Vyber pouze slova se slabikou </a:t>
            </a:r>
            <a:r>
              <a:rPr lang="cs-CZ" sz="3600" b="1" u="sng" dirty="0" smtClean="0">
                <a:solidFill>
                  <a:srgbClr val="7030A0"/>
                </a:solidFill>
              </a:rPr>
              <a:t>TE. </a:t>
            </a:r>
            <a:r>
              <a:rPr lang="cs-CZ" sz="2000" b="1" dirty="0" smtClean="0">
                <a:solidFill>
                  <a:srgbClr val="00B050"/>
                </a:solidFill>
              </a:rPr>
              <a:t>Klikej na ně.</a:t>
            </a:r>
            <a:endParaRPr lang="cs-CZ" sz="20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983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20">
          <a:fgClr>
            <a:srgbClr val="FF6600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464094" y="3897920"/>
            <a:ext cx="11270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jetel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547467"/>
            <a:ext cx="17109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v chatě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17218" y="5808379"/>
            <a:ext cx="12103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letec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7148" y="3912391"/>
            <a:ext cx="20185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televizor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65974" y="2100481"/>
            <a:ext cx="1700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telefon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75723" y="2091796"/>
            <a:ext cx="12556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tesař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5221" y="548680"/>
            <a:ext cx="999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tele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783245" y="548680"/>
            <a:ext cx="16175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neteče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1165" y="5821303"/>
            <a:ext cx="12652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datel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21764" y="5821303"/>
            <a:ext cx="12624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těsto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95459" y="3912391"/>
            <a:ext cx="13083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vítězí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66164" y="551530"/>
            <a:ext cx="946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sítě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465925" y="3912391"/>
            <a:ext cx="13530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v létě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164287" y="5808379"/>
            <a:ext cx="15249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těší se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931105" y="2094627"/>
            <a:ext cx="13218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koště</a:t>
            </a:r>
            <a:endParaRPr lang="cs-CZ" sz="4000" b="1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271278" y="2033149"/>
            <a:ext cx="17073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7030A0"/>
                </a:solidFill>
              </a:rPr>
              <a:t>přiletěl</a:t>
            </a:r>
            <a:endParaRPr lang="cs-CZ" sz="4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0818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4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5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Clr clrSpc="rgb" dir="cw">
                                      <p:cBhvr override="childStyle"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anim to="1.5" calcmode="lin" valueType="num">
                                      <p:cBhvr override="childStyle"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0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37713" y="237661"/>
            <a:ext cx="52325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2D050"/>
                </a:solidFill>
              </a:rPr>
              <a:t>Vyber pouze slova se slabikou </a:t>
            </a:r>
            <a:r>
              <a:rPr lang="cs-CZ" sz="2800" b="1" u="sng" dirty="0" smtClean="0">
                <a:solidFill>
                  <a:schemeClr val="accent6">
                    <a:lumMod val="75000"/>
                  </a:schemeClr>
                </a:solidFill>
              </a:rPr>
              <a:t>TĚ. </a:t>
            </a:r>
            <a:r>
              <a:rPr lang="cs-CZ" sz="2000" b="1" dirty="0" smtClean="0">
                <a:solidFill>
                  <a:srgbClr val="92D050"/>
                </a:solidFill>
              </a:rPr>
              <a:t>Klikej na ně.</a:t>
            </a:r>
            <a:endParaRPr lang="cs-CZ" sz="20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4286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19966" y="5661248"/>
            <a:ext cx="171867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teplota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28643" y="548680"/>
            <a:ext cx="11816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vítěz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536096"/>
            <a:ext cx="999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tele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22046" y="2305681"/>
            <a:ext cx="1700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telefon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6475" y="2309872"/>
            <a:ext cx="12556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tesař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00387" y="548680"/>
            <a:ext cx="10872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teče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07990" y="4076338"/>
            <a:ext cx="12652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datel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03796" y="4005064"/>
            <a:ext cx="12103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letec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357027" y="2287276"/>
            <a:ext cx="11270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jetel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2587" y="5630925"/>
            <a:ext cx="946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sítě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938239" y="4076338"/>
            <a:ext cx="13218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koště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87427" y="582101"/>
            <a:ext cx="17028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těšit se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35601" y="5661248"/>
            <a:ext cx="17073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přiletěl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178293" y="5661248"/>
            <a:ext cx="12604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teplý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24403" y="2287276"/>
            <a:ext cx="12624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těsto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49297" y="4076338"/>
            <a:ext cx="13530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létě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554222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3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12576" y="-171400"/>
            <a:ext cx="6789440" cy="1143000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Slova rozděl podle skupin </a:t>
            </a:r>
            <a:r>
              <a:rPr lang="cs-CZ" sz="2000" b="1" dirty="0" err="1" smtClean="0">
                <a:solidFill>
                  <a:srgbClr val="FF0000"/>
                </a:solidFill>
              </a:rPr>
              <a:t>te</a:t>
            </a:r>
            <a:r>
              <a:rPr lang="cs-CZ" sz="2000" b="1" dirty="0" smtClean="0">
                <a:solidFill>
                  <a:srgbClr val="FF0000"/>
                </a:solidFill>
              </a:rPr>
              <a:t> –tě. </a:t>
            </a:r>
            <a:r>
              <a:rPr lang="cs-CZ" sz="2000" b="1" dirty="0" smtClean="0">
                <a:solidFill>
                  <a:srgbClr val="7030A0"/>
                </a:solidFill>
              </a:rPr>
              <a:t>Klikej na ně.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683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shingle">
          <a:fgClr>
            <a:schemeClr val="accent6">
              <a:lumMod val="60000"/>
              <a:lumOff val="40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012160" y="4795636"/>
            <a:ext cx="938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jetel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80074" y="6156196"/>
            <a:ext cx="14053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chatě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4680" y="6124698"/>
            <a:ext cx="1005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letec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6256" y="5485160"/>
            <a:ext cx="13983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telefon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12360" y="4725144"/>
            <a:ext cx="10479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datel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126879" y="5571177"/>
            <a:ext cx="10404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tesař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6128586"/>
            <a:ext cx="8368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tele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95868" y="6155952"/>
            <a:ext cx="9074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teče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79511" y="4795635"/>
            <a:ext cx="8669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teta</a:t>
            </a:r>
            <a:endParaRPr lang="cs-CZ" sz="32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449012" y="4795637"/>
            <a:ext cx="11210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 létě</a:t>
            </a:r>
            <a:endParaRPr lang="cs-CZ" sz="32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88027" y="5543811"/>
            <a:ext cx="9358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kotě</a:t>
            </a:r>
            <a:endParaRPr lang="cs-CZ" sz="32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570552" y="4795634"/>
            <a:ext cx="10478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těsto</a:t>
            </a:r>
            <a:endParaRPr lang="cs-CZ" sz="32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167357" y="4797152"/>
            <a:ext cx="9835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vítěz</a:t>
            </a:r>
            <a:endParaRPr lang="cs-CZ" sz="32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558266" y="6127089"/>
            <a:ext cx="15149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tělocvik</a:t>
            </a:r>
            <a:endParaRPr lang="cs-CZ" sz="32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95868" y="5542314"/>
            <a:ext cx="10947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koště</a:t>
            </a:r>
            <a:endParaRPr lang="cs-CZ" sz="32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423646" y="5539923"/>
            <a:ext cx="7936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sítě</a:t>
            </a:r>
            <a:endParaRPr lang="cs-CZ" sz="3200" b="1" dirty="0"/>
          </a:p>
        </p:txBody>
      </p:sp>
      <p:grpSp>
        <p:nvGrpSpPr>
          <p:cNvPr id="8" name="Skupina 7"/>
          <p:cNvGrpSpPr/>
          <p:nvPr/>
        </p:nvGrpSpPr>
        <p:grpSpPr>
          <a:xfrm>
            <a:off x="495868" y="106031"/>
            <a:ext cx="3860108" cy="4664207"/>
            <a:chOff x="495868" y="106031"/>
            <a:chExt cx="3860108" cy="4664207"/>
          </a:xfrm>
        </p:grpSpPr>
        <p:sp>
          <p:nvSpPr>
            <p:cNvPr id="2" name="Obdélník 1"/>
            <p:cNvSpPr/>
            <p:nvPr/>
          </p:nvSpPr>
          <p:spPr>
            <a:xfrm>
              <a:off x="495868" y="521766"/>
              <a:ext cx="3860108" cy="4248472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2137734" y="106031"/>
              <a:ext cx="537327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TE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4825258" y="90909"/>
            <a:ext cx="3860108" cy="4634235"/>
            <a:chOff x="4825258" y="90909"/>
            <a:chExt cx="3860108" cy="4634235"/>
          </a:xfrm>
        </p:grpSpPr>
        <p:sp>
          <p:nvSpPr>
            <p:cNvPr id="26" name="Obdélník 25"/>
            <p:cNvSpPr/>
            <p:nvPr/>
          </p:nvSpPr>
          <p:spPr>
            <a:xfrm>
              <a:off x="4825258" y="476672"/>
              <a:ext cx="3860108" cy="4248472"/>
            </a:xfrm>
            <a:prstGeom prst="rect">
              <a:avLst/>
            </a:prstGeom>
            <a:noFill/>
            <a:ln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217261" y="90909"/>
              <a:ext cx="537327" cy="523220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cs-CZ" sz="2800" b="1" dirty="0" smtClean="0">
                  <a:solidFill>
                    <a:srgbClr val="7030A0"/>
                  </a:solidFill>
                </a:rPr>
                <a:t>TĚ</a:t>
              </a:r>
              <a:endParaRPr lang="cs-CZ" sz="2800" b="1" dirty="0">
                <a:solidFill>
                  <a:srgbClr val="7030A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83338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29864E-6 L 0.06163 -0.5984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073" y="-299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29864E-6 L -0.53004 -0.50404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10" y="-2521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3.86074E-6 L -0.75712 -0.34675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865" y="-1734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2.13046E-6 L 0.05312 -0.3442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56" y="-1721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3.45593E-6 L -0.64445 -0.2056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222" y="-102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386 0.02174 L 0.27326 -0.67084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347" y="-346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1.33935E-6 L -0.33872 -0.4300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44" y="-215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508E-6 L -0.5276 -0.51978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389" y="-26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4.61948E-6 L 0.1842 -0.59865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201" y="-299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41568E-6 L 0.32153 -0.6086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076" y="-304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09438E-6 L 0.56737 -0.64422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8368" y="-322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00162E-6 L 0.36927 -0.4825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455" y="-241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1.00162E-6 L 0.05209 -0.4196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4" y="-20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73976E-6 L 0.52031 -0.3456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6007" y="-172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48508E-6 L -0.0618 -0.36225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90" y="-181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29864E-6 L 0.42222 -0.42008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11" y="-210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laid">
          <a:fgClr>
            <a:srgbClr val="FFFF9F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Skupina 26"/>
          <p:cNvGrpSpPr/>
          <p:nvPr/>
        </p:nvGrpSpPr>
        <p:grpSpPr>
          <a:xfrm>
            <a:off x="4758303" y="167661"/>
            <a:ext cx="4149992" cy="4392486"/>
            <a:chOff x="4797504" y="95654"/>
            <a:chExt cx="4149992" cy="4392486"/>
          </a:xfrm>
          <a:pattFill prst="plaid">
            <a:fgClr>
              <a:srgbClr val="FFFF9F"/>
            </a:fgClr>
            <a:bgClr>
              <a:schemeClr val="bg1"/>
            </a:bgClr>
          </a:pattFill>
        </p:grpSpPr>
        <p:sp>
          <p:nvSpPr>
            <p:cNvPr id="26" name="Obdélník 25"/>
            <p:cNvSpPr/>
            <p:nvPr/>
          </p:nvSpPr>
          <p:spPr>
            <a:xfrm>
              <a:off x="4797504" y="95654"/>
              <a:ext cx="4125854" cy="439248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6186394" y="115893"/>
              <a:ext cx="657103" cy="769441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tě</a:t>
              </a:r>
              <a:endParaRPr lang="cs-CZ" sz="4400" b="1" dirty="0"/>
            </a:p>
          </p:txBody>
        </p:sp>
        <p:cxnSp>
          <p:nvCxnSpPr>
            <p:cNvPr id="32" name="Přímá spojnice 31"/>
            <p:cNvCxnSpPr/>
            <p:nvPr/>
          </p:nvCxnSpPr>
          <p:spPr>
            <a:xfrm>
              <a:off x="4821642" y="705094"/>
              <a:ext cx="4125854" cy="0"/>
            </a:xfrm>
            <a:prstGeom prst="line">
              <a:avLst/>
            </a:prstGeom>
            <a:grpFill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grpSp>
        <p:nvGrpSpPr>
          <p:cNvPr id="25" name="Skupina 24"/>
          <p:cNvGrpSpPr/>
          <p:nvPr/>
        </p:nvGrpSpPr>
        <p:grpSpPr>
          <a:xfrm>
            <a:off x="256989" y="159021"/>
            <a:ext cx="4125854" cy="4421366"/>
            <a:chOff x="256989" y="87752"/>
            <a:chExt cx="4125854" cy="4421366"/>
          </a:xfrm>
          <a:noFill/>
        </p:grpSpPr>
        <p:sp>
          <p:nvSpPr>
            <p:cNvPr id="2" name="Obdélník 1"/>
            <p:cNvSpPr/>
            <p:nvPr/>
          </p:nvSpPr>
          <p:spPr>
            <a:xfrm>
              <a:off x="256989" y="116632"/>
              <a:ext cx="4125854" cy="4392486"/>
            </a:xfrm>
            <a:prstGeom prst="rect">
              <a:avLst/>
            </a:prstGeom>
            <a:grp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1751749" y="87752"/>
              <a:ext cx="657103" cy="769441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/>
            <a:p>
              <a:r>
                <a:rPr lang="cs-CZ" sz="4400" b="1" dirty="0" err="1" smtClean="0"/>
                <a:t>te</a:t>
              </a:r>
              <a:endParaRPr lang="cs-CZ" sz="4400" b="1" dirty="0"/>
            </a:p>
          </p:txBody>
        </p:sp>
        <p:cxnSp>
          <p:nvCxnSpPr>
            <p:cNvPr id="24" name="Přímá spojnice 23"/>
            <p:cNvCxnSpPr/>
            <p:nvPr/>
          </p:nvCxnSpPr>
          <p:spPr>
            <a:xfrm>
              <a:off x="256989" y="716157"/>
              <a:ext cx="4125854" cy="0"/>
            </a:xfrm>
            <a:prstGeom prst="line">
              <a:avLst/>
            </a:prstGeom>
            <a:grpFill/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</p:grpSp>
      <p:sp>
        <p:nvSpPr>
          <p:cNvPr id="4" name="TextovéPole 3"/>
          <p:cNvSpPr txBox="1"/>
          <p:nvPr/>
        </p:nvSpPr>
        <p:spPr>
          <a:xfrm>
            <a:off x="8079285" y="4646979"/>
            <a:ext cx="10647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sí</a:t>
            </a:r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4641962"/>
            <a:ext cx="13189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___sto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458735" y="4641962"/>
            <a:ext cx="1874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____</a:t>
            </a:r>
            <a:r>
              <a:rPr lang="cs-CZ" sz="3200" b="1" dirty="0" err="1" smtClean="0">
                <a:solidFill>
                  <a:srgbClr val="00B050"/>
                </a:solidFill>
              </a:rPr>
              <a:t>lefon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590648" y="4581125"/>
            <a:ext cx="11785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r>
              <a:rPr lang="cs-CZ" sz="3200" b="1" dirty="0" err="1" smtClean="0">
                <a:solidFill>
                  <a:srgbClr val="00B050"/>
                </a:solidFill>
              </a:rPr>
              <a:t>če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512" y="4625440"/>
            <a:ext cx="11408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___ta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215178" y="6156197"/>
            <a:ext cx="11079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r>
              <a:rPr lang="cs-CZ" sz="3200" b="1" dirty="0" err="1" smtClean="0">
                <a:solidFill>
                  <a:srgbClr val="00B050"/>
                </a:solidFill>
              </a:rPr>
              <a:t>le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6989" y="5458289"/>
            <a:ext cx="12795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le</a:t>
            </a:r>
            <a:r>
              <a:rPr lang="cs-CZ" sz="3200" b="1" dirty="0" smtClean="0">
                <a:solidFill>
                  <a:srgbClr val="00B050"/>
                </a:solidFill>
              </a:rPr>
              <a:t>___c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156197"/>
            <a:ext cx="17636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r>
              <a:rPr lang="cs-CZ" sz="3200" b="1" dirty="0" err="1" smtClean="0">
                <a:solidFill>
                  <a:srgbClr val="00B050"/>
                </a:solidFill>
              </a:rPr>
              <a:t>levize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098934" y="5429895"/>
            <a:ext cx="13115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r>
              <a:rPr lang="cs-CZ" sz="3200" b="1" dirty="0" err="1" smtClean="0">
                <a:solidFill>
                  <a:srgbClr val="00B050"/>
                </a:solidFill>
              </a:rPr>
              <a:t>sař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773497" y="5412394"/>
            <a:ext cx="13705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koš___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09977" y="6149404"/>
            <a:ext cx="17860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r>
              <a:rPr lang="cs-CZ" sz="3200" b="1" dirty="0" err="1" smtClean="0">
                <a:solidFill>
                  <a:srgbClr val="00B050"/>
                </a:solidFill>
              </a:rPr>
              <a:t>locvik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47193" y="5429895"/>
            <a:ext cx="1208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le</a:t>
            </a:r>
            <a:r>
              <a:rPr lang="cs-CZ" sz="3200" b="1" dirty="0" smtClean="0">
                <a:solidFill>
                  <a:srgbClr val="00B050"/>
                </a:solidFill>
              </a:rPr>
              <a:t>___l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449946" y="6043533"/>
            <a:ext cx="12586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ví___z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37854" y="4625439"/>
            <a:ext cx="1344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00B050"/>
                </a:solidFill>
              </a:rPr>
              <a:t>ko</a:t>
            </a:r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566475" y="5458288"/>
            <a:ext cx="186621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v cha  </a:t>
            </a:r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719717" y="6128337"/>
            <a:ext cx="15279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___</a:t>
            </a:r>
            <a:r>
              <a:rPr lang="cs-CZ" sz="3200" b="1" dirty="0" err="1" smtClean="0">
                <a:solidFill>
                  <a:srgbClr val="00B050"/>
                </a:solidFill>
              </a:rPr>
              <a:t>ší</a:t>
            </a:r>
            <a:r>
              <a:rPr lang="cs-CZ" sz="3200" b="1" dirty="0" smtClean="0">
                <a:solidFill>
                  <a:srgbClr val="00B050"/>
                </a:solidFill>
              </a:rPr>
              <a:t> se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656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1.21906E-6 L 0.01562 -0.5035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81" y="-251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98496E-6 L -0.13889 -0.3888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944" y="-194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556 0.02915 L 0.07899 -0.4536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719" y="-241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14596E-7 L 0.07274 -0.56489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28" y="-282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4.73976E-6 L 0.25209 -0.4503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04" y="-225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4.73976E-6 L -0.06268 -0.76521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142" y="-382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8.60514E-7 L -0.35504 -0.51376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760" y="-25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4.82304E-6 L -0.39722 -0.14574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861" y="-728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96854E-6 L 0.21545 -0.11196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764" y="-55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1.96854E-6 L -0.05191 -0.54221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04" y="-27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13 -0.00231 L 0.19375 -0.57945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844" y="-288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19223E-7 L 0.07084 -0.44067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42" y="-2204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4.21467E-6 L -0.30694 -0.44692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347" y="-223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31321E-8 L 0.20452 -0.40759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26" y="-203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1.48508E-6 L 0.19253 -0.40435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18" y="-202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99491E-6 L 0.02673 -0.61324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37" y="-306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95536" y="404664"/>
            <a:ext cx="7435369" cy="11387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Červenou barvou podtrhávej slova se slabikami </a:t>
            </a:r>
            <a:r>
              <a:rPr lang="cs-CZ" sz="3600" b="1" dirty="0" err="1" smtClean="0">
                <a:solidFill>
                  <a:srgbClr val="FF0000"/>
                </a:solidFill>
              </a:rPr>
              <a:t>te</a:t>
            </a:r>
            <a:r>
              <a:rPr lang="cs-CZ" sz="3600" b="1" dirty="0" smtClean="0">
                <a:solidFill>
                  <a:srgbClr val="FF0000"/>
                </a:solidFill>
              </a:rPr>
              <a:t>,</a:t>
            </a:r>
          </a:p>
          <a:p>
            <a:r>
              <a:rPr lang="cs-CZ" sz="2000" b="1" dirty="0" smtClean="0"/>
              <a:t>modrou barvou slova s slabikami </a:t>
            </a:r>
            <a:r>
              <a:rPr lang="cs-CZ" sz="3200" b="1" dirty="0" smtClean="0">
                <a:solidFill>
                  <a:srgbClr val="0070C0"/>
                </a:solidFill>
              </a:rPr>
              <a:t>tě. </a:t>
            </a:r>
            <a:r>
              <a:rPr lang="cs-CZ" sz="2000" b="1" dirty="0" smtClean="0"/>
              <a:t>Používej rukopisné poznámky.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1378025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3000" y="5969241"/>
            <a:ext cx="11222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letěl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8158" y="2461628"/>
            <a:ext cx="135306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létě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739225" y="5985125"/>
            <a:ext cx="121039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letec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4704" y="548680"/>
            <a:ext cx="12556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tesař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27784" y="620688"/>
            <a:ext cx="13218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koště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229283" y="620688"/>
            <a:ext cx="11816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vítěz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27784" y="2461628"/>
            <a:ext cx="108728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teče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9393" y="4461991"/>
            <a:ext cx="9462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sítě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493827" y="2461628"/>
            <a:ext cx="999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tele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76056" y="4293096"/>
            <a:ext cx="11270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jetel</a:t>
            </a:r>
            <a:endParaRPr lang="cs-CZ" sz="4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3180" y="4359138"/>
            <a:ext cx="12652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datel</a:t>
            </a:r>
            <a:endParaRPr lang="cs-CZ" sz="40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14643" y="2475683"/>
            <a:ext cx="11224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kotě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72727" y="5984868"/>
            <a:ext cx="171091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v chatě</a:t>
            </a:r>
            <a:endParaRPr lang="cs-CZ" sz="4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80460" y="4390452"/>
            <a:ext cx="17073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přiletěl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75388" y="5985125"/>
            <a:ext cx="16175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neteče</a:t>
            </a:r>
            <a:endParaRPr lang="cs-CZ" sz="4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932040" y="620688"/>
            <a:ext cx="17009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telefon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420296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6632"/>
            <a:ext cx="8435280" cy="60095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Zdroje a citace: Microsoft - </a:t>
            </a:r>
            <a:r>
              <a:rPr lang="cs-CZ"/>
              <a:t>O</a:t>
            </a:r>
            <a:r>
              <a:rPr lang="cs-CZ" smtClean="0"/>
              <a:t>ffice klipart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618661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506</Words>
  <Application>Microsoft Office PowerPoint</Application>
  <PresentationFormat>Předvádění na obrazovce (4:3)</PresentationFormat>
  <Paragraphs>124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Slabiky te - tě VY_32_INOVACE_2B_02 Číslo projektu: CZ.1.07/1.5.00/34.1056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Slova rozděl podle skupin te –tě. Klikej na ně.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23</cp:revision>
  <dcterms:created xsi:type="dcterms:W3CDTF">2013-12-27T23:00:26Z</dcterms:created>
  <dcterms:modified xsi:type="dcterms:W3CDTF">2014-01-03T20:19:16Z</dcterms:modified>
</cp:coreProperties>
</file>