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60" r:id="rId4"/>
    <p:sldId id="256" r:id="rId5"/>
    <p:sldId id="261" r:id="rId6"/>
    <p:sldId id="258" r:id="rId7"/>
    <p:sldId id="262" r:id="rId8"/>
    <p:sldId id="259" r:id="rId9"/>
    <p:sldId id="269" r:id="rId10"/>
    <p:sldId id="268" r:id="rId11"/>
    <p:sldId id="264" r:id="rId12"/>
    <p:sldId id="263" r:id="rId13"/>
    <p:sldId id="267" r:id="rId14"/>
    <p:sldId id="266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1"/>
    <a:srgbClr val="DDFFDD"/>
    <a:srgbClr val="FFE7FF"/>
    <a:srgbClr val="E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326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96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53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80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701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524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2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60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710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341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552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499FD-0E53-4C9B-BD37-601F605F64CE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3FCE7-C944-417D-B8AE-C243AC427F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67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Rozvoj slovní zásoby – co kdo dělá, zvuky zvířat</a:t>
            </a:r>
            <a:r>
              <a:rPr lang="cs-CZ" dirty="0"/>
              <a:t/>
            </a:r>
            <a:br>
              <a:rPr lang="cs-CZ" dirty="0"/>
            </a:br>
            <a:r>
              <a:rPr lang="cs-CZ" sz="4000" dirty="0" smtClean="0"/>
              <a:t>VY_32_INOVACE_2B_05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100" dirty="0"/>
              <a:t>Číslo projektu: CZ.1.07/1.5.00/34.1056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2</a:t>
            </a:r>
          </a:p>
          <a:p>
            <a:r>
              <a:rPr lang="cs-CZ" dirty="0" smtClean="0"/>
              <a:t>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1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Tento materiál je určen k rozvoji slovní zásoby. Žáci si opakují slovní pojmenování zvuků zvířat, opakují si činnosti lidí a procvičují si rozdělení pojmů „zvuky zvířat, činnosti lidí.“ Na první straně </a:t>
            </a:r>
            <a:r>
              <a:rPr lang="cs-CZ" dirty="0" smtClean="0"/>
              <a:t>pracují žáci </a:t>
            </a:r>
            <a:r>
              <a:rPr lang="cs-CZ" dirty="0" smtClean="0"/>
              <a:t>pomocí rukopisných poznámek. Spojují čarou obrázky zvířat se slovem, označujícím zvuk zvířete. Druhý </a:t>
            </a:r>
            <a:r>
              <a:rPr lang="cs-CZ" dirty="0" err="1" smtClean="0"/>
              <a:t>slide</a:t>
            </a:r>
            <a:r>
              <a:rPr lang="cs-CZ" dirty="0" smtClean="0"/>
              <a:t> je interaktivní. Pracují již se slovy. Kliknutím doplňují slova k názvům zvířete. Interaktivní je i třetí strana. Zde žáci vybírají, co je správně a co nikoliv. Správné věty zůstávají na ploše a houpu se, nesprávné mizí. Na čtvrtém interaktivním </a:t>
            </a:r>
            <a:r>
              <a:rPr lang="cs-CZ" dirty="0" err="1" smtClean="0"/>
              <a:t>slidu</a:t>
            </a:r>
            <a:r>
              <a:rPr lang="cs-CZ" dirty="0" smtClean="0"/>
              <a:t> rozlišují, zda  se jedná o zvuky zvířat či činnost lidí. Věty do obdélníků umisťují kliknutím. Na páté straně žáci pracují pomocí rukopisných poznámek. Spojují zde čarou věty – činnost lidí</a:t>
            </a:r>
            <a:r>
              <a:rPr lang="cs-CZ" dirty="0" smtClean="0"/>
              <a:t>. Na </a:t>
            </a:r>
            <a:r>
              <a:rPr lang="cs-CZ" dirty="0" smtClean="0"/>
              <a:t>poslední straně již kliknutím doplňují věty o jednotlivých činnostech lidí.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 smtClean="0"/>
              <a:t>Zhruba 35 minut</a:t>
            </a:r>
          </a:p>
          <a:p>
            <a:pPr marL="0" indent="0">
              <a:buNone/>
            </a:pPr>
            <a:r>
              <a:rPr lang="cs-CZ" b="1" dirty="0" smtClean="0"/>
              <a:t>Autor</a:t>
            </a:r>
            <a:r>
              <a:rPr lang="cs-CZ" b="1" dirty="0"/>
              <a:t>:</a:t>
            </a:r>
            <a:r>
              <a:rPr lang="cs-CZ" dirty="0"/>
              <a:t> Daniela </a:t>
            </a:r>
            <a:r>
              <a:rPr lang="cs-CZ" dirty="0" err="1"/>
              <a:t>Tájková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Zima</a:t>
            </a:r>
            <a:r>
              <a:rPr lang="cs-CZ" b="1" dirty="0" smtClean="0"/>
              <a:t> </a:t>
            </a:r>
            <a:r>
              <a:rPr lang="cs-CZ" dirty="0" smtClean="0"/>
              <a:t>2013</a:t>
            </a:r>
          </a:p>
          <a:p>
            <a:pPr marL="0" indent="0">
              <a:buNone/>
            </a:pPr>
            <a:r>
              <a:rPr lang="cs-CZ" b="1" dirty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</a:t>
            </a:r>
            <a:r>
              <a:rPr lang="cs-CZ" b="1" dirty="0"/>
              <a:t>obor: </a:t>
            </a:r>
            <a:r>
              <a:rPr lang="cs-CZ" dirty="0" smtClean="0"/>
              <a:t>Jazyková komunikace</a:t>
            </a:r>
          </a:p>
          <a:p>
            <a:pPr marL="0" lvl="0" indent="0">
              <a:buNone/>
            </a:pPr>
            <a:r>
              <a:rPr lang="cs-CZ" b="1" dirty="0"/>
              <a:t>Vyučovací předmět: </a:t>
            </a:r>
            <a:r>
              <a:rPr lang="cs-CZ" dirty="0"/>
              <a:t>Český jazyk a </a:t>
            </a:r>
            <a:r>
              <a:rPr lang="cs-CZ" dirty="0" smtClean="0"/>
              <a:t>literatura</a:t>
            </a:r>
          </a:p>
          <a:p>
            <a:pPr marL="0" indent="0">
              <a:buNone/>
            </a:pPr>
            <a:r>
              <a:rPr lang="cs-CZ" b="1" dirty="0" smtClean="0"/>
              <a:t>Druh </a:t>
            </a:r>
            <a:r>
              <a:rPr lang="cs-CZ" b="1" dirty="0"/>
              <a:t>učebního materiálu: </a:t>
            </a:r>
            <a:r>
              <a:rPr lang="cs-CZ" dirty="0"/>
              <a:t>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/>
              <a:t> Rukopisné poznámky v rámci nového softwaru Microsoft 2010</a:t>
            </a:r>
          </a:p>
          <a:p>
            <a:pPr marL="0" indent="0">
              <a:buNone/>
            </a:pPr>
            <a:r>
              <a:rPr lang="cs-CZ" b="1" dirty="0" smtClean="0"/>
              <a:t>Cílová </a:t>
            </a:r>
            <a:r>
              <a:rPr lang="cs-CZ" b="1" dirty="0"/>
              <a:t>skupina: </a:t>
            </a:r>
            <a:r>
              <a:rPr lang="cs-CZ" dirty="0" smtClean="0"/>
              <a:t>Žák (PAS</a:t>
            </a:r>
            <a:r>
              <a:rPr lang="cs-CZ" dirty="0"/>
              <a:t>, MP, kombinované </a:t>
            </a:r>
            <a:r>
              <a:rPr lang="cs-CZ" dirty="0" smtClean="0"/>
              <a:t>postižení -  MP </a:t>
            </a:r>
            <a:r>
              <a:rPr lang="cs-CZ" dirty="0"/>
              <a:t>v kombinaci se zdravotním znevýhodněním, MP v kombinaci s </a:t>
            </a:r>
            <a:r>
              <a:rPr lang="cs-CZ" dirty="0" smtClean="0"/>
              <a:t>PAS, </a:t>
            </a:r>
            <a:r>
              <a:rPr lang="cs-CZ" dirty="0"/>
              <a:t>vícečetné </a:t>
            </a:r>
            <a:r>
              <a:rPr lang="cs-CZ" dirty="0" smtClean="0"/>
              <a:t>postižení)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Stupeň </a:t>
            </a:r>
            <a:r>
              <a:rPr lang="cs-CZ" b="1" dirty="0"/>
              <a:t>a typ vzdělávání: </a:t>
            </a:r>
            <a:r>
              <a:rPr lang="cs-CZ" dirty="0" smtClean="0"/>
              <a:t>Praktická škola jednoletá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662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88640"/>
            <a:ext cx="39468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Spoj čarou obrázky a správná slova.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09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I0284AEK\MC9004414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82" y="210499"/>
            <a:ext cx="868660" cy="116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UBCK7WHC\MP9002622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69" y="1869825"/>
            <a:ext cx="1072679" cy="106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SSWO048N\MC9003561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08" y="3833681"/>
            <a:ext cx="1241400" cy="6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0MO71SHS\MC9001978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84" y="5373216"/>
            <a:ext cx="945024" cy="90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BWREW4RW\MC900235199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621032"/>
            <a:ext cx="1118236" cy="9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Jersey cow in green gra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749" y="153561"/>
            <a:ext cx="1000125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BWREW4RW\MC9002004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374" y="1854287"/>
            <a:ext cx="1346200" cy="128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Pitbull, standing in front of white backgroun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383" y="3594929"/>
            <a:ext cx="93345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43808" y="268410"/>
            <a:ext cx="1496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mňouká.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60902" y="2140131"/>
            <a:ext cx="1579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chrochtá.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9491" y="3833681"/>
            <a:ext cx="1162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kdáká.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199" y="5561617"/>
            <a:ext cx="1204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houká.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80913" y="3942919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bučí.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00050" y="404664"/>
            <a:ext cx="1067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štěká.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95795" y="2108254"/>
            <a:ext cx="107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řehtá.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00050" y="5619963"/>
            <a:ext cx="13077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kokrhá.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4499992" y="0"/>
            <a:ext cx="72008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40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265632"/>
            <a:ext cx="4119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Doplňuj věty. Klikej na správná slova.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95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869478" y="5301208"/>
            <a:ext cx="1400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mňouká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92280" y="6095948"/>
            <a:ext cx="1483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chrochtá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1656" y="5354007"/>
            <a:ext cx="106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kdáká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6093296"/>
            <a:ext cx="1108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houká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8" y="6095948"/>
            <a:ext cx="808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bučí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5301208"/>
            <a:ext cx="971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štěká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92280" y="5301208"/>
            <a:ext cx="978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řehtá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91656" y="6193928"/>
            <a:ext cx="1211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kokrhá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548680"/>
            <a:ext cx="3291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Prase………………………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1198" y="1556792"/>
            <a:ext cx="3216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Sova……………………...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4732" y="2773705"/>
            <a:ext cx="3149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Kráva…………………….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2341" y="4005064"/>
            <a:ext cx="3021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Pes……………………...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62090" y="548680"/>
            <a:ext cx="3359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Kočka………………………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16111" y="1628800"/>
            <a:ext cx="3263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Kůň..........................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16719" y="2776166"/>
            <a:ext cx="3290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Kohout.....................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62090" y="4012430"/>
            <a:ext cx="3371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Slepice……………………</a:t>
            </a:r>
            <a:endParaRPr lang="cs-CZ" sz="2800" b="1" dirty="0"/>
          </a:p>
        </p:txBody>
      </p:sp>
      <p:cxnSp>
        <p:nvCxnSpPr>
          <p:cNvPr id="21" name="Přímá spojnice 20"/>
          <p:cNvCxnSpPr/>
          <p:nvPr/>
        </p:nvCxnSpPr>
        <p:spPr>
          <a:xfrm>
            <a:off x="0" y="4941168"/>
            <a:ext cx="910850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8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77585E-8 L -0.61667 -0.835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33" y="-4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15128E-7 L 0.10243 -0.682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3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15128E-7 L -0.33872 -0.5142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-257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6.8471E-7 L 0.11823 -0.2098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105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6.8471E-7 L 0.07882 -0.7136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-356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7696E-6 L -0.14011 -0.5628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28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77238E-7 L 0.34636 -0.5246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-26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226E-7 L 0.36216 -0.2202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-110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373763"/>
            <a:ext cx="2446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Co je správně? Klikej!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844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Skupina 31"/>
          <p:cNvGrpSpPr/>
          <p:nvPr/>
        </p:nvGrpSpPr>
        <p:grpSpPr>
          <a:xfrm>
            <a:off x="4912674" y="1906963"/>
            <a:ext cx="2442240" cy="584775"/>
            <a:chOff x="4702150" y="1772816"/>
            <a:chExt cx="2442240" cy="584775"/>
          </a:xfrm>
        </p:grpSpPr>
        <p:sp>
          <p:nvSpPr>
            <p:cNvPr id="14" name="TextovéPole 13"/>
            <p:cNvSpPr txBox="1"/>
            <p:nvPr/>
          </p:nvSpPr>
          <p:spPr>
            <a:xfrm>
              <a:off x="5796136" y="1772816"/>
              <a:ext cx="134825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houká.</a:t>
              </a:r>
              <a:endParaRPr lang="cs-CZ" sz="3200" b="1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4702150" y="1772816"/>
              <a:ext cx="118936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3200" b="1" dirty="0" smtClean="0"/>
                <a:t>Kočka</a:t>
              </a:r>
              <a:endParaRPr lang="cs-CZ" sz="3200" b="1" dirty="0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37959" y="356258"/>
            <a:ext cx="2841244" cy="599610"/>
            <a:chOff x="237959" y="371094"/>
            <a:chExt cx="2841244" cy="599610"/>
          </a:xfrm>
        </p:grpSpPr>
        <p:sp>
          <p:nvSpPr>
            <p:cNvPr id="12" name="TextovéPole 11"/>
            <p:cNvSpPr txBox="1"/>
            <p:nvPr/>
          </p:nvSpPr>
          <p:spPr>
            <a:xfrm>
              <a:off x="1304358" y="385929"/>
              <a:ext cx="177484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chrochtá.</a:t>
              </a:r>
              <a:endParaRPr lang="cs-CZ" sz="3200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37959" y="371094"/>
              <a:ext cx="111177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Prase</a:t>
              </a:r>
              <a:endParaRPr lang="cs-CZ" sz="3200" b="1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23673" y="1907706"/>
            <a:ext cx="2178834" cy="584776"/>
            <a:chOff x="323673" y="1907706"/>
            <a:chExt cx="2178834" cy="584776"/>
          </a:xfrm>
        </p:grpSpPr>
        <p:sp>
          <p:nvSpPr>
            <p:cNvPr id="10" name="TextovéPole 9"/>
            <p:cNvSpPr txBox="1"/>
            <p:nvPr/>
          </p:nvSpPr>
          <p:spPr>
            <a:xfrm>
              <a:off x="1304358" y="1907706"/>
              <a:ext cx="119814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řehtá.</a:t>
              </a:r>
              <a:endParaRPr lang="cs-CZ" sz="3200" b="1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323673" y="1907707"/>
              <a:ext cx="9885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Sova</a:t>
              </a:r>
              <a:endParaRPr lang="cs-CZ" sz="3200" b="1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23673" y="3429000"/>
            <a:ext cx="2366858" cy="584775"/>
            <a:chOff x="307293" y="3212976"/>
            <a:chExt cx="2366858" cy="584775"/>
          </a:xfrm>
        </p:grpSpPr>
        <p:sp>
          <p:nvSpPr>
            <p:cNvPr id="9" name="TextovéPole 8"/>
            <p:cNvSpPr txBox="1"/>
            <p:nvPr/>
          </p:nvSpPr>
          <p:spPr>
            <a:xfrm>
              <a:off x="1482991" y="3212976"/>
              <a:ext cx="119116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štěká.</a:t>
              </a:r>
              <a:endParaRPr lang="cs-CZ" sz="3200" b="1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7293" y="3212976"/>
              <a:ext cx="112755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Kráva</a:t>
              </a:r>
              <a:endParaRPr lang="cs-CZ" sz="3200" b="1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07280" y="4746308"/>
            <a:ext cx="1737492" cy="590665"/>
            <a:chOff x="307280" y="4746308"/>
            <a:chExt cx="1737492" cy="590665"/>
          </a:xfrm>
        </p:grpSpPr>
        <p:sp>
          <p:nvSpPr>
            <p:cNvPr id="8" name="TextovéPole 7"/>
            <p:cNvSpPr txBox="1"/>
            <p:nvPr/>
          </p:nvSpPr>
          <p:spPr>
            <a:xfrm>
              <a:off x="1039369" y="4746308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bučí.</a:t>
              </a:r>
              <a:endParaRPr lang="cs-CZ" sz="3200" b="1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07280" y="4752198"/>
              <a:ext cx="76636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Pes</a:t>
              </a:r>
              <a:endParaRPr lang="cs-CZ" sz="3200" b="1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4883696" y="3386758"/>
            <a:ext cx="2850704" cy="602606"/>
            <a:chOff x="4544638" y="3123137"/>
            <a:chExt cx="2850704" cy="602606"/>
          </a:xfrm>
        </p:grpSpPr>
        <p:sp>
          <p:nvSpPr>
            <p:cNvPr id="11" name="TextovéPole 10"/>
            <p:cNvSpPr txBox="1"/>
            <p:nvPr/>
          </p:nvSpPr>
          <p:spPr>
            <a:xfrm>
              <a:off x="5930261" y="3123137"/>
              <a:ext cx="146508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kokrhá.</a:t>
              </a:r>
              <a:endParaRPr lang="cs-CZ" sz="3200" b="1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544638" y="3140968"/>
              <a:ext cx="14268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Kohout</a:t>
              </a:r>
              <a:endParaRPr lang="cs-CZ" sz="3200" b="1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4850154" y="371093"/>
            <a:ext cx="2660586" cy="584775"/>
            <a:chOff x="4825508" y="476672"/>
            <a:chExt cx="2660586" cy="584775"/>
          </a:xfrm>
        </p:grpSpPr>
        <p:sp>
          <p:nvSpPr>
            <p:cNvPr id="13" name="TextovéPole 12"/>
            <p:cNvSpPr txBox="1"/>
            <p:nvPr/>
          </p:nvSpPr>
          <p:spPr>
            <a:xfrm>
              <a:off x="6188751" y="476672"/>
              <a:ext cx="129734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kdáká.</a:t>
              </a:r>
              <a:endParaRPr lang="cs-CZ" sz="3200" b="1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825508" y="476672"/>
              <a:ext cx="138531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Slepice</a:t>
              </a:r>
              <a:endParaRPr lang="cs-CZ" sz="3200" b="1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057640" y="4864480"/>
            <a:ext cx="2481314" cy="584776"/>
            <a:chOff x="4737281" y="4344011"/>
            <a:chExt cx="2481314" cy="584776"/>
          </a:xfrm>
        </p:grpSpPr>
        <p:sp>
          <p:nvSpPr>
            <p:cNvPr id="20" name="TextovéPole 19"/>
            <p:cNvSpPr txBox="1"/>
            <p:nvPr/>
          </p:nvSpPr>
          <p:spPr>
            <a:xfrm>
              <a:off x="4737281" y="4344012"/>
              <a:ext cx="8438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Kůň</a:t>
              </a:r>
              <a:endParaRPr lang="cs-CZ" sz="3200" b="1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5536916" y="4344011"/>
              <a:ext cx="168167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mňouká.</a:t>
              </a:r>
              <a:endParaRPr lang="cs-CZ" sz="3200" b="1" dirty="0"/>
            </a:p>
          </p:txBody>
        </p:sp>
      </p:grpSp>
      <p:sp>
        <p:nvSpPr>
          <p:cNvPr id="25" name="TextovéPole 24"/>
          <p:cNvSpPr txBox="1"/>
          <p:nvPr/>
        </p:nvSpPr>
        <p:spPr>
          <a:xfrm>
            <a:off x="393082" y="5889792"/>
            <a:ext cx="1798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Husa syčí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04810" y="6093296"/>
            <a:ext cx="1994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Koza mečí.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19789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88640"/>
            <a:ext cx="58071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Rozlišuj, zda se jedná o zvuky zvířat nebo činnost lidí.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 Kliknutím umísti do správného obdélníku.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92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476672"/>
            <a:ext cx="3888432" cy="4176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476672"/>
            <a:ext cx="3888432" cy="4176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01823"/>
            <a:ext cx="24559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ZAMĚSTNÁNÍ LIDÍ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4048" y="101823"/>
            <a:ext cx="2012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ZVUKY ZVÍŘAT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8367" y="5088811"/>
            <a:ext cx="186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Zedník staví dům.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2889" y="6296546"/>
            <a:ext cx="1642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Kočka mňouká.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10899" y="5088811"/>
            <a:ext cx="1652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Kohout kokrhá.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67336" y="5742548"/>
            <a:ext cx="1650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Prase chrochtá.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07677" y="5742548"/>
            <a:ext cx="11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Pes štěká.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8085" y="5742548"/>
            <a:ext cx="1552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Učitel učí děti.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67332" y="5088811"/>
            <a:ext cx="2874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Zahradník pečuje o zahradu.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12251" y="6283973"/>
            <a:ext cx="1569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Řidič řídí auto.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837416" y="6300589"/>
            <a:ext cx="1199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Koza mečí.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89233" y="6300589"/>
            <a:ext cx="1228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Kráva bučí.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95936" y="6283973"/>
            <a:ext cx="1780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Kuchař vaří jídla.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619190" y="5742548"/>
            <a:ext cx="1983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Pekař peče rohlíky.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-0.05899 L 0.07413 -0.636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-288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215E-7 L 0.06545 -0.6261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4" y="-313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1464E-7 L -0.2441 -0.4614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5" y="-230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33935E-6 L -0.14184 -0.5454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27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33935E-6 L -0.33854 -0.4300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27" y="-215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5.15845E-7 L -0.51181 -0.24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0" y="-12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33935E-6 L 0.5434 -0.8288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414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62642E-8 L 0.31493 -0.6611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3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03215E-7 L 0.13871 -0.5526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-276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1464E-7 L -0.03924 -0.356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2" y="-178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33935E-6 L -0.0552 -0.4300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215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33935E-6 L -0.19687 -0.3356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44" y="-167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99592" y="476672"/>
            <a:ext cx="2868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Spoj čarou správná slova.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FF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55056" y="332656"/>
            <a:ext cx="121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Lékař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39497" y="5986265"/>
            <a:ext cx="28456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léčí nemocné.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36306" y="1399572"/>
            <a:ext cx="1907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Švadlena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3357" y="2437872"/>
            <a:ext cx="1819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šije šaty.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6031" y="2457762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Pilot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3357" y="3676623"/>
            <a:ext cx="2389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řídí letadlo.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9565" y="3696711"/>
            <a:ext cx="1911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Pokrývač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39494" y="4797152"/>
            <a:ext cx="30366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opraví střechu.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55056" y="6021288"/>
            <a:ext cx="1294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Učitel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45678" y="1399572"/>
            <a:ext cx="17204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učí děti.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76031" y="4869160"/>
            <a:ext cx="1261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Pekař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27984" y="343745"/>
            <a:ext cx="2660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peče housky.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7511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90659" y="276617"/>
            <a:ext cx="4098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Co kdo dělá? Klikni na správný výraz!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7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878686" y="1215769"/>
            <a:ext cx="3673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Lékař………………………………..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6178409"/>
            <a:ext cx="1954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léčí nemocné.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37747" y="343744"/>
            <a:ext cx="3775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Švadlena……………………………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02129" y="5535473"/>
            <a:ext cx="12754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šije šaty.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3411" y="2015395"/>
            <a:ext cx="3350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Pilot……………………………..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39186" y="5543425"/>
            <a:ext cx="1651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řídí letadlo.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3958" y="2760603"/>
            <a:ext cx="3394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Pokrývač……………………….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93655" y="5543425"/>
            <a:ext cx="2083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opraví střechu.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53493" y="2789521"/>
            <a:ext cx="35840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Učitel………………………………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740352" y="4900610"/>
            <a:ext cx="1205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učí děti.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6921" y="3575472"/>
            <a:ext cx="3345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Pekař……………………………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43657" y="6165304"/>
            <a:ext cx="18330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peče housky.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864160" y="1976207"/>
            <a:ext cx="3696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Zedník………………………………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96619" y="6156003"/>
            <a:ext cx="1509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staví dům.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3958" y="1215770"/>
            <a:ext cx="347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Student………………………….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74253" y="4893919"/>
            <a:ext cx="19284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pilně studuje.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4146" y="343744"/>
            <a:ext cx="3510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Kuchař……………………………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82975" y="4872357"/>
            <a:ext cx="1591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vaří obědy.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57730" y="3575471"/>
            <a:ext cx="3534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Babička…………………………..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27584" y="4872358"/>
            <a:ext cx="15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plete svetr.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98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379E-6 L -0.18229 -0.694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347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678E-6 L -0.42136 -0.5618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76" y="-28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19223E-7 L -0.22049 -0.545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-27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7245E-6 L 0.04774 -0.400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-20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90238E-6 L -0.40382 -0.425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-21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0183E-6 L 0.56788 -0.7707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85" y="-385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3919E-6 L 0.23976 -0.749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79" y="-37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238E-7 L 0.05504 -0.6400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320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03863E-6 L -0.21545 -0.3215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" y="-160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379E-6 L 0.5823 -0.2019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-10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14" grpId="0"/>
      <p:bldP spid="16" grpId="0"/>
      <p:bldP spid="3" grpId="0"/>
      <p:bldP spid="17" grpId="0"/>
      <p:bldP spid="19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691" y="2348880"/>
            <a:ext cx="8229600" cy="1180728"/>
          </a:xfrm>
        </p:spPr>
        <p:txBody>
          <a:bodyPr/>
          <a:lstStyle/>
          <a:p>
            <a:r>
              <a:rPr lang="cs-CZ" sz="2400" dirty="0"/>
              <a:t>http://static.iclipart.com/thumbs/180/batch_01/little_jersey_cow_grass_tns.png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7504" y="1340768"/>
            <a:ext cx="8784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http://static.iclipart.com/thumbs/057/batch_06/pitbull_003_tns.png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07504" y="310231"/>
            <a:ext cx="5198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Zdroje a citace</a:t>
            </a:r>
            <a:r>
              <a:rPr lang="cs-CZ" sz="2400" dirty="0"/>
              <a:t>: Microsoft - Office klipart</a:t>
            </a:r>
          </a:p>
        </p:txBody>
      </p:sp>
    </p:spTree>
    <p:extLst>
      <p:ext uri="{BB962C8B-B14F-4D97-AF65-F5344CB8AC3E}">
        <p14:creationId xmlns:p14="http://schemas.microsoft.com/office/powerpoint/2010/main" val="323922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541</Words>
  <Application>Microsoft Office PowerPoint</Application>
  <PresentationFormat>Předvádění na obrazovce (4:3)</PresentationFormat>
  <Paragraphs>113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Rozvoj slovní zásoby – co kdo dělá, zvuky zvířat VY_32_INOVACE_2B_05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30</cp:revision>
  <dcterms:created xsi:type="dcterms:W3CDTF">2013-12-28T22:37:34Z</dcterms:created>
  <dcterms:modified xsi:type="dcterms:W3CDTF">2014-01-03T20:34:58Z</dcterms:modified>
</cp:coreProperties>
</file>