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58" r:id="rId5"/>
    <p:sldId id="259" r:id="rId6"/>
    <p:sldId id="260" r:id="rId7"/>
    <p:sldId id="261" r:id="rId8"/>
    <p:sldId id="264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74" autoAdjust="0"/>
    <p:restoredTop sz="94494" autoAdjust="0"/>
  </p:normalViewPr>
  <p:slideViewPr>
    <p:cSldViewPr>
      <p:cViewPr>
        <p:scale>
          <a:sx n="77" d="100"/>
          <a:sy n="77" d="100"/>
        </p:scale>
        <p:origin x="-116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60D14-8E00-4BFC-85EF-B21C7C5B5B04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4513-AB6A-4192-B1FA-077692929A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20780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60D14-8E00-4BFC-85EF-B21C7C5B5B04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4513-AB6A-4192-B1FA-077692929A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8092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60D14-8E00-4BFC-85EF-B21C7C5B5B04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4513-AB6A-4192-B1FA-077692929A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61140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60D14-8E00-4BFC-85EF-B21C7C5B5B04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4513-AB6A-4192-B1FA-077692929A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35963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60D14-8E00-4BFC-85EF-B21C7C5B5B04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4513-AB6A-4192-B1FA-077692929A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3597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60D14-8E00-4BFC-85EF-B21C7C5B5B04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4513-AB6A-4192-B1FA-077692929A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6436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60D14-8E00-4BFC-85EF-B21C7C5B5B04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4513-AB6A-4192-B1FA-077692929A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8510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60D14-8E00-4BFC-85EF-B21C7C5B5B04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4513-AB6A-4192-B1FA-077692929A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3598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60D14-8E00-4BFC-85EF-B21C7C5B5B04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4513-AB6A-4192-B1FA-077692929A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5047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60D14-8E00-4BFC-85EF-B21C7C5B5B04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4513-AB6A-4192-B1FA-077692929A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66065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60D14-8E00-4BFC-85EF-B21C7C5B5B04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4513-AB6A-4192-B1FA-077692929A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383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">
              <a:schemeClr val="bg2">
                <a:tint val="80000"/>
                <a:satMod val="300000"/>
                <a:lumMod val="91000"/>
                <a:lumOff val="9000"/>
                <a:alpha val="46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F60D14-8E00-4BFC-85EF-B21C7C5B5B04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0C4513-AB6A-4192-B1FA-077692929A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70311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hyperlink" Target="http://cs.wikipedia.org/wiki/Svat%C3%BD_Mikul%C3%A1%C5%A1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hyperlink" Target="http://www.pernicky.cz/cenik_mikulas.html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1402456" y="1571387"/>
            <a:ext cx="597666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dirty="0" smtClean="0"/>
              <a:t>RECEPT NA MIKULÁŠSKÉ PERNÍČKY</a:t>
            </a: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323528" y="404664"/>
            <a:ext cx="8568952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200" dirty="0" smtClean="0"/>
              <a:t>VY_32_INOVACE_19_PRAKTICKÉ ČINNOSTI</a:t>
            </a:r>
            <a:endParaRPr lang="cs-CZ" sz="2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86886" y="3429000"/>
            <a:ext cx="28465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Příjemce:</a:t>
            </a:r>
          </a:p>
          <a:p>
            <a:r>
              <a:rPr lang="cs-CZ" dirty="0" smtClean="0"/>
              <a:t>ZŠ Břidličná, okres Bruntál</a:t>
            </a:r>
          </a:p>
          <a:p>
            <a:r>
              <a:rPr lang="cs-CZ" dirty="0" smtClean="0"/>
              <a:t>Komenského 360</a:t>
            </a:r>
          </a:p>
          <a:p>
            <a:r>
              <a:rPr lang="cs-CZ" dirty="0" smtClean="0"/>
              <a:t>79351 Břidličná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860032" y="3522615"/>
            <a:ext cx="328987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Doporučeno pro: </a:t>
            </a:r>
            <a:r>
              <a:rPr lang="cs-CZ" dirty="0" smtClean="0"/>
              <a:t>6.-8.  ročník</a:t>
            </a:r>
          </a:p>
          <a:p>
            <a:r>
              <a:rPr lang="cs-CZ" b="1" dirty="0" smtClean="0"/>
              <a:t>Předmět: </a:t>
            </a:r>
            <a:r>
              <a:rPr lang="cs-CZ" dirty="0" smtClean="0"/>
              <a:t>Praktické činnosti</a:t>
            </a:r>
          </a:p>
          <a:p>
            <a:r>
              <a:rPr lang="cs-CZ" b="1" dirty="0" smtClean="0"/>
              <a:t>Autor: </a:t>
            </a:r>
            <a:r>
              <a:rPr lang="cs-CZ" dirty="0" smtClean="0"/>
              <a:t>Bc. Klára </a:t>
            </a:r>
            <a:r>
              <a:rPr lang="cs-CZ" dirty="0" err="1" smtClean="0"/>
              <a:t>Ujfaluši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215673" y="6306692"/>
            <a:ext cx="4350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INVESTICE DO ROZVOJE VZDĚLÁNÍ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351" y="5358976"/>
            <a:ext cx="2964874" cy="9576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349092"/>
            <a:ext cx="2016224" cy="9576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283" y="5373680"/>
            <a:ext cx="1221220" cy="933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906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KVÍZ 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539552" y="764704"/>
            <a:ext cx="8229600" cy="42050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200" i="1" dirty="0" smtClean="0"/>
              <a:t>  </a:t>
            </a:r>
            <a:r>
              <a:rPr lang="cs-CZ" sz="2200" b="1" i="1" dirty="0" smtClean="0">
                <a:solidFill>
                  <a:schemeClr val="bg1"/>
                </a:solidFill>
              </a:rPr>
              <a:t>1. Kdy se slaví svátek Svatého Mikuláše?</a:t>
            </a:r>
          </a:p>
          <a:p>
            <a:pPr marL="0" indent="0">
              <a:buNone/>
            </a:pPr>
            <a:r>
              <a:rPr lang="cs-CZ" sz="2200" dirty="0"/>
              <a:t> </a:t>
            </a:r>
            <a:r>
              <a:rPr lang="cs-CZ" sz="2200" dirty="0" smtClean="0"/>
              <a:t>     a) 2. 12.</a:t>
            </a:r>
          </a:p>
          <a:p>
            <a:pPr marL="0" indent="0">
              <a:buNone/>
            </a:pPr>
            <a:r>
              <a:rPr lang="cs-CZ" sz="2200" dirty="0"/>
              <a:t> </a:t>
            </a:r>
            <a:r>
              <a:rPr lang="cs-CZ" sz="2200" dirty="0" smtClean="0"/>
              <a:t>     b) 27. 12.</a:t>
            </a:r>
          </a:p>
          <a:p>
            <a:pPr marL="0" indent="0">
              <a:buNone/>
            </a:pPr>
            <a:r>
              <a:rPr lang="cs-CZ" sz="2200" i="1" dirty="0"/>
              <a:t> </a:t>
            </a:r>
            <a:r>
              <a:rPr lang="cs-CZ" sz="2200" i="1" dirty="0" smtClean="0"/>
              <a:t>     </a:t>
            </a:r>
            <a:r>
              <a:rPr lang="cs-CZ" sz="2200" dirty="0" smtClean="0"/>
              <a:t>c) 6. 12. </a:t>
            </a:r>
          </a:p>
          <a:p>
            <a:pPr marL="0" indent="0">
              <a:buNone/>
            </a:pPr>
            <a:endParaRPr lang="cs-CZ" sz="1600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sz="2200" b="1" i="1" dirty="0" smtClean="0">
                <a:solidFill>
                  <a:schemeClr val="bg1"/>
                </a:solidFill>
              </a:rPr>
              <a:t>2. Kdo obvykle Mikuláše doprovází?</a:t>
            </a:r>
          </a:p>
          <a:p>
            <a:pPr marL="0" indent="0">
              <a:buNone/>
            </a:pPr>
            <a:r>
              <a:rPr lang="cs-CZ" sz="2200" b="1" i="1" dirty="0"/>
              <a:t> </a:t>
            </a:r>
            <a:r>
              <a:rPr lang="cs-CZ" sz="2200" b="1" i="1" dirty="0" smtClean="0"/>
              <a:t>    </a:t>
            </a:r>
            <a:r>
              <a:rPr lang="cs-CZ" sz="2200" dirty="0" smtClean="0"/>
              <a:t>a) anděl a čert</a:t>
            </a:r>
          </a:p>
          <a:p>
            <a:pPr marL="0" indent="0">
              <a:buNone/>
            </a:pPr>
            <a:r>
              <a:rPr lang="cs-CZ" sz="2200" dirty="0"/>
              <a:t> </a:t>
            </a:r>
            <a:r>
              <a:rPr lang="cs-CZ" sz="2200" dirty="0" smtClean="0"/>
              <a:t>    b) čert a sob</a:t>
            </a:r>
          </a:p>
          <a:p>
            <a:pPr marL="0" indent="0">
              <a:buNone/>
            </a:pPr>
            <a:r>
              <a:rPr lang="cs-CZ" sz="2200" dirty="0"/>
              <a:t> </a:t>
            </a:r>
            <a:r>
              <a:rPr lang="cs-CZ" sz="2200" dirty="0" smtClean="0"/>
              <a:t>    c) dva malí skřítkové</a:t>
            </a:r>
          </a:p>
          <a:p>
            <a:pPr marL="0" indent="0">
              <a:buNone/>
            </a:pPr>
            <a:endParaRPr lang="cs-CZ" sz="1600" dirty="0" smtClean="0"/>
          </a:p>
          <a:p>
            <a:pPr marL="0" indent="0" algn="just">
              <a:buNone/>
            </a:pPr>
            <a:r>
              <a:rPr lang="cs-CZ" sz="2200" b="1" i="1" dirty="0" smtClean="0">
                <a:solidFill>
                  <a:schemeClr val="bg1"/>
                </a:solidFill>
              </a:rPr>
              <a:t>3. Jak bývá zobrazován?</a:t>
            </a:r>
          </a:p>
          <a:p>
            <a:pPr marL="0" indent="0" algn="just">
              <a:buNone/>
            </a:pPr>
            <a:r>
              <a:rPr lang="cs-CZ" sz="2200" dirty="0"/>
              <a:t> </a:t>
            </a:r>
            <a:r>
              <a:rPr lang="cs-CZ" sz="2200" dirty="0" smtClean="0"/>
              <a:t>    a) šlechtic s korunou a žezlem</a:t>
            </a:r>
          </a:p>
          <a:p>
            <a:pPr marL="0" indent="0" algn="just">
              <a:buNone/>
            </a:pPr>
            <a:r>
              <a:rPr lang="cs-CZ" sz="2200" dirty="0"/>
              <a:t> </a:t>
            </a:r>
            <a:r>
              <a:rPr lang="cs-CZ" sz="2200" dirty="0" smtClean="0"/>
              <a:t>    b) biskup s plnovousem</a:t>
            </a:r>
          </a:p>
          <a:p>
            <a:pPr marL="0" indent="0" algn="just">
              <a:buNone/>
            </a:pPr>
            <a:r>
              <a:rPr lang="cs-CZ" sz="2200" dirty="0"/>
              <a:t> </a:t>
            </a:r>
            <a:r>
              <a:rPr lang="cs-CZ" sz="2200" dirty="0" smtClean="0"/>
              <a:t>    c) chudý pocestný v kápi</a:t>
            </a:r>
          </a:p>
        </p:txBody>
      </p:sp>
    </p:spTree>
    <p:extLst>
      <p:ext uri="{BB962C8B-B14F-4D97-AF65-F5344CB8AC3E}">
        <p14:creationId xmlns:p14="http://schemas.microsoft.com/office/powerpoint/2010/main" val="1752039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KVÍZ 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539552" y="764704"/>
            <a:ext cx="8229600" cy="42050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200" i="1" dirty="0" smtClean="0"/>
              <a:t>  </a:t>
            </a:r>
            <a:r>
              <a:rPr lang="cs-CZ" sz="2200" b="1" i="1" dirty="0" smtClean="0">
                <a:solidFill>
                  <a:schemeClr val="bg1"/>
                </a:solidFill>
              </a:rPr>
              <a:t>1. Kdy se slaví svátek Svatého Mikuláše?</a:t>
            </a:r>
          </a:p>
          <a:p>
            <a:pPr marL="0" indent="0">
              <a:buNone/>
            </a:pPr>
            <a:r>
              <a:rPr lang="cs-CZ" sz="2200" dirty="0"/>
              <a:t> </a:t>
            </a:r>
            <a:r>
              <a:rPr lang="cs-CZ" sz="2200" dirty="0" smtClean="0"/>
              <a:t>     a) 2. 12.</a:t>
            </a:r>
          </a:p>
          <a:p>
            <a:pPr marL="0" indent="0">
              <a:buNone/>
            </a:pPr>
            <a:r>
              <a:rPr lang="cs-CZ" sz="2200" dirty="0"/>
              <a:t> </a:t>
            </a:r>
            <a:r>
              <a:rPr lang="cs-CZ" sz="2200" dirty="0" smtClean="0"/>
              <a:t>     b) 27. 12.</a:t>
            </a:r>
          </a:p>
          <a:p>
            <a:pPr marL="0" indent="0">
              <a:buNone/>
            </a:pPr>
            <a:r>
              <a:rPr lang="cs-CZ" sz="2200" i="1" dirty="0"/>
              <a:t> </a:t>
            </a:r>
            <a:r>
              <a:rPr lang="cs-CZ" sz="2200" i="1" dirty="0" smtClean="0"/>
              <a:t>     </a:t>
            </a:r>
            <a:r>
              <a:rPr lang="cs-CZ" sz="2200" b="1" i="1" dirty="0" smtClean="0">
                <a:solidFill>
                  <a:schemeClr val="bg1"/>
                </a:solidFill>
              </a:rPr>
              <a:t>c) 6. 12. </a:t>
            </a:r>
          </a:p>
          <a:p>
            <a:pPr marL="0" indent="0">
              <a:buNone/>
            </a:pPr>
            <a:endParaRPr lang="cs-CZ" sz="1600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sz="2200" b="1" i="1" dirty="0" smtClean="0">
                <a:solidFill>
                  <a:schemeClr val="bg1"/>
                </a:solidFill>
              </a:rPr>
              <a:t>2. Kdo obvykle Mikuláše doprovází?</a:t>
            </a:r>
          </a:p>
          <a:p>
            <a:pPr marL="0" indent="0">
              <a:buNone/>
            </a:pPr>
            <a:r>
              <a:rPr lang="cs-CZ" sz="2200" b="1" i="1" dirty="0"/>
              <a:t> </a:t>
            </a:r>
            <a:r>
              <a:rPr lang="cs-CZ" sz="2200" b="1" i="1" dirty="0" smtClean="0"/>
              <a:t>    </a:t>
            </a:r>
            <a:r>
              <a:rPr lang="cs-CZ" sz="2200" b="1" i="1" dirty="0" smtClean="0">
                <a:solidFill>
                  <a:schemeClr val="bg1"/>
                </a:solidFill>
              </a:rPr>
              <a:t>a) anděl a čert</a:t>
            </a:r>
          </a:p>
          <a:p>
            <a:pPr marL="0" indent="0">
              <a:buNone/>
            </a:pPr>
            <a:r>
              <a:rPr lang="cs-CZ" sz="2200" dirty="0"/>
              <a:t> </a:t>
            </a:r>
            <a:r>
              <a:rPr lang="cs-CZ" sz="2200" dirty="0" smtClean="0"/>
              <a:t>    b) čert a sob</a:t>
            </a:r>
          </a:p>
          <a:p>
            <a:pPr marL="0" indent="0">
              <a:buNone/>
            </a:pPr>
            <a:r>
              <a:rPr lang="cs-CZ" sz="2200" dirty="0"/>
              <a:t> </a:t>
            </a:r>
            <a:r>
              <a:rPr lang="cs-CZ" sz="2200" dirty="0" smtClean="0"/>
              <a:t>    c) dva malí skřítkové</a:t>
            </a:r>
          </a:p>
          <a:p>
            <a:pPr marL="0" indent="0">
              <a:buNone/>
            </a:pPr>
            <a:endParaRPr lang="cs-CZ" sz="1600" dirty="0" smtClean="0"/>
          </a:p>
          <a:p>
            <a:pPr marL="0" indent="0" algn="just">
              <a:buNone/>
            </a:pPr>
            <a:r>
              <a:rPr lang="cs-CZ" sz="2200" b="1" i="1" dirty="0" smtClean="0">
                <a:solidFill>
                  <a:schemeClr val="bg1"/>
                </a:solidFill>
              </a:rPr>
              <a:t>3. Jak bývá zobrazován?</a:t>
            </a:r>
          </a:p>
          <a:p>
            <a:pPr marL="0" indent="0" algn="just">
              <a:buNone/>
            </a:pPr>
            <a:r>
              <a:rPr lang="cs-CZ" sz="2200" dirty="0"/>
              <a:t> </a:t>
            </a:r>
            <a:r>
              <a:rPr lang="cs-CZ" sz="2200" dirty="0" smtClean="0"/>
              <a:t>    a) šlechtic s korunou a žezlem</a:t>
            </a:r>
          </a:p>
          <a:p>
            <a:pPr marL="0" indent="0" algn="just">
              <a:buNone/>
            </a:pPr>
            <a:r>
              <a:rPr lang="cs-CZ" sz="2200" i="1" dirty="0"/>
              <a:t> </a:t>
            </a:r>
            <a:r>
              <a:rPr lang="cs-CZ" sz="2200" i="1" dirty="0" smtClean="0"/>
              <a:t>    </a:t>
            </a:r>
            <a:r>
              <a:rPr lang="cs-CZ" sz="2200" b="1" i="1" dirty="0" smtClean="0">
                <a:solidFill>
                  <a:schemeClr val="bg1"/>
                </a:solidFill>
              </a:rPr>
              <a:t>b) biskup s plnovousem</a:t>
            </a:r>
          </a:p>
          <a:p>
            <a:pPr marL="0" indent="0" algn="just">
              <a:buNone/>
            </a:pPr>
            <a:r>
              <a:rPr lang="cs-CZ" sz="2200" dirty="0"/>
              <a:t> </a:t>
            </a:r>
            <a:r>
              <a:rPr lang="cs-CZ" sz="2200" dirty="0" smtClean="0"/>
              <a:t>    c) chudý pocestný v kápi</a:t>
            </a:r>
          </a:p>
          <a:p>
            <a:pPr marL="0" indent="0" algn="just">
              <a:buNone/>
            </a:pPr>
            <a:r>
              <a:rPr lang="cs-CZ" sz="2400" dirty="0" smtClean="0"/>
              <a:t>Více </a:t>
            </a:r>
            <a:r>
              <a:rPr lang="cs-CZ" sz="2400" dirty="0" err="1" smtClean="0"/>
              <a:t>info</a:t>
            </a:r>
            <a:r>
              <a:rPr lang="cs-CZ" sz="2400" dirty="0" smtClean="0"/>
              <a:t> </a:t>
            </a:r>
            <a:r>
              <a:rPr lang="cs-CZ" sz="2400" dirty="0" smtClean="0"/>
              <a:t>na: </a:t>
            </a:r>
            <a:r>
              <a:rPr lang="cs-CZ" sz="2400" dirty="0" smtClean="0">
                <a:solidFill>
                  <a:srgbClr val="0070C0"/>
                </a:solidFill>
                <a:hlinkClick r:id="rId2"/>
              </a:rPr>
              <a:t>Svatý Mikuláš - Wikipedie</a:t>
            </a:r>
            <a:endParaRPr lang="cs-CZ" sz="2400" dirty="0">
              <a:solidFill>
                <a:srgbClr val="0070C0"/>
              </a:solidFill>
            </a:endParaRPr>
          </a:p>
        </p:txBody>
      </p:sp>
      <p:pic>
        <p:nvPicPr>
          <p:cNvPr id="1027" name="Picture 3" descr="C:\Users\ujfakl\AppData\Local\Microsoft\Windows\Temporary Internet Files\Content.IE5\BU2U2IC7\MC90043346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052736"/>
            <a:ext cx="2638636" cy="4851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0932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Pečeme perníčky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0121" y="1535053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/>
              <a:t>Budeme potřebovat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4</a:t>
            </a:r>
            <a:r>
              <a:rPr lang="cs-CZ" dirty="0" smtClean="0"/>
              <a:t>00 g hladké mouky</a:t>
            </a:r>
          </a:p>
          <a:p>
            <a:pPr marL="0" indent="0">
              <a:buNone/>
            </a:pPr>
            <a:r>
              <a:rPr lang="cs-CZ" dirty="0" smtClean="0"/>
              <a:t>120g  moučkového cukru</a:t>
            </a:r>
          </a:p>
          <a:p>
            <a:pPr marL="0" indent="0">
              <a:buNone/>
            </a:pPr>
            <a:r>
              <a:rPr lang="cs-CZ" dirty="0" smtClean="0"/>
              <a:t>140 g  medu</a:t>
            </a:r>
          </a:p>
          <a:p>
            <a:pPr marL="0" indent="0">
              <a:buNone/>
            </a:pPr>
            <a:r>
              <a:rPr lang="cs-CZ" dirty="0" smtClean="0"/>
              <a:t>2 vejce</a:t>
            </a:r>
          </a:p>
          <a:p>
            <a:pPr marL="0" indent="0">
              <a:buNone/>
            </a:pPr>
            <a:r>
              <a:rPr lang="cs-CZ" dirty="0" smtClean="0"/>
              <a:t>2 lžičky perníkového koření</a:t>
            </a:r>
          </a:p>
          <a:p>
            <a:pPr marL="0" indent="0">
              <a:buNone/>
            </a:pPr>
            <a:r>
              <a:rPr lang="cs-CZ" dirty="0" smtClean="0"/>
              <a:t>½ lžičky sody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30" name="Picture 6" descr="C:\Users\ujfakl\AppData\Local\Microsoft\Windows\Temporary Internet Files\Content.IE5\DV99H4J8\MP90042440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0140" y="1484784"/>
            <a:ext cx="1848370" cy="25202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ujfakl\AppData\Local\Microsoft\Windows\Temporary Internet Files\Content.IE5\1PNL7855\MP90042769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356992"/>
            <a:ext cx="1737230" cy="26122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jfakl\AppData\Local\Microsoft\Windows\Temporary Internet Files\Content.IE5\GF45ZNJM\MC90033143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8640"/>
            <a:ext cx="1395143" cy="1496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4" descr="C:\Users\ujfakl\AppData\Local\Microsoft\Windows\Temporary Internet Files\Content.IE5\GF45ZNJM\MC90033143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60648"/>
            <a:ext cx="1395143" cy="1496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079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Příprava: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124744"/>
            <a:ext cx="7618040" cy="288032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Všechny suroviny zpracujeme v těsto, rozválíme na vále ( asi 3 mm) a vykrajujeme různé tvary.</a:t>
            </a:r>
          </a:p>
          <a:p>
            <a:pPr marL="0" indent="0">
              <a:buNone/>
            </a:pPr>
            <a:r>
              <a:rPr lang="cs-CZ" dirty="0" smtClean="0"/>
              <a:t>Perníčky před pečením potřeme rozšlehaným vejcem.</a:t>
            </a:r>
          </a:p>
          <a:p>
            <a:pPr marL="0" indent="0">
              <a:buNone/>
            </a:pPr>
            <a:r>
              <a:rPr lang="cs-CZ" dirty="0" smtClean="0"/>
              <a:t>Pečeme v předehřáté troubě do zlatova.</a:t>
            </a:r>
          </a:p>
        </p:txBody>
      </p:sp>
      <p:pic>
        <p:nvPicPr>
          <p:cNvPr id="2050" name="Picture 2" descr="C:\Users\ujfakl\AppData\Local\Microsoft\Windows\Temporary Internet Files\Content.IE5\01OVCMT5\MP90043103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248589"/>
            <a:ext cx="3707948" cy="2471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jfakl\AppData\Local\Microsoft\Windows\Temporary Internet Files\Content.IE5\V65T0WJV\MP90043181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3630" y="3429000"/>
            <a:ext cx="2041868" cy="30613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:\Users\ujfakl\AppData\Local\Microsoft\Windows\Temporary Internet Files\Content.IE5\GF45ZNJM\MC90033143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8640"/>
            <a:ext cx="1395143" cy="1496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ujfakl\AppData\Local\Microsoft\Windows\Temporary Internet Files\Content.IE5\GF45ZNJM\MC90033143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60648"/>
            <a:ext cx="1395143" cy="1496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8364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Zdobení bílkovou polevou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/>
              <a:t>P</a:t>
            </a:r>
            <a:r>
              <a:rPr lang="cs-CZ" b="1" dirty="0" smtClean="0"/>
              <a:t>otřebujeme</a:t>
            </a:r>
            <a:r>
              <a:rPr lang="cs-CZ" dirty="0" smtClean="0"/>
              <a:t>:</a:t>
            </a:r>
          </a:p>
          <a:p>
            <a:r>
              <a:rPr lang="cs-CZ" dirty="0" smtClean="0"/>
              <a:t>1 bílek</a:t>
            </a:r>
          </a:p>
          <a:p>
            <a:r>
              <a:rPr lang="cs-CZ" dirty="0" smtClean="0"/>
              <a:t>200 g moučkového cukru</a:t>
            </a:r>
          </a:p>
          <a:p>
            <a:r>
              <a:rPr lang="cs-CZ" dirty="0" smtClean="0"/>
              <a:t>2 lžíce citronové šťávy</a:t>
            </a:r>
          </a:p>
          <a:p>
            <a:pPr marL="0" indent="0">
              <a:buNone/>
            </a:pPr>
            <a:r>
              <a:rPr lang="cs-CZ" b="1" dirty="0" smtClean="0"/>
              <a:t>Postup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r>
              <a:rPr lang="cs-CZ" dirty="0" smtClean="0"/>
              <a:t>Cukr </a:t>
            </a:r>
            <a:r>
              <a:rPr lang="cs-CZ" dirty="0" err="1" smtClean="0"/>
              <a:t>přesijeme</a:t>
            </a:r>
            <a:r>
              <a:rPr lang="cs-CZ" dirty="0"/>
              <a:t> </a:t>
            </a:r>
            <a:r>
              <a:rPr lang="cs-CZ" dirty="0" smtClean="0"/>
              <a:t>alespoň </a:t>
            </a:r>
            <a:r>
              <a:rPr lang="cs-CZ" dirty="0" smtClean="0"/>
              <a:t>dvakrát přes sítko</a:t>
            </a:r>
            <a:r>
              <a:rPr lang="cs-CZ" dirty="0" smtClean="0"/>
              <a:t>, aby </a:t>
            </a:r>
            <a:r>
              <a:rPr lang="cs-CZ" dirty="0" smtClean="0"/>
              <a:t>tam nebyly hrudky, smícháme s bílkem a přidáme citronovou šťávu. Pokud je poleva příliš tekutá, přidáváme cukr.</a:t>
            </a:r>
          </a:p>
          <a:p>
            <a:pPr marL="0" indent="0">
              <a:buNone/>
            </a:pPr>
            <a:r>
              <a:rPr lang="cs-CZ" dirty="0" smtClean="0"/>
              <a:t>Pomocí </a:t>
            </a:r>
            <a:r>
              <a:rPr lang="cs-CZ" dirty="0" err="1" smtClean="0"/>
              <a:t>zdobičky</a:t>
            </a:r>
            <a:r>
              <a:rPr lang="cs-CZ" dirty="0" smtClean="0"/>
              <a:t> zdobíme perníčky podle vlastní fantazie.</a:t>
            </a:r>
            <a:endParaRPr lang="cs-CZ" dirty="0"/>
          </a:p>
        </p:txBody>
      </p:sp>
      <p:pic>
        <p:nvPicPr>
          <p:cNvPr id="7" name="Picture 4" descr="C:\Users\ujfakl\AppData\Local\Microsoft\Windows\Temporary Internet Files\Content.IE5\GF45ZNJM\MC90033143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8640"/>
            <a:ext cx="1395143" cy="1496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ujfakl\AppData\Local\Microsoft\Windows\Temporary Internet Files\Content.IE5\GF45ZNJM\MC90033143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60648"/>
            <a:ext cx="1395143" cy="1496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2145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Ukázky zdobení</a:t>
            </a:r>
            <a:endParaRPr lang="cs-CZ" dirty="0"/>
          </a:p>
        </p:txBody>
      </p:sp>
      <p:pic>
        <p:nvPicPr>
          <p:cNvPr id="5" name="Obrázek 4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060848"/>
            <a:ext cx="5472608" cy="33845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ovéPole 2"/>
          <p:cNvSpPr txBox="1"/>
          <p:nvPr/>
        </p:nvSpPr>
        <p:spPr>
          <a:xfrm>
            <a:off x="3995936" y="5517232"/>
            <a:ext cx="20505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KLIKNI NA OBRÁZEK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2953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492896"/>
            <a:ext cx="8280920" cy="154291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8000" dirty="0" smtClean="0">
                <a:latin typeface="Century" pitchFamily="18" charset="0"/>
              </a:rPr>
              <a:t> a pozor na </a:t>
            </a:r>
            <a:r>
              <a:rPr lang="cs-CZ" sz="8000" dirty="0" smtClean="0">
                <a:latin typeface="Century" pitchFamily="18" charset="0"/>
              </a:rPr>
              <a:t>čerty!</a:t>
            </a:r>
            <a:endParaRPr lang="cs-CZ" sz="8000" dirty="0">
              <a:latin typeface="Century" pitchFamily="18" charset="0"/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611560" y="1124744"/>
            <a:ext cx="8200528" cy="151216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z="8000" dirty="0" smtClean="0">
                <a:latin typeface="Century" pitchFamily="18" charset="0"/>
              </a:rPr>
              <a:t> </a:t>
            </a:r>
            <a:r>
              <a:rPr lang="cs-CZ" sz="8000" dirty="0" smtClean="0">
                <a:latin typeface="Century" pitchFamily="18" charset="0"/>
                <a:sym typeface="Wingdings" pitchFamily="2" charset="2"/>
              </a:rPr>
              <a:t></a:t>
            </a:r>
            <a:r>
              <a:rPr lang="cs-CZ" sz="8000" dirty="0" smtClean="0">
                <a:latin typeface="Century" pitchFamily="18" charset="0"/>
              </a:rPr>
              <a:t>Dobrou chuť </a:t>
            </a:r>
            <a:r>
              <a:rPr lang="cs-CZ" sz="8000" dirty="0" smtClean="0">
                <a:latin typeface="Century" pitchFamily="18" charset="0"/>
                <a:sym typeface="Wingdings" pitchFamily="2" charset="2"/>
              </a:rPr>
              <a:t></a:t>
            </a:r>
            <a:endParaRPr lang="cs-CZ" sz="8000" dirty="0">
              <a:latin typeface="Century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460876"/>
            <a:ext cx="2585839" cy="1580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 descr="C:\Users\ujfakl\AppData\Local\Microsoft\Windows\Temporary Internet Files\Content.IE5\YF2OIU1J\MC90043593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1824" y="4448614"/>
            <a:ext cx="2029583" cy="1605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5525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51520" y="332656"/>
            <a:ext cx="55889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Použité obrázky z webu Office.com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544358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Lucky Tie">
      <a:dk1>
        <a:sysClr val="windowText" lastClr="000000"/>
      </a:dk1>
      <a:lt1>
        <a:sysClr val="window" lastClr="FFFFFF"/>
      </a:lt1>
      <a:dk2>
        <a:srgbClr val="C80000"/>
      </a:dk2>
      <a:lt2>
        <a:srgbClr val="FFECEC"/>
      </a:lt2>
      <a:accent1>
        <a:srgbClr val="C93131"/>
      </a:accent1>
      <a:accent2>
        <a:srgbClr val="F58C5D"/>
      </a:accent2>
      <a:accent3>
        <a:srgbClr val="EABC33"/>
      </a:accent3>
      <a:accent4>
        <a:srgbClr val="698F9B"/>
      </a:accent4>
      <a:accent5>
        <a:srgbClr val="825397"/>
      </a:accent5>
      <a:accent6>
        <a:srgbClr val="814359"/>
      </a:accent6>
      <a:hlink>
        <a:srgbClr val="03AEC5"/>
      </a:hlink>
      <a:folHlink>
        <a:srgbClr val="8D9B07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</TotalTime>
  <Words>349</Words>
  <Application>Microsoft Office PowerPoint</Application>
  <PresentationFormat>Předvádění na obrazovce (4:3)</PresentationFormat>
  <Paragraphs>69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KVÍZ  </vt:lpstr>
      <vt:lpstr>KVÍZ  </vt:lpstr>
      <vt:lpstr>Pečeme perníčky</vt:lpstr>
      <vt:lpstr>Příprava:</vt:lpstr>
      <vt:lpstr>Zdobení bílkovou polevou</vt:lpstr>
      <vt:lpstr>Ukázky zdobení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Klára Ujfaluši</dc:creator>
  <cp:lastModifiedBy>Učitel</cp:lastModifiedBy>
  <cp:revision>28</cp:revision>
  <dcterms:created xsi:type="dcterms:W3CDTF">2011-11-21T16:22:47Z</dcterms:created>
  <dcterms:modified xsi:type="dcterms:W3CDTF">2012-04-03T16:30:11Z</dcterms:modified>
</cp:coreProperties>
</file>