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60" r:id="rId5"/>
    <p:sldId id="270" r:id="rId6"/>
    <p:sldId id="262" r:id="rId7"/>
    <p:sldId id="263" r:id="rId8"/>
    <p:sldId id="271" r:id="rId9"/>
    <p:sldId id="264" r:id="rId10"/>
    <p:sldId id="268" r:id="rId11"/>
    <p:sldId id="269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058007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 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VY_32_INOVACE_01_</a:t>
                      </a:r>
                      <a:r>
                        <a:rPr lang="cs-CZ" sz="2400" baseline="0" dirty="0" smtClean="0"/>
                        <a:t>Český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Slabika,</a:t>
                      </a:r>
                      <a:r>
                        <a:rPr lang="cs-CZ" sz="2400" b="0" baseline="0" dirty="0" smtClean="0"/>
                        <a:t> slovo, věta – Rozdělení souhlásek</a:t>
                      </a:r>
                      <a:r>
                        <a:rPr lang="cs-CZ" sz="2400" baseline="0" dirty="0" smtClean="0"/>
                        <a:t> 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2.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zivatel\AppData\Local\Microsoft\Windows\Temporary Internet Files\Content.IE5\J752AP61\MP90044657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520" y="1600200"/>
            <a:ext cx="5860959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pPr algn="ctr"/>
            <a:r>
              <a:rPr lang="cs-CZ" sz="3600" dirty="0" smtClean="0"/>
              <a:t>Už jsem tady zase. Nyní se budeme spolu učit psát i a 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82157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OUHLÁSKY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Rozdělení souhlásek:</a:t>
            </a:r>
          </a:p>
          <a:p>
            <a:r>
              <a:rPr lang="cs-CZ" dirty="0" smtClean="0"/>
              <a:t>Souhlásky máme tvrdé, měkké, obojetné.</a:t>
            </a:r>
          </a:p>
          <a:p>
            <a:r>
              <a:rPr lang="cs-CZ" dirty="0"/>
              <a:t>Souhlásky</a:t>
            </a:r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tvrdé </a:t>
            </a:r>
            <a:r>
              <a:rPr lang="cs-CZ" dirty="0" smtClean="0"/>
              <a:t>jsou:  </a:t>
            </a:r>
            <a:r>
              <a:rPr lang="cs-CZ" dirty="0" smtClean="0">
                <a:solidFill>
                  <a:srgbClr val="00B0F0"/>
                </a:solidFill>
              </a:rPr>
              <a:t>h </a:t>
            </a:r>
            <a:r>
              <a:rPr lang="cs-CZ" dirty="0">
                <a:solidFill>
                  <a:srgbClr val="00B0F0"/>
                </a:solidFill>
              </a:rPr>
              <a:t>ch k r d t n 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</a:p>
          <a:p>
            <a:r>
              <a:rPr lang="cs-CZ" dirty="0" smtClean="0"/>
              <a:t>Souhlásky </a:t>
            </a:r>
            <a:r>
              <a:rPr lang="cs-CZ" dirty="0" smtClean="0">
                <a:solidFill>
                  <a:srgbClr val="92D050"/>
                </a:solidFill>
              </a:rPr>
              <a:t>měkké</a:t>
            </a:r>
            <a:r>
              <a:rPr lang="cs-CZ" dirty="0" smtClean="0"/>
              <a:t> jsou: </a:t>
            </a:r>
            <a:r>
              <a:rPr lang="cs-CZ" dirty="0" smtClean="0">
                <a:solidFill>
                  <a:srgbClr val="92D050"/>
                </a:solidFill>
              </a:rPr>
              <a:t>ž </a:t>
            </a:r>
            <a:r>
              <a:rPr lang="cs-CZ" dirty="0">
                <a:solidFill>
                  <a:srgbClr val="92D050"/>
                </a:solidFill>
              </a:rPr>
              <a:t>š č ř c j ď ť </a:t>
            </a:r>
            <a:r>
              <a:rPr lang="cs-CZ" dirty="0" smtClean="0">
                <a:solidFill>
                  <a:srgbClr val="92D050"/>
                </a:solidFill>
              </a:rPr>
              <a:t>ň</a:t>
            </a:r>
            <a:endParaRPr lang="cs-CZ" dirty="0" smtClean="0"/>
          </a:p>
          <a:p>
            <a:r>
              <a:rPr lang="cs-CZ" dirty="0" smtClean="0"/>
              <a:t>Po </a:t>
            </a:r>
            <a:r>
              <a:rPr lang="cs-CZ" dirty="0" smtClean="0">
                <a:solidFill>
                  <a:srgbClr val="00B0F0"/>
                </a:solidFill>
              </a:rPr>
              <a:t>tvrdých</a:t>
            </a:r>
            <a:r>
              <a:rPr lang="cs-CZ" dirty="0" smtClean="0"/>
              <a:t> souhláskách píšeme v českých slovech </a:t>
            </a:r>
            <a:r>
              <a:rPr lang="cs-CZ" dirty="0" smtClean="0">
                <a:solidFill>
                  <a:srgbClr val="00B0F0"/>
                </a:solidFill>
              </a:rPr>
              <a:t>y – ý.</a:t>
            </a:r>
          </a:p>
          <a:p>
            <a:r>
              <a:rPr lang="cs-CZ" dirty="0"/>
              <a:t>Po </a:t>
            </a:r>
            <a:r>
              <a:rPr lang="cs-CZ" dirty="0" smtClean="0">
                <a:solidFill>
                  <a:srgbClr val="92D050"/>
                </a:solidFill>
              </a:rPr>
              <a:t>měkkých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souhláskách </a:t>
            </a:r>
            <a:r>
              <a:rPr lang="cs-CZ" dirty="0"/>
              <a:t>píšeme v českých slovech </a:t>
            </a:r>
            <a:r>
              <a:rPr lang="cs-CZ" dirty="0" smtClean="0">
                <a:solidFill>
                  <a:srgbClr val="92D050"/>
                </a:solidFill>
              </a:rPr>
              <a:t>i </a:t>
            </a:r>
            <a:r>
              <a:rPr lang="cs-CZ" dirty="0">
                <a:solidFill>
                  <a:srgbClr val="92D050"/>
                </a:solidFill>
              </a:rPr>
              <a:t>– </a:t>
            </a:r>
            <a:r>
              <a:rPr lang="cs-CZ" dirty="0" smtClean="0">
                <a:solidFill>
                  <a:srgbClr val="92D050"/>
                </a:solidFill>
              </a:rPr>
              <a:t>í</a:t>
            </a:r>
            <a:r>
              <a:rPr lang="cs-CZ" dirty="0" smtClean="0">
                <a:solidFill>
                  <a:srgbClr val="00B0F0"/>
                </a:solidFill>
              </a:rPr>
              <a:t>. </a:t>
            </a:r>
            <a:endParaRPr lang="cs-CZ" dirty="0">
              <a:solidFill>
                <a:srgbClr val="00B0F0"/>
              </a:solidFill>
            </a:endParaRPr>
          </a:p>
          <a:p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Users\Uzivatel\AppData\Local\Microsoft\Windows\Temporary Internet Files\Content.IE5\RXZSZAZ7\MC9004110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086" y="116632"/>
            <a:ext cx="2160240" cy="216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960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25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5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75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80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Souhlásky tvrdé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525963"/>
          </a:xfrm>
        </p:spPr>
        <p:txBody>
          <a:bodyPr/>
          <a:lstStyle/>
          <a:p>
            <a:r>
              <a:rPr lang="cs-CZ" dirty="0" smtClean="0"/>
              <a:t>Je zima. Pomůžete kočičce nechat na obloze vločky s tvrdými souhláskami a ostatní pochytat do </a:t>
            </a:r>
            <a:r>
              <a:rPr lang="cs-CZ" dirty="0" smtClean="0"/>
              <a:t>pytle?</a:t>
            </a:r>
            <a:endParaRPr lang="cs-CZ" dirty="0"/>
          </a:p>
        </p:txBody>
      </p:sp>
      <p:pic>
        <p:nvPicPr>
          <p:cNvPr id="1028" name="Picture 4" descr="C:\Users\Uzivatel\AppData\Local\Microsoft\Windows\Temporary Internet Files\Content.IE5\J752AP61\MC9004107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780928"/>
            <a:ext cx="3564048" cy="344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Pěticípá hvězda 11"/>
          <p:cNvSpPr/>
          <p:nvPr/>
        </p:nvSpPr>
        <p:spPr>
          <a:xfrm>
            <a:off x="2076872" y="40466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3" name="Pěticípá hvězda 12"/>
          <p:cNvSpPr/>
          <p:nvPr/>
        </p:nvSpPr>
        <p:spPr>
          <a:xfrm>
            <a:off x="154360" y="4045395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14" name="Pěticípá hvězda 13"/>
          <p:cNvSpPr/>
          <p:nvPr/>
        </p:nvSpPr>
        <p:spPr>
          <a:xfrm>
            <a:off x="1907704" y="537321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cj</a:t>
            </a:r>
            <a:endParaRPr lang="cs-CZ" dirty="0"/>
          </a:p>
        </p:txBody>
      </p:sp>
      <p:sp>
        <p:nvSpPr>
          <p:cNvPr id="15" name="Pěticípá hvězda 14"/>
          <p:cNvSpPr/>
          <p:nvPr/>
        </p:nvSpPr>
        <p:spPr>
          <a:xfrm rot="21213273">
            <a:off x="529227" y="5276347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</a:p>
        </p:txBody>
      </p:sp>
      <p:sp>
        <p:nvSpPr>
          <p:cNvPr id="16" name="Pěticípá hvězda 15"/>
          <p:cNvSpPr/>
          <p:nvPr/>
        </p:nvSpPr>
        <p:spPr>
          <a:xfrm>
            <a:off x="4355976" y="3526160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7" name="Pěticípá hvězda 16"/>
          <p:cNvSpPr/>
          <p:nvPr/>
        </p:nvSpPr>
        <p:spPr>
          <a:xfrm>
            <a:off x="3011651" y="4494248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19" name="Pěticípá hvězda 18"/>
          <p:cNvSpPr/>
          <p:nvPr/>
        </p:nvSpPr>
        <p:spPr>
          <a:xfrm>
            <a:off x="3707904" y="335699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21" name="Pěticípá hvězda 20"/>
          <p:cNvSpPr/>
          <p:nvPr/>
        </p:nvSpPr>
        <p:spPr>
          <a:xfrm>
            <a:off x="4452718" y="4819147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</a:p>
        </p:txBody>
      </p:sp>
      <p:sp>
        <p:nvSpPr>
          <p:cNvPr id="22" name="Pěticípá hvězda 21"/>
          <p:cNvSpPr/>
          <p:nvPr/>
        </p:nvSpPr>
        <p:spPr>
          <a:xfrm>
            <a:off x="8100392" y="583041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3" name="Pěticípá hvězda 22"/>
          <p:cNvSpPr/>
          <p:nvPr/>
        </p:nvSpPr>
        <p:spPr>
          <a:xfrm>
            <a:off x="8316416" y="213285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4" name="Pěticípá hvězda 23"/>
          <p:cNvSpPr/>
          <p:nvPr/>
        </p:nvSpPr>
        <p:spPr>
          <a:xfrm>
            <a:off x="7740352" y="112474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25" name="Pěticípá hvězda 24"/>
          <p:cNvSpPr/>
          <p:nvPr/>
        </p:nvSpPr>
        <p:spPr>
          <a:xfrm>
            <a:off x="6581372" y="654097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8960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Řešení: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525963"/>
          </a:xfrm>
        </p:spPr>
        <p:txBody>
          <a:bodyPr/>
          <a:lstStyle/>
          <a:p>
            <a:r>
              <a:rPr lang="cs-CZ" dirty="0" smtClean="0"/>
              <a:t>Je zima. Pomůžete kočičce nechat na obloze vločky s tvrdými souhláskami a ostatní pochytat do </a:t>
            </a:r>
            <a:r>
              <a:rPr lang="cs-CZ" dirty="0" smtClean="0"/>
              <a:t>pytle?</a:t>
            </a:r>
            <a:endParaRPr lang="cs-CZ" dirty="0"/>
          </a:p>
        </p:txBody>
      </p:sp>
      <p:pic>
        <p:nvPicPr>
          <p:cNvPr id="1028" name="Picture 4" descr="C:\Users\Uzivatel\AppData\Local\Microsoft\Windows\Temporary Internet Files\Content.IE5\J752AP61\MC9004107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780928"/>
            <a:ext cx="3564048" cy="344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Pěticípá hvězda 11"/>
          <p:cNvSpPr/>
          <p:nvPr/>
        </p:nvSpPr>
        <p:spPr>
          <a:xfrm>
            <a:off x="2076872" y="40466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5" name="Pěticípá hvězda 14"/>
          <p:cNvSpPr/>
          <p:nvPr/>
        </p:nvSpPr>
        <p:spPr>
          <a:xfrm rot="21213273">
            <a:off x="529227" y="5276347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</a:p>
        </p:txBody>
      </p:sp>
      <p:sp>
        <p:nvSpPr>
          <p:cNvPr id="16" name="Pěticípá hvězda 15"/>
          <p:cNvSpPr/>
          <p:nvPr/>
        </p:nvSpPr>
        <p:spPr>
          <a:xfrm>
            <a:off x="4355976" y="3526160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2" name="Pěticípá hvězda 21"/>
          <p:cNvSpPr/>
          <p:nvPr/>
        </p:nvSpPr>
        <p:spPr>
          <a:xfrm>
            <a:off x="8100392" y="583041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3" name="Pěticípá hvězda 22"/>
          <p:cNvSpPr/>
          <p:nvPr/>
        </p:nvSpPr>
        <p:spPr>
          <a:xfrm>
            <a:off x="8316416" y="213285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5" name="Pěticípá hvězda 24"/>
          <p:cNvSpPr/>
          <p:nvPr/>
        </p:nvSpPr>
        <p:spPr>
          <a:xfrm>
            <a:off x="6581372" y="654097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7415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Zakroužkuj pastelkou tvrdé souhlásky:</a:t>
            </a:r>
          </a:p>
          <a:p>
            <a:endParaRPr lang="cs-CZ" dirty="0" smtClean="0"/>
          </a:p>
          <a:p>
            <a:r>
              <a:rPr lang="cs-CZ" dirty="0" smtClean="0"/>
              <a:t>T  C   O   H   P   A   K   E   Ž   I   CH   U   Š   J   R   </a:t>
            </a:r>
          </a:p>
          <a:p>
            <a:endParaRPr lang="cs-CZ" dirty="0" smtClean="0"/>
          </a:p>
          <a:p>
            <a:r>
              <a:rPr lang="cs-CZ" dirty="0" smtClean="0"/>
              <a:t>Č   D   Ř   W   Ď   N   A   Y   Ň   Z   X   M   B   F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380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Měkké souhlásky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Začíná jaro. Pomůžete kočičce nechat na obloze sluníčka s měkkými souhláskami a ostatní dát do pytle?</a:t>
            </a:r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7975086" y="42918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>
            <a:off x="956447" y="5698032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6" name="Výbuch 1 5"/>
          <p:cNvSpPr/>
          <p:nvPr/>
        </p:nvSpPr>
        <p:spPr>
          <a:xfrm>
            <a:off x="17730" y="2454261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7" name="Výbuch 1 6"/>
          <p:cNvSpPr/>
          <p:nvPr/>
        </p:nvSpPr>
        <p:spPr>
          <a:xfrm>
            <a:off x="4067944" y="3573016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8" name="Výbuch 1 7"/>
          <p:cNvSpPr/>
          <p:nvPr/>
        </p:nvSpPr>
        <p:spPr>
          <a:xfrm>
            <a:off x="4982344" y="5589240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ď</a:t>
            </a:r>
            <a:endParaRPr lang="cs-CZ" dirty="0"/>
          </a:p>
        </p:txBody>
      </p:sp>
      <p:sp>
        <p:nvSpPr>
          <p:cNvPr id="9" name="Výbuch 1 8"/>
          <p:cNvSpPr/>
          <p:nvPr/>
        </p:nvSpPr>
        <p:spPr>
          <a:xfrm>
            <a:off x="2771800" y="2399184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ň</a:t>
            </a:r>
            <a:endParaRPr lang="cs-CZ" dirty="0"/>
          </a:p>
        </p:txBody>
      </p:sp>
      <p:sp>
        <p:nvSpPr>
          <p:cNvPr id="10" name="Výbuch 1 9"/>
          <p:cNvSpPr/>
          <p:nvPr/>
        </p:nvSpPr>
        <p:spPr>
          <a:xfrm>
            <a:off x="7740352" y="5517232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11" name="Výbuch 1 10"/>
          <p:cNvSpPr/>
          <p:nvPr/>
        </p:nvSpPr>
        <p:spPr>
          <a:xfrm>
            <a:off x="7740352" y="4030216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2" name="Výbuch 1 11"/>
          <p:cNvSpPr/>
          <p:nvPr/>
        </p:nvSpPr>
        <p:spPr>
          <a:xfrm>
            <a:off x="4788024" y="4680901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13" name="Výbuch 1 12"/>
          <p:cNvSpPr/>
          <p:nvPr/>
        </p:nvSpPr>
        <p:spPr>
          <a:xfrm>
            <a:off x="5967917" y="4693405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ť</a:t>
            </a:r>
            <a:endParaRPr lang="cs-CZ" dirty="0"/>
          </a:p>
        </p:txBody>
      </p:sp>
      <p:sp>
        <p:nvSpPr>
          <p:cNvPr id="14" name="Výbuch 1 13"/>
          <p:cNvSpPr/>
          <p:nvPr/>
        </p:nvSpPr>
        <p:spPr>
          <a:xfrm>
            <a:off x="3686200" y="5589240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Výbuch 1 14"/>
          <p:cNvSpPr/>
          <p:nvPr/>
        </p:nvSpPr>
        <p:spPr>
          <a:xfrm>
            <a:off x="323528" y="81971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22" name="Výbuch 1 21"/>
          <p:cNvSpPr/>
          <p:nvPr/>
        </p:nvSpPr>
        <p:spPr>
          <a:xfrm>
            <a:off x="3851920" y="1268760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4" name="Výbuch 1 23"/>
          <p:cNvSpPr/>
          <p:nvPr/>
        </p:nvSpPr>
        <p:spPr>
          <a:xfrm>
            <a:off x="2411760" y="1124744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5" name="Výbuch 1 24"/>
          <p:cNvSpPr/>
          <p:nvPr/>
        </p:nvSpPr>
        <p:spPr>
          <a:xfrm>
            <a:off x="6772164" y="370838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6" name="Výbuch 1 25"/>
          <p:cNvSpPr/>
          <p:nvPr/>
        </p:nvSpPr>
        <p:spPr>
          <a:xfrm>
            <a:off x="6403903" y="5675040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9440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Měkké souhlásky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Začíná jaro. Pomůžete kočičce nechat na obloze sluníčka s měkkými souhláskami a ostatní dát do pytle?</a:t>
            </a:r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7975086" y="42918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" name="Výbuch 1 5"/>
          <p:cNvSpPr/>
          <p:nvPr/>
        </p:nvSpPr>
        <p:spPr>
          <a:xfrm>
            <a:off x="17730" y="2454261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7" name="Výbuch 1 6"/>
          <p:cNvSpPr/>
          <p:nvPr/>
        </p:nvSpPr>
        <p:spPr>
          <a:xfrm>
            <a:off x="4067944" y="3573016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8" name="Výbuch 1 7"/>
          <p:cNvSpPr/>
          <p:nvPr/>
        </p:nvSpPr>
        <p:spPr>
          <a:xfrm>
            <a:off x="4982344" y="5589240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ď</a:t>
            </a:r>
            <a:endParaRPr lang="cs-CZ" dirty="0"/>
          </a:p>
        </p:txBody>
      </p:sp>
      <p:sp>
        <p:nvSpPr>
          <p:cNvPr id="9" name="Výbuch 1 8"/>
          <p:cNvSpPr/>
          <p:nvPr/>
        </p:nvSpPr>
        <p:spPr>
          <a:xfrm>
            <a:off x="2771800" y="2399184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ň</a:t>
            </a:r>
            <a:endParaRPr lang="cs-CZ" dirty="0"/>
          </a:p>
        </p:txBody>
      </p:sp>
      <p:sp>
        <p:nvSpPr>
          <p:cNvPr id="10" name="Výbuch 1 9"/>
          <p:cNvSpPr/>
          <p:nvPr/>
        </p:nvSpPr>
        <p:spPr>
          <a:xfrm>
            <a:off x="7740352" y="5517232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12" name="Výbuch 1 11"/>
          <p:cNvSpPr/>
          <p:nvPr/>
        </p:nvSpPr>
        <p:spPr>
          <a:xfrm>
            <a:off x="4788024" y="4680901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13" name="Výbuch 1 12"/>
          <p:cNvSpPr/>
          <p:nvPr/>
        </p:nvSpPr>
        <p:spPr>
          <a:xfrm>
            <a:off x="5967917" y="4693405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ť</a:t>
            </a:r>
            <a:endParaRPr lang="cs-CZ" dirty="0"/>
          </a:p>
        </p:txBody>
      </p:sp>
      <p:sp>
        <p:nvSpPr>
          <p:cNvPr id="15" name="Výbuch 1 14"/>
          <p:cNvSpPr/>
          <p:nvPr/>
        </p:nvSpPr>
        <p:spPr>
          <a:xfrm>
            <a:off x="323528" y="81971"/>
            <a:ext cx="914400" cy="914400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66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Zakroužkuj </a:t>
            </a:r>
            <a:r>
              <a:rPr lang="cs-CZ" dirty="0" smtClean="0"/>
              <a:t>pastelkou měkké souhlásky.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A   H   Ž   R   E   C   P   I   Š   M   O   Ň   W   Q   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Ď   T   Č   U   N   Ř   l   X   J   P   Ť  B   C   Y   V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3556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Vymysli slovo s tvrdou souhláskou: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hy</a:t>
            </a:r>
            <a:r>
              <a:rPr lang="cs-CZ" dirty="0" smtClean="0"/>
              <a:t> - </a:t>
            </a:r>
            <a:r>
              <a:rPr lang="cs-CZ" dirty="0" err="1" smtClean="0"/>
              <a:t>hý</a:t>
            </a:r>
            <a:r>
              <a:rPr lang="cs-CZ" dirty="0" smtClean="0"/>
              <a:t> </a:t>
            </a:r>
            <a:r>
              <a:rPr lang="cs-CZ" dirty="0" smtClean="0"/>
              <a:t>…………………        </a:t>
            </a:r>
            <a:r>
              <a:rPr lang="cs-CZ" dirty="0" err="1" smtClean="0"/>
              <a:t>chy</a:t>
            </a:r>
            <a:r>
              <a:rPr lang="cs-CZ" dirty="0" smtClean="0"/>
              <a:t> – </a:t>
            </a:r>
            <a:r>
              <a:rPr lang="cs-CZ" dirty="0" err="1" smtClean="0"/>
              <a:t>chý</a:t>
            </a:r>
            <a:r>
              <a:rPr lang="cs-CZ" dirty="0" smtClean="0"/>
              <a:t> .………………….</a:t>
            </a:r>
            <a:endParaRPr lang="cs-CZ" dirty="0" smtClean="0"/>
          </a:p>
          <a:p>
            <a:r>
              <a:rPr lang="cs-CZ" dirty="0" err="1" smtClean="0"/>
              <a:t>ky</a:t>
            </a:r>
            <a:r>
              <a:rPr lang="cs-CZ" dirty="0" smtClean="0"/>
              <a:t> – </a:t>
            </a:r>
            <a:r>
              <a:rPr lang="cs-CZ" dirty="0" err="1" smtClean="0"/>
              <a:t>ký</a:t>
            </a:r>
            <a:r>
              <a:rPr lang="cs-CZ" dirty="0" smtClean="0"/>
              <a:t> .……………….         </a:t>
            </a:r>
            <a:r>
              <a:rPr lang="cs-CZ" dirty="0" err="1" smtClean="0"/>
              <a:t>ry</a:t>
            </a:r>
            <a:r>
              <a:rPr lang="cs-CZ" dirty="0" smtClean="0"/>
              <a:t> – </a:t>
            </a:r>
            <a:r>
              <a:rPr lang="cs-CZ" dirty="0" err="1" smtClean="0"/>
              <a:t>rý</a:t>
            </a:r>
            <a:r>
              <a:rPr lang="cs-CZ" dirty="0" smtClean="0"/>
              <a:t> .………………..…...</a:t>
            </a:r>
            <a:endParaRPr lang="cs-CZ" dirty="0"/>
          </a:p>
          <a:p>
            <a:r>
              <a:rPr lang="cs-CZ" dirty="0" err="1" smtClean="0"/>
              <a:t>dy</a:t>
            </a:r>
            <a:r>
              <a:rPr lang="cs-CZ" dirty="0" smtClean="0"/>
              <a:t> – </a:t>
            </a:r>
            <a:r>
              <a:rPr lang="cs-CZ" dirty="0" err="1" smtClean="0"/>
              <a:t>dý</a:t>
            </a:r>
            <a:r>
              <a:rPr lang="cs-CZ" dirty="0" smtClean="0"/>
              <a:t> .……………….        ty – </a:t>
            </a:r>
            <a:r>
              <a:rPr lang="cs-CZ" dirty="0" err="1" smtClean="0"/>
              <a:t>tý</a:t>
            </a:r>
            <a:r>
              <a:rPr lang="cs-CZ" dirty="0" smtClean="0"/>
              <a:t> .……………………..</a:t>
            </a:r>
            <a:endParaRPr lang="cs-CZ" dirty="0" smtClean="0"/>
          </a:p>
          <a:p>
            <a:r>
              <a:rPr lang="cs-CZ" dirty="0" err="1" smtClean="0"/>
              <a:t>ny</a:t>
            </a:r>
            <a:r>
              <a:rPr lang="cs-CZ" dirty="0" smtClean="0"/>
              <a:t> – ný .……………….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680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74648"/>
            <a:ext cx="8229600" cy="84298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Vymysli slovo s měkkou souhláskou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ži</a:t>
            </a:r>
            <a:r>
              <a:rPr lang="cs-CZ" dirty="0" smtClean="0"/>
              <a:t> – </a:t>
            </a:r>
            <a:r>
              <a:rPr lang="cs-CZ" dirty="0" err="1" smtClean="0"/>
              <a:t>ží</a:t>
            </a:r>
            <a:r>
              <a:rPr lang="cs-CZ" dirty="0" smtClean="0"/>
              <a:t> ……………………..        </a:t>
            </a:r>
            <a:r>
              <a:rPr lang="cs-CZ" dirty="0" err="1" smtClean="0"/>
              <a:t>ši</a:t>
            </a:r>
            <a:r>
              <a:rPr lang="cs-CZ" dirty="0" smtClean="0"/>
              <a:t> – </a:t>
            </a:r>
            <a:r>
              <a:rPr lang="cs-CZ" dirty="0" err="1" smtClean="0"/>
              <a:t>ší</a:t>
            </a:r>
            <a:r>
              <a:rPr lang="cs-CZ" dirty="0" smtClean="0"/>
              <a:t> …………………….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/>
              <a:t>či – čí ……………………..        </a:t>
            </a:r>
            <a:r>
              <a:rPr lang="cs-CZ" dirty="0" err="1" smtClean="0"/>
              <a:t>ři</a:t>
            </a:r>
            <a:r>
              <a:rPr lang="cs-CZ" dirty="0" smtClean="0"/>
              <a:t> – ří …………………….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ci</a:t>
            </a:r>
            <a:r>
              <a:rPr lang="cs-CZ" dirty="0" smtClean="0"/>
              <a:t> – </a:t>
            </a:r>
            <a:r>
              <a:rPr lang="cs-CZ" dirty="0" err="1" smtClean="0"/>
              <a:t>cí</a:t>
            </a:r>
            <a:r>
              <a:rPr lang="cs-CZ" dirty="0" smtClean="0"/>
              <a:t> …………………….         ji – jí ..……………………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/>
              <a:t>di – </a:t>
            </a:r>
            <a:r>
              <a:rPr lang="cs-CZ" dirty="0" err="1" smtClean="0"/>
              <a:t>dí</a:t>
            </a:r>
            <a:r>
              <a:rPr lang="cs-CZ" dirty="0" smtClean="0"/>
              <a:t> …………………….        ti – </a:t>
            </a:r>
            <a:r>
              <a:rPr lang="cs-CZ" dirty="0" err="1" smtClean="0"/>
              <a:t>tí</a:t>
            </a:r>
            <a:r>
              <a:rPr lang="cs-CZ" dirty="0" smtClean="0"/>
              <a:t> ..…………………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/>
              <a:t>ni – ní …………………….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RXZSZAZ7\MC9004110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539952"/>
            <a:ext cx="2019573" cy="2179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123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Zdroj:</a:t>
            </a:r>
          </a:p>
          <a:p>
            <a:r>
              <a:rPr lang="cs-CZ" dirty="0" smtClean="0"/>
              <a:t>Vlastní tvorba</a:t>
            </a:r>
          </a:p>
          <a:p>
            <a:r>
              <a:rPr lang="cs-CZ" dirty="0" err="1" smtClean="0"/>
              <a:t>Ilustace</a:t>
            </a:r>
            <a:r>
              <a:rPr lang="cs-CZ" dirty="0" smtClean="0"/>
              <a:t>: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Žáci se naučí vyjmenovat tvrdé a měkké souhlásky.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0039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419</Words>
  <Application>Microsoft Office PowerPoint</Application>
  <PresentationFormat>Předvádění na obrazovce (4:3)</PresentationFormat>
  <Paragraphs>102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Už jsem tady zase. Nyní se budeme spolu učit psát i a y.</vt:lpstr>
      <vt:lpstr>SOUHLÁSKY</vt:lpstr>
      <vt:lpstr>Souhlásky tvrdé </vt:lpstr>
      <vt:lpstr>Řešení: </vt:lpstr>
      <vt:lpstr>Prezentace aplikace PowerPoint</vt:lpstr>
      <vt:lpstr>Měkké souhlásky </vt:lpstr>
      <vt:lpstr>Měkké souhlásky </vt:lpstr>
      <vt:lpstr>Prezentace aplikace PowerPoint</vt:lpstr>
      <vt:lpstr>Vymysli slovo s tvrdou souhláskou:</vt:lpstr>
      <vt:lpstr>Vymysli slovo s měkkou souhláskou.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Martin Králík</cp:lastModifiedBy>
  <cp:revision>41</cp:revision>
  <dcterms:created xsi:type="dcterms:W3CDTF">2011-12-27T20:15:32Z</dcterms:created>
  <dcterms:modified xsi:type="dcterms:W3CDTF">2012-03-31T17:25:57Z</dcterms:modified>
</cp:coreProperties>
</file>