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65" r:id="rId2"/>
    <p:sldId id="266" r:id="rId3"/>
    <p:sldId id="260" r:id="rId4"/>
    <p:sldId id="257" r:id="rId5"/>
    <p:sldId id="258" r:id="rId6"/>
    <p:sldId id="259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FA88D"/>
    <a:srgbClr val="A4A88D"/>
    <a:srgbClr val="A4A890"/>
    <a:srgbClr val="A4A880"/>
    <a:srgbClr val="A49D80"/>
    <a:srgbClr val="C0C0C0"/>
    <a:srgbClr val="B2B2B2"/>
    <a:srgbClr val="969696"/>
    <a:srgbClr val="BEB4C1"/>
    <a:srgbClr val="BEB4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4660"/>
  </p:normalViewPr>
  <p:slideViewPr>
    <p:cSldViewPr>
      <p:cViewPr varScale="1">
        <p:scale>
          <a:sx n="69" d="100"/>
          <a:sy n="69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á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C5A82-6F1E-4CE9-82A9-1A3CC88A0F67}" type="datetimeFigureOut">
              <a:rPr lang="cs-CZ" smtClean="0"/>
              <a:t>26.8.2012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BDD5A81-B598-40E3-8467-9DEBBB53595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7CC5A82-6F1E-4CE9-82A9-1A3CC88A0F67}" type="datetimeFigureOut">
              <a:rPr lang="cs-CZ" smtClean="0"/>
              <a:t>26.8.2012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8BDD5A81-B598-40E3-8467-9DEBBB535950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C5A82-6F1E-4CE9-82A9-1A3CC88A0F67}" type="datetimeFigureOut">
              <a:rPr lang="cs-CZ" smtClean="0"/>
              <a:t>26.8.2012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D5A81-B598-40E3-8467-9DEBBB53595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7" name="Přímá spojnice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C5A82-6F1E-4CE9-82A9-1A3CC88A0F67}" type="datetimeFigureOut">
              <a:rPr lang="cs-CZ" smtClean="0"/>
              <a:t>26.8.2012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D5A81-B598-40E3-8467-9DEBBB53595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D5A81-B598-40E3-8467-9DEBBB53595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C5A82-6F1E-4CE9-82A9-1A3CC88A0F67}" type="datetimeFigureOut">
              <a:rPr lang="cs-CZ" smtClean="0"/>
              <a:t>26.8.2012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10" name="Přímá spojnice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C5A82-6F1E-4CE9-82A9-1A3CC88A0F67}" type="datetimeFigureOut">
              <a:rPr lang="cs-CZ" smtClean="0"/>
              <a:t>26.8.2012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D5A81-B598-40E3-8467-9DEBBB53595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C5A82-6F1E-4CE9-82A9-1A3CC88A0F67}" type="datetimeFigureOut">
              <a:rPr lang="cs-CZ" smtClean="0"/>
              <a:t>26.8.2012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D5A81-B598-40E3-8467-9DEBBB5359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7CC5A82-6F1E-4CE9-82A9-1A3CC88A0F67}" type="datetimeFigureOut">
              <a:rPr lang="cs-CZ" smtClean="0"/>
              <a:t>26.8.2012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BDD5A81-B598-40E3-8467-9DEBBB53595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C5A82-6F1E-4CE9-82A9-1A3CC88A0F67}" type="datetimeFigureOut">
              <a:rPr lang="cs-CZ" smtClean="0"/>
              <a:t>26.8.2012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BDD5A81-B598-40E3-8467-9DEBBB53595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C5A82-6F1E-4CE9-82A9-1A3CC88A0F67}" type="datetimeFigureOut">
              <a:rPr lang="cs-CZ" smtClean="0"/>
              <a:t>26.8.2012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D5A81-B598-40E3-8467-9DEBBB5359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C5A82-6F1E-4CE9-82A9-1A3CC88A0F67}" type="datetimeFigureOut">
              <a:rPr lang="cs-CZ" smtClean="0"/>
              <a:t>26.8.2012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D5A81-B598-40E3-8467-9DEBBB5359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67CC5A82-6F1E-4CE9-82A9-1A3CC88A0F67}" type="datetimeFigureOut">
              <a:rPr lang="cs-CZ" smtClean="0"/>
              <a:t>26.8.2012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8BDD5A81-B598-40E3-8467-9DEBBB535950}" type="slidenum">
              <a:rPr lang="cs-CZ" smtClean="0"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23527" y="2636912"/>
            <a:ext cx="8712461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NÁZEV ŠKOLY: ZŠ Pardubice – </a:t>
            </a:r>
            <a:r>
              <a:rPr lang="cs-CZ" sz="2000" dirty="0" err="1">
                <a:solidFill>
                  <a:schemeClr val="bg2">
                    <a:lumMod val="50000"/>
                  </a:schemeClr>
                </a:solidFill>
              </a:rPr>
              <a:t>Spořilov</a:t>
            </a:r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AUTOR: Věra Konířová</a:t>
            </a: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NÁZEV: VY_52_INOVACE_PŘÍRODOPIS 6. – 9._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25.KLEPÍTKATCI, PAVOUCI</a:t>
            </a:r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TÉMA: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KLEPÍTKATCI, PAVOUCI</a:t>
            </a:r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ČÍSLO PROJEKTU: CZ.1.07/1.4.00/21.2349 </a:t>
            </a:r>
          </a:p>
        </p:txBody>
      </p:sp>
      <p:pic>
        <p:nvPicPr>
          <p:cNvPr id="1026" name="Picture 2" descr="C:\Users\KonirovaV\Desktop\logo opvk e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9952" y="500371"/>
            <a:ext cx="5744095" cy="1409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3258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6" y="404664"/>
            <a:ext cx="882047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Prezentace    seznamuje    žáky   s   charakteristikou   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klepítkatců </a:t>
            </a:r>
            <a:endParaRPr lang="cs-CZ" sz="2000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                    a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podrobněji se dále věnuje pavoukům – jedné ze skupin, na které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                  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se 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klepítkatci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dělí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.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Zabývá  se 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typickými znaky těchto živočichů </a:t>
            </a:r>
            <a:endParaRPr lang="cs-CZ" sz="2000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                    a 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některými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z  vybraných 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známých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zástupců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.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Popisky  s  úkoly </a:t>
            </a: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                    ve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formě bublin mají motivační charakter a také žákům pomáhají </a:t>
            </a:r>
            <a:endParaRPr lang="cs-CZ" sz="2000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                  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v  lépe 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udržovat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pozornost  v 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průběhu prezentace. Shrnutí učiva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                  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probíhá   formou  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odpovědí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 na  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několik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 jednoduchých  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otázek </a:t>
            </a:r>
            <a:endParaRPr lang="cs-CZ" sz="2000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                    v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závěru prezentace.        </a:t>
            </a:r>
          </a:p>
          <a:p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                    K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prezentaci můžeme využít jak učebnu pouze s dataprojektorem,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                  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tak  i 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učebnu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vybavenou  interaktivní  tabulí.  Prezentaci je třeba </a:t>
            </a: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                  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doplnit  obrázky uvedených zástupců pavouků (případně i dalších </a:t>
            </a: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                  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zde  neuváděných  druhů).  Pokud  máme možnost lze prezentaci  </a:t>
            </a: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                  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také   oživit   ukázkami   živých   nebo   preparovaných    pavouků,  </a:t>
            </a: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                  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případně  i  ukázkami  jejich  </a:t>
            </a:r>
            <a:r>
              <a:rPr lang="cs-CZ" sz="2000" dirty="0" err="1" smtClean="0">
                <a:solidFill>
                  <a:schemeClr val="bg2">
                    <a:lumMod val="50000"/>
                  </a:schemeClr>
                </a:solidFill>
              </a:rPr>
              <a:t>svleček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 kůže  (pozor na bezpečnost </a:t>
            </a: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                    - živé jedince ukazovat v dobře uzavřených nádobách). </a:t>
            </a:r>
          </a:p>
          <a:p>
            <a:endParaRPr lang="cs-CZ" sz="2000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                     Prezentace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byla vytvořena dne 25. 3. 2012 a ověřena dne 4. 4. 2012.</a:t>
            </a:r>
            <a:endParaRPr lang="cs-CZ" sz="20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1045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9606" y="404664"/>
            <a:ext cx="8229600" cy="1219200"/>
          </a:xfrm>
        </p:spPr>
        <p:txBody>
          <a:bodyPr>
            <a:noAutofit/>
          </a:bodyPr>
          <a:lstStyle/>
          <a:p>
            <a:pPr algn="ctr"/>
            <a:r>
              <a:rPr lang="cs-CZ" sz="9600" b="1" u="sng" dirty="0" smtClean="0">
                <a:solidFill>
                  <a:schemeClr val="accent2">
                    <a:lumMod val="50000"/>
                  </a:schemeClr>
                </a:solidFill>
              </a:rPr>
              <a:t>Klepítkatci</a:t>
            </a:r>
            <a:endParaRPr lang="cs-CZ" sz="9600" b="1" u="sng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29606" y="1628800"/>
            <a:ext cx="43367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- články těla tvoří většinou </a:t>
            </a: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44008" y="1628800"/>
            <a:ext cx="21632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• hlavohruď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44007" y="1988840"/>
            <a:ext cx="17477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• zadeček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29606" y="2512060"/>
            <a:ext cx="91109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- první pár končetin přeměněn na tzv. </a:t>
            </a:r>
            <a:r>
              <a:rPr lang="cs-CZ" sz="2800" b="1" dirty="0" err="1" smtClean="0">
                <a:solidFill>
                  <a:schemeClr val="accent2">
                    <a:lumMod val="50000"/>
                  </a:schemeClr>
                </a:solidFill>
              </a:rPr>
              <a:t>klepítka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  </a:t>
            </a:r>
          </a:p>
          <a:p>
            <a:r>
              <a:rPr lang="cs-CZ" sz="28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                                                                  (chelicery) 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29607" y="3693176"/>
            <a:ext cx="67937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- druhý pár končetin přeměněn v 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makadla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31092" y="4972648"/>
            <a:ext cx="52945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- 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4 páry</a:t>
            </a: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 článkovaných 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končetin</a:t>
            </a: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cxnSp>
        <p:nvCxnSpPr>
          <p:cNvPr id="10" name="Přímá spojnice se šipkou 9"/>
          <p:cNvCxnSpPr/>
          <p:nvPr/>
        </p:nvCxnSpPr>
        <p:spPr>
          <a:xfrm flipH="1">
            <a:off x="5652120" y="3007938"/>
            <a:ext cx="546985" cy="324036"/>
          </a:xfrm>
          <a:prstGeom prst="straightConnector1">
            <a:avLst/>
          </a:prstGeom>
          <a:ln w="1905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3196383" y="3169956"/>
            <a:ext cx="24557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bg2">
                    <a:lumMod val="50000"/>
                  </a:schemeClr>
                </a:solidFill>
              </a:rPr>
              <a:t>příjem potravy</a:t>
            </a:r>
            <a:endParaRPr lang="cs-CZ" sz="2800" i="1" dirty="0">
              <a:solidFill>
                <a:schemeClr val="bg2">
                  <a:lumMod val="50000"/>
                </a:schemeClr>
              </a:solidFill>
            </a:endParaRPr>
          </a:p>
        </p:txBody>
      </p:sp>
      <p:cxnSp>
        <p:nvCxnSpPr>
          <p:cNvPr id="14" name="Přímá spojnice se šipkou 13"/>
          <p:cNvCxnSpPr/>
          <p:nvPr/>
        </p:nvCxnSpPr>
        <p:spPr>
          <a:xfrm flipH="1">
            <a:off x="5020067" y="4182290"/>
            <a:ext cx="550150" cy="295488"/>
          </a:xfrm>
          <a:prstGeom prst="straightConnector1">
            <a:avLst/>
          </a:prstGeom>
          <a:ln w="1905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H="1">
            <a:off x="6021676" y="4216396"/>
            <a:ext cx="239628" cy="360040"/>
          </a:xfrm>
          <a:prstGeom prst="straightConnector1">
            <a:avLst/>
          </a:prstGeom>
          <a:ln w="1905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>
            <a:off x="7025797" y="4182290"/>
            <a:ext cx="342499" cy="367496"/>
          </a:xfrm>
          <a:prstGeom prst="straightConnector1">
            <a:avLst/>
          </a:prstGeom>
          <a:ln w="1905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5588132" y="4477778"/>
            <a:ext cx="6474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bg2">
                    <a:lumMod val="50000"/>
                  </a:schemeClr>
                </a:solidFill>
              </a:rPr>
              <a:t>lov</a:t>
            </a:r>
            <a:endParaRPr lang="cs-CZ" sz="2800" i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3989294" y="4335319"/>
            <a:ext cx="9957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bg2">
                    <a:lumMod val="50000"/>
                  </a:schemeClr>
                </a:solidFill>
              </a:rPr>
              <a:t>hmat</a:t>
            </a:r>
            <a:endParaRPr lang="cs-CZ" sz="2800" i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6472486" y="4477778"/>
            <a:ext cx="23584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bg2">
                    <a:lumMod val="50000"/>
                  </a:schemeClr>
                </a:solidFill>
              </a:rPr>
              <a:t>rozmnožování</a:t>
            </a:r>
            <a:endParaRPr lang="cs-CZ" sz="2800" i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4890805" y="4623985"/>
            <a:ext cx="62709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>
                <a:solidFill>
                  <a:schemeClr val="bg2">
                    <a:lumMod val="50000"/>
                  </a:schemeClr>
                </a:solidFill>
              </a:rPr>
              <a:t>nebo</a:t>
            </a:r>
            <a:endParaRPr lang="cs-CZ" sz="16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2" name="Obdélník 41"/>
          <p:cNvSpPr/>
          <p:nvPr/>
        </p:nvSpPr>
        <p:spPr>
          <a:xfrm>
            <a:off x="6021676" y="4785103"/>
            <a:ext cx="62709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>
                <a:solidFill>
                  <a:schemeClr val="bg2">
                    <a:lumMod val="50000"/>
                  </a:schemeClr>
                </a:solidFill>
              </a:rPr>
              <a:t>nebo</a:t>
            </a:r>
          </a:p>
        </p:txBody>
      </p:sp>
      <p:sp>
        <p:nvSpPr>
          <p:cNvPr id="46" name="TextovéPole 45"/>
          <p:cNvSpPr txBox="1"/>
          <p:nvPr/>
        </p:nvSpPr>
        <p:spPr>
          <a:xfrm>
            <a:off x="429606" y="5495868"/>
            <a:ext cx="41995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- patří  mezi  ně  skupiny: </a:t>
            </a: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4419734" y="5495868"/>
            <a:ext cx="50779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 štíři,  pavouci,  sekáči,   </a:t>
            </a:r>
          </a:p>
          <a:p>
            <a:r>
              <a:rPr lang="cs-CZ" sz="28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roztoči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3" name="Oválný popisek 52"/>
          <p:cNvSpPr/>
          <p:nvPr/>
        </p:nvSpPr>
        <p:spPr>
          <a:xfrm>
            <a:off x="234163" y="4283569"/>
            <a:ext cx="3592335" cy="585733"/>
          </a:xfrm>
          <a:prstGeom prst="wedgeEllipseCallout">
            <a:avLst>
              <a:gd name="adj1" fmla="val 91783"/>
              <a:gd name="adj2" fmla="val -79481"/>
            </a:avLst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i="1" dirty="0" smtClean="0">
                <a:solidFill>
                  <a:schemeClr val="bg2">
                    <a:lumMod val="50000"/>
                  </a:schemeClr>
                </a:solidFill>
              </a:rPr>
              <a:t>Odhadneš jejich funkci?</a:t>
            </a:r>
            <a:endParaRPr lang="cs-CZ" i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9605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4" dur="1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12" grpId="0"/>
      <p:bldP spid="20" grpId="0"/>
      <p:bldP spid="21" grpId="0"/>
      <p:bldP spid="22" grpId="0"/>
      <p:bldP spid="41" grpId="0"/>
      <p:bldP spid="42" grpId="0"/>
      <p:bldP spid="46" grpId="0"/>
      <p:bldP spid="47" grpId="0"/>
      <p:bldP spid="5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410406" y="188640"/>
            <a:ext cx="433278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600" b="1" u="sng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Pavouci</a:t>
            </a:r>
            <a:endParaRPr lang="cs-CZ" sz="8600" b="1" u="sng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27584" y="227687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/>
          </a:p>
        </p:txBody>
      </p:sp>
      <p:pic>
        <p:nvPicPr>
          <p:cNvPr id="10" name="Picture 4" descr="MP900406974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750" y="2648007"/>
            <a:ext cx="5400675" cy="3598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143470" y="1505108"/>
            <a:ext cx="5040560" cy="1543527"/>
          </a:xfrm>
          <a:prstGeom prst="wedgeEllipseCallout">
            <a:avLst>
              <a:gd name="adj1" fmla="val 54322"/>
              <a:gd name="adj2" fmla="val 141111"/>
            </a:avLst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i="1" dirty="0" smtClean="0">
                <a:solidFill>
                  <a:schemeClr val="bg2">
                    <a:lumMod val="50000"/>
                  </a:schemeClr>
                </a:solidFill>
              </a:rPr>
              <a:t>Zdravím všechny. </a:t>
            </a:r>
          </a:p>
          <a:p>
            <a:pPr algn="ctr"/>
            <a:r>
              <a:rPr lang="cs-CZ" i="1" dirty="0" smtClean="0">
                <a:solidFill>
                  <a:schemeClr val="bg2">
                    <a:lumMod val="50000"/>
                  </a:schemeClr>
                </a:solidFill>
              </a:rPr>
              <a:t>Vím, že nejsme mezi lidmi moc oblíbení, ale určitě jsme zajímaví.  Třeba na nás po dnešní hodině   změníte názor.</a:t>
            </a:r>
            <a:endParaRPr lang="cs-CZ" i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0280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31640" y="542109"/>
            <a:ext cx="644432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smtClean="0">
                <a:solidFill>
                  <a:schemeClr val="accent2">
                    <a:lumMod val="50000"/>
                  </a:schemeClr>
                </a:solidFill>
              </a:rPr>
              <a:t>Charakteristika</a:t>
            </a:r>
            <a:endParaRPr lang="cs-CZ" sz="66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36714" y="1989345"/>
            <a:ext cx="17898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- tělo tvoří</a:t>
            </a: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cxnSp>
        <p:nvCxnSpPr>
          <p:cNvPr id="5" name="Přímá spojnice se šipkou 4"/>
          <p:cNvCxnSpPr>
            <a:endCxn id="14" idx="1"/>
          </p:cNvCxnSpPr>
          <p:nvPr/>
        </p:nvCxnSpPr>
        <p:spPr>
          <a:xfrm flipV="1">
            <a:off x="2226564" y="2009172"/>
            <a:ext cx="521723" cy="227382"/>
          </a:xfrm>
          <a:prstGeom prst="straightConnector1">
            <a:avLst/>
          </a:prstGeom>
          <a:ln w="1905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2226564" y="2236554"/>
            <a:ext cx="432048" cy="285520"/>
          </a:xfrm>
          <a:prstGeom prst="straightConnector1">
            <a:avLst/>
          </a:prstGeom>
          <a:ln w="1905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3347864" y="1556792"/>
            <a:ext cx="5544616" cy="0"/>
          </a:xfrm>
          <a:prstGeom prst="line">
            <a:avLst/>
          </a:prstGeom>
          <a:ln w="3810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2748287" y="1747562"/>
            <a:ext cx="19644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bg2">
                    <a:lumMod val="50000"/>
                  </a:schemeClr>
                </a:solidFill>
              </a:rPr>
              <a:t>hlavohruď</a:t>
            </a:r>
            <a:endParaRPr lang="cs-CZ" sz="28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748287" y="2270782"/>
            <a:ext cx="15544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bg2">
                    <a:lumMod val="50000"/>
                  </a:schemeClr>
                </a:solidFill>
              </a:rPr>
              <a:t>zadeček</a:t>
            </a:r>
            <a:endParaRPr lang="cs-CZ" sz="28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748287" y="2636912"/>
            <a:ext cx="24700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- na jeho konci</a:t>
            </a: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cxnSp>
        <p:nvCxnSpPr>
          <p:cNvPr id="8" name="Přímá spojnice se šipkou 7"/>
          <p:cNvCxnSpPr/>
          <p:nvPr/>
        </p:nvCxnSpPr>
        <p:spPr>
          <a:xfrm>
            <a:off x="5218322" y="2898522"/>
            <a:ext cx="338277" cy="0"/>
          </a:xfrm>
          <a:prstGeom prst="straightConnector1">
            <a:avLst/>
          </a:prstGeom>
          <a:ln w="28575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5556599" y="2636912"/>
            <a:ext cx="32234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2">
                    <a:lumMod val="50000"/>
                  </a:schemeClr>
                </a:solidFill>
              </a:rPr>
              <a:t>snovací bradavky</a:t>
            </a:r>
            <a:endParaRPr lang="cs-CZ" sz="28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3" name="Pravá složená závorka 12"/>
          <p:cNvSpPr/>
          <p:nvPr/>
        </p:nvSpPr>
        <p:spPr>
          <a:xfrm>
            <a:off x="4788024" y="1989345"/>
            <a:ext cx="360040" cy="647567"/>
          </a:xfrm>
          <a:prstGeom prst="rightBrace">
            <a:avLst/>
          </a:prstGeom>
          <a:ln w="1905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5222512" y="2066906"/>
            <a:ext cx="331148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>
                <a:solidFill>
                  <a:schemeClr val="bg2">
                    <a:lumMod val="50000"/>
                  </a:schemeClr>
                </a:solidFill>
              </a:rPr>
              <a:t>spojuje je úzká stopka</a:t>
            </a:r>
            <a:endParaRPr lang="cs-CZ" sz="26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556599" y="3068960"/>
            <a:ext cx="333588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>
                <a:solidFill>
                  <a:schemeClr val="bg2">
                    <a:lumMod val="50000"/>
                  </a:schemeClr>
                </a:solidFill>
              </a:rPr>
              <a:t>- propojeny se  </a:t>
            </a:r>
          </a:p>
          <a:p>
            <a:r>
              <a:rPr lang="cs-CZ" sz="2600" dirty="0" smtClean="0">
                <a:solidFill>
                  <a:schemeClr val="bg2">
                    <a:lumMod val="50000"/>
                  </a:schemeClr>
                </a:solidFill>
              </a:rPr>
              <a:t>  snovacími žlázami</a:t>
            </a:r>
            <a:endParaRPr lang="cs-CZ" sz="26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556599" y="3961762"/>
            <a:ext cx="3335881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>
                <a:solidFill>
                  <a:schemeClr val="bg2">
                    <a:lumMod val="50000"/>
                  </a:schemeClr>
                </a:solidFill>
              </a:rPr>
              <a:t>- z  jejich  výměšku,  </a:t>
            </a:r>
          </a:p>
          <a:p>
            <a:r>
              <a:rPr lang="cs-CZ" sz="2600" dirty="0" smtClean="0">
                <a:solidFill>
                  <a:schemeClr val="bg2">
                    <a:lumMod val="50000"/>
                  </a:schemeClr>
                </a:solidFill>
              </a:rPr>
              <a:t>  který  na  vzduchu  </a:t>
            </a:r>
          </a:p>
          <a:p>
            <a:r>
              <a:rPr lang="cs-CZ" sz="26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600" dirty="0" smtClean="0">
                <a:solidFill>
                  <a:schemeClr val="bg2">
                    <a:lumMod val="50000"/>
                  </a:schemeClr>
                </a:solidFill>
              </a:rPr>
              <a:t> tuhne,  vzniká   </a:t>
            </a:r>
          </a:p>
          <a:p>
            <a:r>
              <a:rPr lang="cs-CZ" sz="26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600" dirty="0" smtClean="0">
                <a:solidFill>
                  <a:schemeClr val="bg2">
                    <a:lumMod val="50000"/>
                  </a:schemeClr>
                </a:solidFill>
              </a:rPr>
              <a:t> pavučinové  vlákno</a:t>
            </a:r>
          </a:p>
        </p:txBody>
      </p:sp>
      <p:sp>
        <p:nvSpPr>
          <p:cNvPr id="18" name="Oválný popisek 17"/>
          <p:cNvSpPr/>
          <p:nvPr/>
        </p:nvSpPr>
        <p:spPr>
          <a:xfrm>
            <a:off x="436714" y="3457456"/>
            <a:ext cx="4276022" cy="1195680"/>
          </a:xfrm>
          <a:prstGeom prst="wedgeEllipseCallout">
            <a:avLst>
              <a:gd name="adj1" fmla="val 68660"/>
              <a:gd name="adj2" fmla="val -69703"/>
            </a:avLst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i="1" dirty="0" smtClean="0">
                <a:solidFill>
                  <a:schemeClr val="bg2">
                    <a:lumMod val="50000"/>
                  </a:schemeClr>
                </a:solidFill>
              </a:rPr>
              <a:t>Pokus se odhadnout </a:t>
            </a:r>
          </a:p>
          <a:p>
            <a:pPr algn="ctr"/>
            <a:r>
              <a:rPr lang="cs-CZ" i="1" dirty="0" smtClean="0">
                <a:solidFill>
                  <a:schemeClr val="bg2">
                    <a:lumMod val="50000"/>
                  </a:schemeClr>
                </a:solidFill>
              </a:rPr>
              <a:t>nebo najít s pomocí učebnice</a:t>
            </a:r>
          </a:p>
          <a:p>
            <a:pPr algn="ctr"/>
            <a:r>
              <a:rPr lang="cs-CZ" i="1" dirty="0" smtClean="0">
                <a:solidFill>
                  <a:schemeClr val="bg2">
                    <a:lumMod val="50000"/>
                  </a:schemeClr>
                </a:solidFill>
              </a:rPr>
              <a:t> k čemu slouží.</a:t>
            </a:r>
            <a:endParaRPr lang="cs-CZ" i="1" dirty="0">
              <a:solidFill>
                <a:schemeClr val="bg2">
                  <a:lumMod val="50000"/>
                </a:schemeClr>
              </a:solidFill>
            </a:endParaRPr>
          </a:p>
        </p:txBody>
      </p:sp>
      <p:cxnSp>
        <p:nvCxnSpPr>
          <p:cNvPr id="20" name="Přímá spojnice se šipkou 19"/>
          <p:cNvCxnSpPr/>
          <p:nvPr/>
        </p:nvCxnSpPr>
        <p:spPr>
          <a:xfrm flipH="1">
            <a:off x="3652047" y="5386980"/>
            <a:ext cx="2053948" cy="134010"/>
          </a:xfrm>
          <a:prstGeom prst="straightConnector1">
            <a:avLst/>
          </a:prstGeom>
          <a:ln w="1905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436714" y="5283115"/>
            <a:ext cx="33120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obal vajíček </a:t>
            </a:r>
            <a:r>
              <a:rPr lang="cs-CZ" sz="2600" dirty="0" smtClean="0">
                <a:solidFill>
                  <a:schemeClr val="bg2">
                    <a:lumMod val="50000"/>
                  </a:schemeClr>
                </a:solidFill>
              </a:rPr>
              <a:t>(kokon)</a:t>
            </a:r>
            <a:endParaRPr lang="cs-CZ" sz="2600" dirty="0">
              <a:solidFill>
                <a:schemeClr val="bg2">
                  <a:lumMod val="50000"/>
                </a:schemeClr>
              </a:solidFill>
            </a:endParaRPr>
          </a:p>
        </p:txBody>
      </p:sp>
      <p:cxnSp>
        <p:nvCxnSpPr>
          <p:cNvPr id="29" name="Přímá spojnice se šipkou 28"/>
          <p:cNvCxnSpPr/>
          <p:nvPr/>
        </p:nvCxnSpPr>
        <p:spPr>
          <a:xfrm flipH="1">
            <a:off x="4520503" y="5544125"/>
            <a:ext cx="1169910" cy="262210"/>
          </a:xfrm>
          <a:prstGeom prst="straightConnector1">
            <a:avLst/>
          </a:prstGeom>
          <a:ln w="1905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2940519" y="5654533"/>
            <a:ext cx="15799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komůrky</a:t>
            </a:r>
            <a:endParaRPr lang="cs-CZ" sz="2800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2" name="Přímá spojnice se šipkou 31"/>
          <p:cNvCxnSpPr/>
          <p:nvPr/>
        </p:nvCxnSpPr>
        <p:spPr>
          <a:xfrm flipH="1">
            <a:off x="5213417" y="5654533"/>
            <a:ext cx="505566" cy="315853"/>
          </a:xfrm>
          <a:prstGeom prst="straightConnector1">
            <a:avLst/>
          </a:prstGeom>
          <a:ln w="1905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ovéPole 32"/>
          <p:cNvSpPr txBox="1"/>
          <p:nvPr/>
        </p:nvSpPr>
        <p:spPr>
          <a:xfrm>
            <a:off x="4135950" y="6003685"/>
            <a:ext cx="15700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pavučiny</a:t>
            </a:r>
            <a:endParaRPr lang="cs-CZ" sz="2800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43" name="Přímá spojnice se šipkou 42"/>
          <p:cNvCxnSpPr/>
          <p:nvPr/>
        </p:nvCxnSpPr>
        <p:spPr>
          <a:xfrm>
            <a:off x="6120172" y="5654533"/>
            <a:ext cx="377451" cy="328103"/>
          </a:xfrm>
          <a:prstGeom prst="straightConnector1">
            <a:avLst/>
          </a:prstGeom>
          <a:ln w="1905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ovéPole 44"/>
          <p:cNvSpPr txBox="1"/>
          <p:nvPr/>
        </p:nvSpPr>
        <p:spPr>
          <a:xfrm>
            <a:off x="5718983" y="6003685"/>
            <a:ext cx="31734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„jištění při pohybu“</a:t>
            </a:r>
            <a:endParaRPr lang="cs-CZ" sz="2800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5" name="Picture 19" descr="C:\Users\KonirovaV\AppData\Local\Microsoft\Windows\Temporary Internet Files\Content.IE5\AM1I8PN9\MC900436254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46529"/>
            <a:ext cx="1210263" cy="1210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5" descr="C:\Users\KonirovaV\AppData\Local\Microsoft\Windows\Temporary Internet Files\Content.IE5\AM1I8PN9\MC90043668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3734" y="3815381"/>
            <a:ext cx="1163448" cy="1467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7" name="Přímá spojnice 16"/>
          <p:cNvCxnSpPr>
            <a:stCxn id="26" idx="0"/>
          </p:cNvCxnSpPr>
          <p:nvPr/>
        </p:nvCxnSpPr>
        <p:spPr>
          <a:xfrm>
            <a:off x="5105458" y="3815381"/>
            <a:ext cx="0" cy="548372"/>
          </a:xfrm>
          <a:prstGeom prst="line">
            <a:avLst/>
          </a:prstGeom>
          <a:ln w="12700">
            <a:solidFill>
              <a:srgbClr val="AFA88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5808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8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6D2C1D"/>
                                      </p:to>
                                    </p:animClr>
                                    <p:set>
                                      <p:cBhvr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4" grpId="0"/>
      <p:bldP spid="4" grpId="0"/>
      <p:bldP spid="6" grpId="0"/>
      <p:bldP spid="11" grpId="0"/>
      <p:bldP spid="13" grpId="0" animBg="1"/>
      <p:bldP spid="15" grpId="0"/>
      <p:bldP spid="16" grpId="0"/>
      <p:bldP spid="7" grpId="0"/>
      <p:bldP spid="18" grpId="0" animBg="1"/>
      <p:bldP spid="22" grpId="0"/>
      <p:bldP spid="30" grpId="0"/>
      <p:bldP spid="33" grpId="0"/>
      <p:bldP spid="4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404664"/>
            <a:ext cx="653223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smtClean="0">
                <a:solidFill>
                  <a:schemeClr val="accent2">
                    <a:lumMod val="50000"/>
                  </a:schemeClr>
                </a:solidFill>
              </a:rPr>
              <a:t>Přehled soustav</a:t>
            </a:r>
            <a:endParaRPr lang="cs-CZ" sz="66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cxnSp>
        <p:nvCxnSpPr>
          <p:cNvPr id="4" name="Přímá spojnice 3"/>
          <p:cNvCxnSpPr/>
          <p:nvPr/>
        </p:nvCxnSpPr>
        <p:spPr>
          <a:xfrm>
            <a:off x="3347864" y="1512660"/>
            <a:ext cx="5544616" cy="0"/>
          </a:xfrm>
          <a:prstGeom prst="line">
            <a:avLst/>
          </a:prstGeom>
          <a:ln w="3810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ovéPole 2"/>
          <p:cNvSpPr txBox="1"/>
          <p:nvPr/>
        </p:nvSpPr>
        <p:spPr>
          <a:xfrm>
            <a:off x="435355" y="1788305"/>
            <a:ext cx="8563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- NS</a:t>
            </a: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219506" y="1788305"/>
            <a:ext cx="41466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- dokonalejší žebříčkovitá</a:t>
            </a: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35355" y="3358420"/>
            <a:ext cx="8563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- DS</a:t>
            </a: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256414" y="3358423"/>
            <a:ext cx="20633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- plicní vaky</a:t>
            </a: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35355" y="2311525"/>
            <a:ext cx="8210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- CS</a:t>
            </a: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219506" y="2311525"/>
            <a:ext cx="17411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- otevřená</a:t>
            </a: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219506" y="2835200"/>
            <a:ext cx="29713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- </a:t>
            </a:r>
            <a:r>
              <a:rPr lang="cs-CZ" sz="2800" dirty="0" smtClean="0">
                <a:solidFill>
                  <a:schemeClr val="accent2">
                    <a:lumMod val="50000"/>
                  </a:schemeClr>
                </a:solidFill>
              </a:rPr>
              <a:t>trubicovité srdce</a:t>
            </a:r>
            <a:endParaRPr lang="cs-CZ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35355" y="3881640"/>
            <a:ext cx="7996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- TS</a:t>
            </a: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108787" y="5473374"/>
            <a:ext cx="32573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mimotělní trávení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1403648" y="4404860"/>
            <a:ext cx="43315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solidFill>
                  <a:schemeClr val="bg2">
                    <a:lumMod val="50000"/>
                  </a:schemeClr>
                </a:solidFill>
              </a:rPr>
              <a:t>(</a:t>
            </a:r>
            <a:r>
              <a:rPr lang="cs-CZ" sz="2800" dirty="0" err="1" smtClean="0">
                <a:solidFill>
                  <a:schemeClr val="accent2">
                    <a:lumMod val="50000"/>
                  </a:schemeClr>
                </a:solidFill>
              </a:rPr>
              <a:t>klepítka</a:t>
            </a:r>
            <a:r>
              <a:rPr lang="cs-CZ" sz="2800" dirty="0" smtClean="0">
                <a:solidFill>
                  <a:schemeClr val="accent2">
                    <a:lumMod val="50000"/>
                  </a:schemeClr>
                </a:solidFill>
              </a:rPr>
              <a:t> s jedovou žlázou</a:t>
            </a: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)</a:t>
            </a: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1256414" y="3881640"/>
            <a:ext cx="59681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- do kořisti vstříkne jed + trávicí šťávy</a:t>
            </a: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1256414" y="4969044"/>
            <a:ext cx="57488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- rozložený obsah vysaje (sací hltan)</a:t>
            </a: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cxnSp>
        <p:nvCxnSpPr>
          <p:cNvPr id="28" name="Přímá spojnice se šipkou 27"/>
          <p:cNvCxnSpPr/>
          <p:nvPr/>
        </p:nvCxnSpPr>
        <p:spPr>
          <a:xfrm>
            <a:off x="1586009" y="5744871"/>
            <a:ext cx="504056" cy="0"/>
          </a:xfrm>
          <a:prstGeom prst="straightConnector1">
            <a:avLst/>
          </a:prstGeom>
          <a:ln w="28575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álný popisek 29"/>
          <p:cNvSpPr/>
          <p:nvPr/>
        </p:nvSpPr>
        <p:spPr>
          <a:xfrm>
            <a:off x="5850706" y="5496141"/>
            <a:ext cx="2747760" cy="612648"/>
          </a:xfrm>
          <a:prstGeom prst="wedgeEllipseCallout">
            <a:avLst>
              <a:gd name="adj1" fmla="val -65203"/>
              <a:gd name="adj2" fmla="val -7604"/>
            </a:avLst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i="1" dirty="0" smtClean="0">
                <a:solidFill>
                  <a:schemeClr val="bg2">
                    <a:lumMod val="50000"/>
                  </a:schemeClr>
                </a:solidFill>
              </a:rPr>
              <a:t>Čím se živí?</a:t>
            </a:r>
            <a:endParaRPr lang="cs-CZ" i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1234997" y="5996594"/>
            <a:ext cx="4290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- potrava: především hmyz</a:t>
            </a: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20" name="Picture 19" descr="C:\Users\KonirovaV\AppData\Local\Microsoft\Windows\Temporary Internet Files\Content.IE5\AM1I8PN9\MC900436254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385" y="302397"/>
            <a:ext cx="1210263" cy="1210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0" descr="C:\Users\KonirovaV\AppData\Local\Microsoft\Windows\Temporary Internet Files\Content.IE5\S7687CZ2\MP90043935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2395" y="1920179"/>
            <a:ext cx="2825800" cy="1830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4785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2" dur="1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7" grpId="0"/>
      <p:bldP spid="8" grpId="0"/>
      <p:bldP spid="9" grpId="0"/>
      <p:bldP spid="10" grpId="0"/>
      <p:bldP spid="12" grpId="0"/>
      <p:bldP spid="18" grpId="0"/>
      <p:bldP spid="19" grpId="0"/>
      <p:bldP spid="24" grpId="0"/>
      <p:bldP spid="25" grpId="0"/>
      <p:bldP spid="26" grpId="0"/>
      <p:bldP spid="30" grpId="0" animBg="1"/>
      <p:bldP spid="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3" y="764704"/>
            <a:ext cx="8143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>
                <a:solidFill>
                  <a:schemeClr val="bg2">
                    <a:lumMod val="50000"/>
                  </a:schemeClr>
                </a:solidFill>
              </a:rPr>
              <a:t>- VS</a:t>
            </a:r>
          </a:p>
        </p:txBody>
      </p:sp>
      <p:sp>
        <p:nvSpPr>
          <p:cNvPr id="3" name="Obdélník 2"/>
          <p:cNvSpPr/>
          <p:nvPr/>
        </p:nvSpPr>
        <p:spPr>
          <a:xfrm>
            <a:off x="1202483" y="764704"/>
            <a:ext cx="52115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>
                <a:solidFill>
                  <a:schemeClr val="bg2">
                    <a:lumMod val="50000"/>
                  </a:schemeClr>
                </a:solidFill>
              </a:rPr>
              <a:t>- nitkovité (</a:t>
            </a:r>
            <a:r>
              <a:rPr lang="cs-CZ" sz="2800" dirty="0" err="1">
                <a:solidFill>
                  <a:schemeClr val="bg2">
                    <a:lumMod val="50000"/>
                  </a:schemeClr>
                </a:solidFill>
              </a:rPr>
              <a:t>malpighické</a:t>
            </a:r>
            <a:r>
              <a:rPr lang="cs-CZ" sz="2800" dirty="0">
                <a:solidFill>
                  <a:schemeClr val="bg2">
                    <a:lumMod val="50000"/>
                  </a:schemeClr>
                </a:solidFill>
              </a:rPr>
              <a:t>) trubice</a:t>
            </a:r>
          </a:p>
        </p:txBody>
      </p:sp>
      <p:sp>
        <p:nvSpPr>
          <p:cNvPr id="4" name="Obdélník 3"/>
          <p:cNvSpPr/>
          <p:nvPr/>
        </p:nvSpPr>
        <p:spPr>
          <a:xfrm>
            <a:off x="468826" y="1628800"/>
            <a:ext cx="8130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>
                <a:solidFill>
                  <a:schemeClr val="bg2">
                    <a:lumMod val="50000"/>
                  </a:schemeClr>
                </a:solidFill>
              </a:rPr>
              <a:t>- RS</a:t>
            </a:r>
          </a:p>
        </p:txBody>
      </p:sp>
      <p:sp>
        <p:nvSpPr>
          <p:cNvPr id="5" name="Obdélník 4"/>
          <p:cNvSpPr/>
          <p:nvPr/>
        </p:nvSpPr>
        <p:spPr>
          <a:xfrm>
            <a:off x="1189698" y="1628800"/>
            <a:ext cx="34408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>
                <a:solidFill>
                  <a:schemeClr val="bg2">
                    <a:lumMod val="50000"/>
                  </a:schemeClr>
                </a:solidFill>
              </a:rPr>
              <a:t>- </a:t>
            </a:r>
            <a:r>
              <a:rPr lang="cs-CZ" sz="2800" dirty="0">
                <a:solidFill>
                  <a:schemeClr val="accent2">
                    <a:lumMod val="50000"/>
                  </a:schemeClr>
                </a:solidFill>
              </a:rPr>
              <a:t>odděleného pohlaví</a:t>
            </a:r>
          </a:p>
        </p:txBody>
      </p:sp>
      <p:sp>
        <p:nvSpPr>
          <p:cNvPr id="6" name="Obdélník 5"/>
          <p:cNvSpPr/>
          <p:nvPr/>
        </p:nvSpPr>
        <p:spPr>
          <a:xfrm>
            <a:off x="1202483" y="2152020"/>
            <a:ext cx="41635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>
                <a:solidFill>
                  <a:schemeClr val="bg2">
                    <a:lumMod val="50000"/>
                  </a:schemeClr>
                </a:solidFill>
              </a:rPr>
              <a:t>- samec menší než samice</a:t>
            </a:r>
          </a:p>
        </p:txBody>
      </p:sp>
      <p:sp>
        <p:nvSpPr>
          <p:cNvPr id="7" name="Obdélník 6"/>
          <p:cNvSpPr/>
          <p:nvPr/>
        </p:nvSpPr>
        <p:spPr>
          <a:xfrm>
            <a:off x="1185015" y="2687638"/>
            <a:ext cx="41096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>
                <a:solidFill>
                  <a:schemeClr val="bg2">
                    <a:lumMod val="50000"/>
                  </a:schemeClr>
                </a:solidFill>
              </a:rPr>
              <a:t>- přenos spermií makadly</a:t>
            </a:r>
          </a:p>
        </p:txBody>
      </p:sp>
      <p:sp>
        <p:nvSpPr>
          <p:cNvPr id="8" name="Obdélník 7"/>
          <p:cNvSpPr/>
          <p:nvPr/>
        </p:nvSpPr>
        <p:spPr>
          <a:xfrm>
            <a:off x="1185015" y="3292842"/>
            <a:ext cx="28665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>
                <a:solidFill>
                  <a:schemeClr val="bg2">
                    <a:lumMod val="50000"/>
                  </a:schemeClr>
                </a:solidFill>
              </a:rPr>
              <a:t>- </a:t>
            </a:r>
            <a:r>
              <a:rPr lang="cs-CZ" sz="2800" dirty="0">
                <a:solidFill>
                  <a:schemeClr val="accent2">
                    <a:lumMod val="50000"/>
                  </a:schemeClr>
                </a:solidFill>
              </a:rPr>
              <a:t>vnitřní oplození</a:t>
            </a:r>
          </a:p>
        </p:txBody>
      </p:sp>
      <p:sp>
        <p:nvSpPr>
          <p:cNvPr id="9" name="Obdélník 8"/>
          <p:cNvSpPr/>
          <p:nvPr/>
        </p:nvSpPr>
        <p:spPr>
          <a:xfrm>
            <a:off x="467542" y="4077072"/>
            <a:ext cx="14349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>
                <a:solidFill>
                  <a:schemeClr val="bg2">
                    <a:lumMod val="50000"/>
                  </a:schemeClr>
                </a:solidFill>
              </a:rPr>
              <a:t>- smysly</a:t>
            </a:r>
          </a:p>
        </p:txBody>
      </p:sp>
      <p:sp>
        <p:nvSpPr>
          <p:cNvPr id="10" name="Obdélník 9"/>
          <p:cNvSpPr/>
          <p:nvPr/>
        </p:nvSpPr>
        <p:spPr>
          <a:xfrm>
            <a:off x="1771111" y="4077072"/>
            <a:ext cx="17315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>
                <a:solidFill>
                  <a:schemeClr val="bg2">
                    <a:lumMod val="50000"/>
                  </a:schemeClr>
                </a:solidFill>
              </a:rPr>
              <a:t>- makadla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1771111" y="4667882"/>
            <a:ext cx="30284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>
                <a:solidFill>
                  <a:schemeClr val="bg2">
                    <a:lumMod val="50000"/>
                  </a:schemeClr>
                </a:solidFill>
              </a:rPr>
              <a:t>- jednoduchá očka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1769978" y="5230906"/>
            <a:ext cx="25746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>
                <a:solidFill>
                  <a:schemeClr val="bg2">
                    <a:lumMod val="50000"/>
                  </a:schemeClr>
                </a:solidFill>
              </a:rPr>
              <a:t>- smyslové brvy</a:t>
            </a:r>
          </a:p>
        </p:txBody>
      </p:sp>
      <p:pic>
        <p:nvPicPr>
          <p:cNvPr id="15" name="Picture 19" descr="C:\Users\KonirovaV\AppData\Local\Microsoft\Windows\Temporary Internet Files\Content.IE5\AM1I8PN9\MC900436254[1]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41" t="33731" r="32129" b="27136"/>
          <a:stretch/>
        </p:blipFill>
        <p:spPr bwMode="auto">
          <a:xfrm flipH="1" flipV="1">
            <a:off x="5681572" y="3131566"/>
            <a:ext cx="1152128" cy="1471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9" descr="C:\Users\KonirovaV\AppData\Local\Microsoft\Windows\Temporary Internet Files\Content.IE5\AM1I8PN9\MC900436254[1]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68" t="31819" r="26864" b="25337"/>
          <a:stretch/>
        </p:blipFill>
        <p:spPr bwMode="auto">
          <a:xfrm>
            <a:off x="5837973" y="1935888"/>
            <a:ext cx="751877" cy="955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Ovál 17"/>
          <p:cNvSpPr/>
          <p:nvPr/>
        </p:nvSpPr>
        <p:spPr>
          <a:xfrm>
            <a:off x="6858154" y="2302649"/>
            <a:ext cx="167770" cy="159713"/>
          </a:xfrm>
          <a:prstGeom prst="ellipse">
            <a:avLst/>
          </a:prstGeom>
          <a:noFill/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7182712" y="3787691"/>
            <a:ext cx="167770" cy="159713"/>
          </a:xfrm>
          <a:prstGeom prst="ellipse">
            <a:avLst/>
          </a:prstGeom>
          <a:noFill/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1" name="Přímá spojnice se šipkou 20"/>
          <p:cNvCxnSpPr/>
          <p:nvPr/>
        </p:nvCxnSpPr>
        <p:spPr>
          <a:xfrm flipV="1">
            <a:off x="6980194" y="2135083"/>
            <a:ext cx="158220" cy="181753"/>
          </a:xfrm>
          <a:prstGeom prst="straightConnector1">
            <a:avLst/>
          </a:prstGeom>
          <a:ln w="28575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>
            <a:stCxn id="19" idx="4"/>
          </p:cNvCxnSpPr>
          <p:nvPr/>
        </p:nvCxnSpPr>
        <p:spPr>
          <a:xfrm>
            <a:off x="7266597" y="3947404"/>
            <a:ext cx="0" cy="201676"/>
          </a:xfrm>
          <a:prstGeom prst="line">
            <a:avLst/>
          </a:prstGeom>
          <a:ln w="28575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7182712" y="4048242"/>
            <a:ext cx="167770" cy="0"/>
          </a:xfrm>
          <a:prstGeom prst="line">
            <a:avLst/>
          </a:prstGeom>
          <a:ln w="28575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9166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8" grpId="0" animBg="1"/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404664"/>
            <a:ext cx="673133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smtClean="0">
                <a:solidFill>
                  <a:schemeClr val="accent2">
                    <a:lumMod val="50000"/>
                  </a:schemeClr>
                </a:solidFill>
              </a:rPr>
              <a:t>Někteří zástupci</a:t>
            </a:r>
            <a:endParaRPr lang="cs-CZ" sz="66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cxnSp>
        <p:nvCxnSpPr>
          <p:cNvPr id="4" name="Přímá spojnice 3"/>
          <p:cNvCxnSpPr/>
          <p:nvPr/>
        </p:nvCxnSpPr>
        <p:spPr>
          <a:xfrm>
            <a:off x="3347864" y="1512660"/>
            <a:ext cx="5472608" cy="0"/>
          </a:xfrm>
          <a:prstGeom prst="line">
            <a:avLst/>
          </a:prstGeom>
          <a:ln w="3810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ovéPole 4"/>
          <p:cNvSpPr txBox="1"/>
          <p:nvPr/>
        </p:nvSpPr>
        <p:spPr>
          <a:xfrm>
            <a:off x="467544" y="1973494"/>
            <a:ext cx="25411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2">
                    <a:lumMod val="50000"/>
                  </a:schemeClr>
                </a:solidFill>
              </a:rPr>
              <a:t>• křižák obecný</a:t>
            </a:r>
            <a:endParaRPr lang="cs-CZ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67543" y="2496714"/>
            <a:ext cx="32138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2">
                    <a:lumMod val="50000"/>
                  </a:schemeClr>
                </a:solidFill>
              </a:rPr>
              <a:t>• pokoutník domácí</a:t>
            </a:r>
            <a:endParaRPr lang="cs-CZ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7544" y="3019934"/>
            <a:ext cx="15071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2">
                    <a:lumMod val="50000"/>
                  </a:schemeClr>
                </a:solidFill>
              </a:rPr>
              <a:t>• běžníci</a:t>
            </a:r>
            <a:endParaRPr lang="cs-CZ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848972" y="3019934"/>
            <a:ext cx="29330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- často na květech</a:t>
            </a: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848081" y="3543154"/>
            <a:ext cx="44201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- nedospělí - tzv. „babí léto“</a:t>
            </a: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67544" y="4066374"/>
            <a:ext cx="30385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2">
                    <a:lumMod val="50000"/>
                  </a:schemeClr>
                </a:solidFill>
              </a:rPr>
              <a:t>• </a:t>
            </a:r>
            <a:r>
              <a:rPr lang="cs-CZ" sz="2800" dirty="0" err="1" smtClean="0">
                <a:solidFill>
                  <a:schemeClr val="accent2">
                    <a:lumMod val="50000"/>
                  </a:schemeClr>
                </a:solidFill>
              </a:rPr>
              <a:t>vodouch</a:t>
            </a:r>
            <a:r>
              <a:rPr lang="cs-CZ" sz="2800" dirty="0" smtClean="0">
                <a:solidFill>
                  <a:schemeClr val="accent2">
                    <a:lumMod val="50000"/>
                  </a:schemeClr>
                </a:solidFill>
              </a:rPr>
              <a:t> stříbřitý</a:t>
            </a:r>
            <a:endParaRPr lang="cs-CZ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350243" y="4066374"/>
            <a:ext cx="574266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700" dirty="0" smtClean="0">
                <a:solidFill>
                  <a:schemeClr val="bg2">
                    <a:lumMod val="50000"/>
                  </a:schemeClr>
                </a:solidFill>
              </a:rPr>
              <a:t>- jediný pavouk, který žije pod vodou </a:t>
            </a:r>
            <a:endParaRPr lang="cs-CZ" sz="27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67544" y="5066648"/>
            <a:ext cx="35232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2">
                    <a:lumMod val="50000"/>
                  </a:schemeClr>
                </a:solidFill>
              </a:rPr>
              <a:t>• skákavka pruhovaná</a:t>
            </a:r>
            <a:endParaRPr lang="cs-CZ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67544" y="5586625"/>
            <a:ext cx="17951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2">
                    <a:lumMod val="50000"/>
                  </a:schemeClr>
                </a:solidFill>
              </a:rPr>
              <a:t>• sklípkani</a:t>
            </a:r>
            <a:endParaRPr lang="cs-CZ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510260" y="5586625"/>
            <a:ext cx="40860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- největší pavouci (10 cm)</a:t>
            </a: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510261" y="6109845"/>
            <a:ext cx="27905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- tropické oblasti</a:t>
            </a: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6" name="Picture 5" descr="MP900401528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7289" y="1641779"/>
            <a:ext cx="2727379" cy="1817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álný popisek 2"/>
          <p:cNvSpPr/>
          <p:nvPr/>
        </p:nvSpPr>
        <p:spPr>
          <a:xfrm>
            <a:off x="3220974" y="1641779"/>
            <a:ext cx="3072557" cy="936336"/>
          </a:xfrm>
          <a:prstGeom prst="wedgeEllipseCallout">
            <a:avLst>
              <a:gd name="adj1" fmla="val 77576"/>
              <a:gd name="adj2" fmla="val 63123"/>
            </a:avLst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i="1" dirty="0" smtClean="0">
                <a:solidFill>
                  <a:schemeClr val="bg2">
                    <a:lumMod val="50000"/>
                  </a:schemeClr>
                </a:solidFill>
              </a:rPr>
              <a:t>Poznáš, který z uvedených zástupců jsem?</a:t>
            </a:r>
            <a:endParaRPr lang="cs-CZ" i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7" name="Picture 19" descr="C:\Users\KonirovaV\AppData\Local\Microsoft\Windows\Temporary Internet Files\Content.IE5\AM1I8PN9\MC900436254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834" y="301501"/>
            <a:ext cx="1210263" cy="1210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ovéPole 17"/>
          <p:cNvSpPr txBox="1"/>
          <p:nvPr/>
        </p:nvSpPr>
        <p:spPr>
          <a:xfrm>
            <a:off x="4025023" y="4574205"/>
            <a:ext cx="4585871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>
                <a:solidFill>
                  <a:schemeClr val="bg2">
                    <a:lumMod val="50000"/>
                  </a:schemeClr>
                </a:solidFill>
              </a:rPr>
              <a:t>n</a:t>
            </a:r>
            <a:r>
              <a:rPr lang="cs-CZ" sz="2600" dirty="0" smtClean="0">
                <a:solidFill>
                  <a:schemeClr val="bg2">
                    <a:lumMod val="50000"/>
                  </a:schemeClr>
                </a:solidFill>
              </a:rPr>
              <a:t>a zadečku vzduchová bublina</a:t>
            </a:r>
            <a:endParaRPr lang="cs-CZ" sz="2600" dirty="0">
              <a:solidFill>
                <a:schemeClr val="bg2">
                  <a:lumMod val="50000"/>
                </a:schemeClr>
              </a:solidFill>
            </a:endParaRPr>
          </a:p>
        </p:txBody>
      </p:sp>
      <p:cxnSp>
        <p:nvCxnSpPr>
          <p:cNvPr id="20" name="Přímá spojnice se šipkou 19"/>
          <p:cNvCxnSpPr/>
          <p:nvPr/>
        </p:nvCxnSpPr>
        <p:spPr>
          <a:xfrm>
            <a:off x="3630776" y="4820426"/>
            <a:ext cx="360040" cy="0"/>
          </a:xfrm>
          <a:prstGeom prst="straightConnector1">
            <a:avLst/>
          </a:prstGeom>
          <a:ln w="1905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1928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1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3" grpId="1"/>
      <p:bldP spid="13" grpId="2"/>
      <p:bldP spid="14" grpId="0"/>
      <p:bldP spid="15" grpId="0"/>
      <p:bldP spid="3" grpId="0" animBg="1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20588" y="364904"/>
            <a:ext cx="455810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smtClean="0">
                <a:solidFill>
                  <a:schemeClr val="accent2">
                    <a:lumMod val="50000"/>
                  </a:schemeClr>
                </a:solidFill>
              </a:rPr>
              <a:t>Opakování</a:t>
            </a:r>
            <a:endParaRPr lang="cs-CZ" sz="66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cxnSp>
        <p:nvCxnSpPr>
          <p:cNvPr id="4" name="Přímá spojnice 3"/>
          <p:cNvCxnSpPr/>
          <p:nvPr/>
        </p:nvCxnSpPr>
        <p:spPr>
          <a:xfrm>
            <a:off x="3347864" y="1472900"/>
            <a:ext cx="5544616" cy="0"/>
          </a:xfrm>
          <a:prstGeom prst="line">
            <a:avLst/>
          </a:prstGeom>
          <a:ln w="3810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19" descr="C:\Users\KonirovaV\AppData\Local\Microsoft\Windows\Temporary Internet Files\Content.IE5\AM1I8PN9\MC900436254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13770"/>
            <a:ext cx="1210263" cy="1210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71323" y="1583772"/>
            <a:ext cx="867645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>
                <a:solidFill>
                  <a:schemeClr val="bg2">
                    <a:lumMod val="50000"/>
                  </a:schemeClr>
                </a:solidFill>
              </a:rPr>
              <a:t>1) V co se přeměnil první a druhý pár končetin klepítkatců?</a:t>
            </a:r>
            <a:endParaRPr lang="cs-CZ" sz="26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56651" y="2237962"/>
            <a:ext cx="3399841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>
                <a:solidFill>
                  <a:schemeClr val="accent2">
                    <a:lumMod val="50000"/>
                  </a:schemeClr>
                </a:solidFill>
              </a:rPr>
              <a:t>- v </a:t>
            </a:r>
            <a:r>
              <a:rPr lang="cs-CZ" sz="2600" dirty="0" err="1" smtClean="0">
                <a:solidFill>
                  <a:schemeClr val="accent2">
                    <a:lumMod val="50000"/>
                  </a:schemeClr>
                </a:solidFill>
              </a:rPr>
              <a:t>klepítka</a:t>
            </a:r>
            <a:r>
              <a:rPr lang="cs-CZ" sz="2600" dirty="0" smtClean="0">
                <a:solidFill>
                  <a:schemeClr val="accent2">
                    <a:lumMod val="50000"/>
                  </a:schemeClr>
                </a:solidFill>
              </a:rPr>
              <a:t> (chelicery)</a:t>
            </a:r>
            <a:endParaRPr lang="cs-CZ" sz="26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522631" y="2237962"/>
            <a:ext cx="184351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>
                <a:solidFill>
                  <a:schemeClr val="accent2">
                    <a:lumMod val="50000"/>
                  </a:schemeClr>
                </a:solidFill>
              </a:rPr>
              <a:t>- v makadla</a:t>
            </a:r>
            <a:endParaRPr lang="cs-CZ" sz="2600" dirty="0">
              <a:solidFill>
                <a:schemeClr val="accent2">
                  <a:lumMod val="50000"/>
                </a:schemeClr>
              </a:solidFill>
            </a:endParaRPr>
          </a:p>
        </p:txBody>
      </p:sp>
      <p:cxnSp>
        <p:nvCxnSpPr>
          <p:cNvPr id="10" name="Přímá spojnice se šipkou 9"/>
          <p:cNvCxnSpPr/>
          <p:nvPr/>
        </p:nvCxnSpPr>
        <p:spPr>
          <a:xfrm flipH="1">
            <a:off x="3045347" y="2076214"/>
            <a:ext cx="311436" cy="157518"/>
          </a:xfrm>
          <a:prstGeom prst="straightConnector1">
            <a:avLst/>
          </a:prstGeom>
          <a:ln w="1905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4405745" y="2076215"/>
            <a:ext cx="233772" cy="157517"/>
          </a:xfrm>
          <a:prstGeom prst="straightConnector1">
            <a:avLst/>
          </a:prstGeom>
          <a:ln w="1905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371323" y="2730405"/>
            <a:ext cx="492416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>
                <a:solidFill>
                  <a:schemeClr val="bg2">
                    <a:lumMod val="50000"/>
                  </a:schemeClr>
                </a:solidFill>
              </a:rPr>
              <a:t>2) Vyjmenuj skupiny klepítkatců.</a:t>
            </a:r>
            <a:endParaRPr lang="cs-CZ" sz="26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799128" y="3146127"/>
            <a:ext cx="4426981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>
                <a:solidFill>
                  <a:schemeClr val="accent2">
                    <a:lumMod val="50000"/>
                  </a:schemeClr>
                </a:solidFill>
              </a:rPr>
              <a:t>- pavouci, sekáči, štíři, roztoči</a:t>
            </a:r>
            <a:endParaRPr lang="cs-CZ" sz="26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71323" y="3638571"/>
            <a:ext cx="605197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>
                <a:solidFill>
                  <a:schemeClr val="bg2">
                    <a:lumMod val="50000"/>
                  </a:schemeClr>
                </a:solidFill>
              </a:rPr>
              <a:t>3) Které 2 hlavní části tvoří tělo pavouka?</a:t>
            </a:r>
            <a:endParaRPr lang="cs-CZ" sz="26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6785093" y="3450410"/>
            <a:ext cx="167520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>
                <a:solidFill>
                  <a:schemeClr val="accent2">
                    <a:lumMod val="50000"/>
                  </a:schemeClr>
                </a:solidFill>
              </a:rPr>
              <a:t>hlavohruď</a:t>
            </a:r>
            <a:endParaRPr lang="cs-CZ" sz="26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785093" y="3771965"/>
            <a:ext cx="134030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>
                <a:solidFill>
                  <a:schemeClr val="accent2">
                    <a:lumMod val="50000"/>
                  </a:schemeClr>
                </a:solidFill>
              </a:rPr>
              <a:t>zadeček</a:t>
            </a:r>
            <a:endParaRPr lang="cs-CZ" sz="2600" dirty="0">
              <a:solidFill>
                <a:schemeClr val="accent2">
                  <a:lumMod val="50000"/>
                </a:schemeClr>
              </a:solidFill>
            </a:endParaRPr>
          </a:p>
        </p:txBody>
      </p:sp>
      <p:cxnSp>
        <p:nvCxnSpPr>
          <p:cNvPr id="26" name="Přímá spojnice se šipkou 25"/>
          <p:cNvCxnSpPr/>
          <p:nvPr/>
        </p:nvCxnSpPr>
        <p:spPr>
          <a:xfrm flipV="1">
            <a:off x="6462011" y="3754690"/>
            <a:ext cx="322129" cy="130103"/>
          </a:xfrm>
          <a:prstGeom prst="straightConnector1">
            <a:avLst/>
          </a:prstGeom>
          <a:ln w="1905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se šipkou 29"/>
          <p:cNvCxnSpPr/>
          <p:nvPr/>
        </p:nvCxnSpPr>
        <p:spPr>
          <a:xfrm>
            <a:off x="6462011" y="3884793"/>
            <a:ext cx="322129" cy="116120"/>
          </a:xfrm>
          <a:prstGeom prst="straightConnector1">
            <a:avLst/>
          </a:prstGeom>
          <a:ln w="1905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ovéPole 31"/>
          <p:cNvSpPr txBox="1"/>
          <p:nvPr/>
        </p:nvSpPr>
        <p:spPr>
          <a:xfrm>
            <a:off x="319738" y="4131014"/>
            <a:ext cx="541026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>
                <a:solidFill>
                  <a:schemeClr val="bg2">
                    <a:lumMod val="50000"/>
                  </a:schemeClr>
                </a:solidFill>
              </a:rPr>
              <a:t>4) Vysvětli pojem mimotělní trávení.</a:t>
            </a:r>
            <a:endParaRPr lang="cs-CZ" sz="26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771535" y="4623456"/>
            <a:ext cx="559461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>
                <a:solidFill>
                  <a:schemeClr val="accent2">
                    <a:lumMod val="50000"/>
                  </a:schemeClr>
                </a:solidFill>
              </a:rPr>
              <a:t>- k trávení potravy dochází mimo tělo </a:t>
            </a:r>
            <a:endParaRPr lang="cs-CZ" sz="19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371323" y="5437496"/>
            <a:ext cx="709008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>
                <a:solidFill>
                  <a:schemeClr val="bg2">
                    <a:lumMod val="50000"/>
                  </a:schemeClr>
                </a:solidFill>
              </a:rPr>
              <a:t>5) Jmenuj alespoň 3 probrané zástupce pavouků.</a:t>
            </a:r>
            <a:endParaRPr lang="cs-CZ" sz="26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679680" y="5937666"/>
            <a:ext cx="847924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>
                <a:solidFill>
                  <a:schemeClr val="accent2">
                    <a:lumMod val="50000"/>
                  </a:schemeClr>
                </a:solidFill>
              </a:rPr>
              <a:t>- křižák, pokoutník, běžník, </a:t>
            </a:r>
            <a:r>
              <a:rPr lang="cs-CZ" sz="2600" dirty="0" err="1" smtClean="0">
                <a:solidFill>
                  <a:schemeClr val="accent2">
                    <a:lumMod val="50000"/>
                  </a:schemeClr>
                </a:solidFill>
              </a:rPr>
              <a:t>vodouch</a:t>
            </a:r>
            <a:r>
              <a:rPr lang="cs-CZ" sz="2600" dirty="0" smtClean="0">
                <a:solidFill>
                  <a:schemeClr val="accent2">
                    <a:lumMod val="50000"/>
                  </a:schemeClr>
                </a:solidFill>
              </a:rPr>
              <a:t>, skákavka, sklípkan  </a:t>
            </a:r>
            <a:endParaRPr lang="cs-CZ" sz="26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733088" y="5052775"/>
            <a:ext cx="8279734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900" dirty="0" smtClean="0">
                <a:solidFill>
                  <a:schemeClr val="accent2">
                    <a:lumMod val="50000"/>
                  </a:schemeClr>
                </a:solidFill>
              </a:rPr>
              <a:t>(</a:t>
            </a:r>
            <a:r>
              <a:rPr lang="cs-CZ" sz="1900" dirty="0">
                <a:solidFill>
                  <a:schemeClr val="accent2">
                    <a:lumMod val="50000"/>
                  </a:schemeClr>
                </a:solidFill>
              </a:rPr>
              <a:t>pavouk do kořisti vstříkne jed + trávicí šťávy, natrávený obsah potom vysaje)</a:t>
            </a:r>
          </a:p>
        </p:txBody>
      </p:sp>
    </p:spTree>
    <p:extLst>
      <p:ext uri="{BB962C8B-B14F-4D97-AF65-F5344CB8AC3E}">
        <p14:creationId xmlns:p14="http://schemas.microsoft.com/office/powerpoint/2010/main" val="1612831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  <p:bldP spid="17" grpId="0"/>
      <p:bldP spid="18" grpId="0"/>
      <p:bldP spid="22" grpId="0"/>
      <p:bldP spid="23" grpId="0"/>
      <p:bldP spid="32" grpId="0"/>
      <p:bldP spid="34" grpId="0"/>
      <p:bldP spid="36" grpId="0"/>
      <p:bldP spid="37" grpId="0"/>
      <p:bldP spid="3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47664" y="404664"/>
            <a:ext cx="592437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smtClean="0">
                <a:solidFill>
                  <a:schemeClr val="accent2">
                    <a:lumMod val="50000"/>
                  </a:schemeClr>
                </a:solidFill>
              </a:rPr>
              <a:t>Použité zdroje</a:t>
            </a:r>
            <a:endParaRPr lang="cs-CZ" sz="66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cxnSp>
        <p:nvCxnSpPr>
          <p:cNvPr id="4" name="Přímá spojnice 3"/>
          <p:cNvCxnSpPr/>
          <p:nvPr/>
        </p:nvCxnSpPr>
        <p:spPr>
          <a:xfrm>
            <a:off x="3347864" y="1512660"/>
            <a:ext cx="5544616" cy="0"/>
          </a:xfrm>
          <a:prstGeom prst="line">
            <a:avLst/>
          </a:prstGeom>
          <a:ln w="3810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546781" y="1829869"/>
            <a:ext cx="79261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- použité obrázky – kliparty galerie MS Office 2010</a:t>
            </a: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5" name="Picture 19" descr="C:\Users\KonirovaV\AppData\Local\Microsoft\Windows\Temporary Internet Files\Content.IE5\AM1I8PN9\MC900436254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401" y="302397"/>
            <a:ext cx="1210263" cy="1210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2755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Vlastní 2">
      <a:dk1>
        <a:srgbClr val="877F6C"/>
      </a:dk1>
      <a:lt1>
        <a:sysClr val="window" lastClr="FFFFFF"/>
      </a:lt1>
      <a:dk2>
        <a:srgbClr val="DAA454"/>
      </a:dk2>
      <a:lt2>
        <a:srgbClr val="ECE9C6"/>
      </a:lt2>
      <a:accent1>
        <a:srgbClr val="F14522"/>
      </a:accent1>
      <a:accent2>
        <a:srgbClr val="CE6249"/>
      </a:accent2>
      <a:accent3>
        <a:srgbClr val="E2D88C"/>
      </a:accent3>
      <a:accent4>
        <a:srgbClr val="877F6C"/>
      </a:accent4>
      <a:accent5>
        <a:srgbClr val="F35838"/>
      </a:accent5>
      <a:accent6>
        <a:srgbClr val="F2F2F2"/>
      </a:accent6>
      <a:hlink>
        <a:srgbClr val="FFD147"/>
      </a:hlink>
      <a:folHlink>
        <a:srgbClr val="EFEFE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969</TotalTime>
  <Words>612</Words>
  <Application>Microsoft Office PowerPoint</Application>
  <PresentationFormat>Předvádění na obrazovce (4:3)</PresentationFormat>
  <Paragraphs>120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Papír</vt:lpstr>
      <vt:lpstr>Prezentace aplikace PowerPoint</vt:lpstr>
      <vt:lpstr>Prezentace aplikace PowerPoint</vt:lpstr>
      <vt:lpstr>Klepítkatci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Konířová Věra</dc:creator>
  <cp:lastModifiedBy>Konířová Věra</cp:lastModifiedBy>
  <cp:revision>245</cp:revision>
  <dcterms:created xsi:type="dcterms:W3CDTF">2012-03-25T13:19:22Z</dcterms:created>
  <dcterms:modified xsi:type="dcterms:W3CDTF">2012-08-26T20:50:00Z</dcterms:modified>
</cp:coreProperties>
</file>