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64" r:id="rId4"/>
    <p:sldId id="266" r:id="rId5"/>
    <p:sldId id="265" r:id="rId6"/>
    <p:sldId id="262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0033"/>
    <a:srgbClr val="FFC66F"/>
    <a:srgbClr val="4E1400"/>
    <a:srgbClr val="800000"/>
    <a:srgbClr val="990033"/>
    <a:srgbClr val="FF00FF"/>
    <a:srgbClr val="FF6699"/>
    <a:srgbClr val="FF7C80"/>
    <a:srgbClr val="FF0066"/>
    <a:srgbClr val="FFC6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AD476A6-098E-4610-871D-CA787B4E11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280011-7F7B-466F-B1C5-4A0BF1A72BB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63665" y="2708920"/>
            <a:ext cx="846043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NÁZEV ŠKOLY: ZŠ Pardubice – </a:t>
            </a:r>
            <a:r>
              <a:rPr lang="cs-CZ" sz="2000" dirty="0" err="1">
                <a:solidFill>
                  <a:schemeClr val="accent2">
                    <a:lumMod val="75000"/>
                  </a:schemeClr>
                </a:solidFill>
              </a:rPr>
              <a:t>Spořilov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AUTOR: Věra Konířová</a:t>
            </a: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NÁZEV: VY_52_INOVACE_PŘÍRODOPIS 6. – 9._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26.ROZTOČI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TÉMA: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ROZTOČI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834" y="476672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4275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trips dir="ld"/>
      </p:transition>
    </mc:Choice>
    <mc:Fallback xmlns="">
      <p:transition spd="slow">
        <p:strips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5600" y="2708920"/>
            <a:ext cx="84604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3665" y="332656"/>
            <a:ext cx="878033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ANOTACE: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Prezentace    je    určena    k   seznámení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žáků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s   typickými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znaky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a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významnými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zástupci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bezobratlých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živočichů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patřících do skupiny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roztoči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Bublinové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popisky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rozvíjí  logické  myšlení  a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komunikační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schopnosti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žáků.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Jak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se žákům podařilo osvojit si nové poznatky lze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ověřit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stručným opakováním v závěru prezentace. </a:t>
            </a: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K  prezentaci  můžeme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použít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jak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pouze učebnu s dataprojektorem,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tak  i  učebnu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interaktivní   tabulí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Vhodné  je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prezentaci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doplnit </a:t>
            </a: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obrázky    uvedených    zástupců    nebo   pokud   máme   k   dispozici </a:t>
            </a: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mikroskopické preparáty těchto zástupců - jejich pozorováním.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Prezentace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byla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vytvořena   dne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26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.  3.   2012   a    ověřena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dne 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                 16.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4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.  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2012.   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4221088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380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trips dir="ld"/>
      </p:transition>
    </mc:Choice>
    <mc:Fallback xmlns="">
      <p:transition spd="slow">
        <p:strips dir="ld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100" dirty="0" smtClean="0"/>
              <a:t>Roztoči</a:t>
            </a:r>
            <a:r>
              <a:rPr lang="cs-CZ" dirty="0" smtClean="0"/>
              <a:t> </a:t>
            </a:r>
            <a:r>
              <a:rPr lang="cs-CZ" sz="3800" dirty="0" smtClean="0"/>
              <a:t>- charakteristika a zástupci</a:t>
            </a:r>
            <a:endParaRPr lang="cs-CZ" sz="3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9270" y="1377900"/>
            <a:ext cx="39787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velcí pouze několik mm 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270" y="2424340"/>
            <a:ext cx="22445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někteří draví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270" y="2947558"/>
            <a:ext cx="88972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většina se živí jako              paraziti  -  rostlin,  živočichů 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i člověka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968000" y="5575966"/>
            <a:ext cx="457200" cy="0"/>
          </a:xfrm>
          <a:prstGeom prst="straightConnector1">
            <a:avLst/>
          </a:prstGeom>
          <a:ln w="22225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04104" y="3901667"/>
            <a:ext cx="14334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>
                <a:solidFill>
                  <a:schemeClr val="tx2"/>
                </a:solidFill>
              </a:rPr>
              <a:t>K</a:t>
            </a:r>
            <a:r>
              <a:rPr lang="cs-CZ" sz="3000" b="1" dirty="0" smtClean="0">
                <a:solidFill>
                  <a:schemeClr val="tx2"/>
                </a:solidFill>
              </a:rPr>
              <a:t>líšťata</a:t>
            </a:r>
            <a:endParaRPr lang="cs-CZ" sz="3000" b="1" dirty="0">
              <a:solidFill>
                <a:schemeClr val="tx2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33701" y="3932445"/>
            <a:ext cx="4707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nejznámější zástupci roztočů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431784" y="6247198"/>
            <a:ext cx="14654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accent2">
                    <a:lumMod val="75000"/>
                  </a:schemeClr>
                </a:solidFill>
              </a:rPr>
              <a:t>borelióza</a:t>
            </a:r>
            <a:endParaRPr lang="cs-CZ" sz="2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659949" y="6247198"/>
            <a:ext cx="8915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accent2">
                    <a:lumMod val="75000"/>
                  </a:schemeClr>
                </a:solidFill>
              </a:rPr>
              <a:t>nebo</a:t>
            </a:r>
            <a:endParaRPr lang="cs-CZ" sz="2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" name="Obláček 29"/>
          <p:cNvSpPr/>
          <p:nvPr/>
        </p:nvSpPr>
        <p:spPr>
          <a:xfrm>
            <a:off x="5076056" y="5745565"/>
            <a:ext cx="2270388" cy="495393"/>
          </a:xfrm>
          <a:prstGeom prst="cloudCallout">
            <a:avLst>
              <a:gd name="adj1" fmla="val -68580"/>
              <a:gd name="adj2" fmla="val -5397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rgbClr val="C80033"/>
                </a:solidFill>
              </a:rPr>
              <a:t>Víš kterých?</a:t>
            </a:r>
            <a:endParaRPr lang="cs-CZ" sz="2000" i="1" dirty="0">
              <a:solidFill>
                <a:srgbClr val="C80033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37510" y="4455665"/>
            <a:ext cx="7399165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sají krev obratlovců </a:t>
            </a:r>
            <a:r>
              <a:rPr lang="cs-CZ" sz="2500" dirty="0" smtClean="0">
                <a:solidFill>
                  <a:schemeClr val="accent2">
                    <a:lumMod val="75000"/>
                  </a:schemeClr>
                </a:solidFill>
              </a:rPr>
              <a:t>(pouze  samičky,  dospělí  </a:t>
            </a:r>
          </a:p>
          <a:p>
            <a:r>
              <a:rPr lang="cs-CZ" sz="25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samci potravu nepřijímají)</a:t>
            </a:r>
            <a:endParaRPr lang="cs-CZ" sz="25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2" name="Obláček 31"/>
          <p:cNvSpPr/>
          <p:nvPr/>
        </p:nvSpPr>
        <p:spPr>
          <a:xfrm>
            <a:off x="6991669" y="3462347"/>
            <a:ext cx="2007915" cy="940195"/>
          </a:xfrm>
          <a:prstGeom prst="cloudCallout">
            <a:avLst>
              <a:gd name="adj1" fmla="val -70329"/>
              <a:gd name="adj2" fmla="val 29982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rgbClr val="C80033"/>
                </a:solidFill>
              </a:rPr>
              <a:t>Víš čím se živí?</a:t>
            </a:r>
            <a:endParaRPr lang="cs-CZ" sz="2000" i="1" dirty="0">
              <a:solidFill>
                <a:srgbClr val="C80033"/>
              </a:solidFill>
            </a:endParaRPr>
          </a:p>
        </p:txBody>
      </p:sp>
      <p:sp>
        <p:nvSpPr>
          <p:cNvPr id="33" name="Obláček 32"/>
          <p:cNvSpPr/>
          <p:nvPr/>
        </p:nvSpPr>
        <p:spPr>
          <a:xfrm>
            <a:off x="5700288" y="1453483"/>
            <a:ext cx="2952328" cy="1418494"/>
          </a:xfrm>
          <a:prstGeom prst="cloudCallout">
            <a:avLst>
              <a:gd name="adj1" fmla="val -64588"/>
              <a:gd name="adj2" fmla="val 58529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rgbClr val="C80033"/>
                </a:solidFill>
              </a:rPr>
              <a:t>Patří k vnějším nebo k vnitřním parazitům?</a:t>
            </a:r>
            <a:endParaRPr lang="cs-CZ" sz="2000" i="1" dirty="0">
              <a:solidFill>
                <a:srgbClr val="C80033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91880" y="2947560"/>
            <a:ext cx="10583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vnější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9270" y="1901120"/>
            <a:ext cx="50765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hlavohruď srostlá se zadečkem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35900" y="5269571"/>
            <a:ext cx="6002383" cy="951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možný   přenos  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velmi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nebezpečných  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onemocnění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67952" y="6247198"/>
            <a:ext cx="4254819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>
                <a:solidFill>
                  <a:schemeClr val="accent2">
                    <a:lumMod val="75000"/>
                  </a:schemeClr>
                </a:solidFill>
              </a:rPr>
              <a:t>- např. zánět mozkových blan</a:t>
            </a:r>
          </a:p>
        </p:txBody>
      </p:sp>
      <p:sp>
        <p:nvSpPr>
          <p:cNvPr id="10" name="Ovál 9"/>
          <p:cNvSpPr/>
          <p:nvPr/>
        </p:nvSpPr>
        <p:spPr>
          <a:xfrm>
            <a:off x="404104" y="4909635"/>
            <a:ext cx="870669" cy="1294417"/>
          </a:xfrm>
          <a:prstGeom prst="ellipse">
            <a:avLst/>
          </a:prstGeom>
          <a:solidFill>
            <a:srgbClr val="FFC66F"/>
          </a:solidFill>
          <a:ln w="3175">
            <a:solidFill>
              <a:srgbClr val="4E1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/>
          <p:cNvSpPr/>
          <p:nvPr/>
        </p:nvSpPr>
        <p:spPr>
          <a:xfrm rot="18999698">
            <a:off x="670106" y="4964957"/>
            <a:ext cx="338664" cy="326782"/>
          </a:xfrm>
          <a:prstGeom prst="teardrop">
            <a:avLst/>
          </a:prstGeom>
          <a:solidFill>
            <a:srgbClr val="4E1400"/>
          </a:solidFill>
          <a:ln>
            <a:solidFill>
              <a:srgbClr val="4E1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902718" y="4901193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27813" y="4905624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2283335">
            <a:off x="904712" y="4579630"/>
            <a:ext cx="352624" cy="547220"/>
          </a:xfrm>
          <a:prstGeom prst="arc">
            <a:avLst>
              <a:gd name="adj1" fmla="val 14986290"/>
              <a:gd name="adj2" fmla="val 2295826"/>
            </a:avLst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519886">
            <a:off x="898130" y="5345125"/>
            <a:ext cx="558928" cy="821513"/>
          </a:xfrm>
          <a:prstGeom prst="arc">
            <a:avLst>
              <a:gd name="adj1" fmla="val 16200000"/>
              <a:gd name="adj2" fmla="val 21339516"/>
            </a:avLst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>
            <a:off x="868573" y="5177368"/>
            <a:ext cx="656107" cy="512850"/>
          </a:xfrm>
          <a:prstGeom prst="arc">
            <a:avLst/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3808595">
            <a:off x="678645" y="4399456"/>
            <a:ext cx="672683" cy="917467"/>
          </a:xfrm>
          <a:prstGeom prst="arc">
            <a:avLst>
              <a:gd name="adj1" fmla="val 16753770"/>
              <a:gd name="adj2" fmla="val 0"/>
            </a:avLst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12866653">
            <a:off x="455197" y="4559723"/>
            <a:ext cx="712664" cy="598950"/>
          </a:xfrm>
          <a:prstGeom prst="arc">
            <a:avLst>
              <a:gd name="adj1" fmla="val 17233851"/>
              <a:gd name="adj2" fmla="val 1147890"/>
            </a:avLst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4113461">
            <a:off x="188165" y="5307459"/>
            <a:ext cx="914400" cy="914400"/>
          </a:xfrm>
          <a:prstGeom prst="arc">
            <a:avLst>
              <a:gd name="adj1" fmla="val 17626456"/>
              <a:gd name="adj2" fmla="val 222061"/>
            </a:avLst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12765823">
            <a:off x="259239" y="4344703"/>
            <a:ext cx="914400" cy="914400"/>
          </a:xfrm>
          <a:prstGeom prst="arc">
            <a:avLst>
              <a:gd name="adj1" fmla="val 16200000"/>
              <a:gd name="adj2" fmla="val 20871274"/>
            </a:avLst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 rot="15987489">
            <a:off x="73216" y="5233017"/>
            <a:ext cx="914400" cy="914400"/>
          </a:xfrm>
          <a:prstGeom prst="arc">
            <a:avLst>
              <a:gd name="adj1" fmla="val 17422152"/>
              <a:gd name="adj2" fmla="val 21224132"/>
            </a:avLst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 rot="13904473">
            <a:off x="783162" y="4497942"/>
            <a:ext cx="914400" cy="914400"/>
          </a:xfrm>
          <a:prstGeom prst="arc">
            <a:avLst>
              <a:gd name="adj1" fmla="val 18850054"/>
              <a:gd name="adj2" fmla="val 19990480"/>
            </a:avLst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 rot="17148746">
            <a:off x="-6695" y="4447314"/>
            <a:ext cx="914400" cy="914400"/>
          </a:xfrm>
          <a:prstGeom prst="arc">
            <a:avLst>
              <a:gd name="adj1" fmla="val 3434145"/>
              <a:gd name="adj2" fmla="val 4365510"/>
            </a:avLst>
          </a:prstGeom>
          <a:ln w="22225">
            <a:solidFill>
              <a:srgbClr val="4E14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00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trips dir="ld"/>
      </p:transition>
    </mc:Choice>
    <mc:Fallback xmlns="">
      <p:transition spd="slow">
        <p:strips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0" dur="1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5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0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9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0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1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2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1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3" dur="1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8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3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35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40" dur="12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45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24" grpId="0"/>
      <p:bldP spid="25" grpId="0"/>
      <p:bldP spid="28" grpId="0"/>
      <p:bldP spid="29" grpId="0"/>
      <p:bldP spid="30" grpId="0" animBg="1"/>
      <p:bldP spid="31" grpId="0"/>
      <p:bldP spid="32" grpId="0" animBg="1"/>
      <p:bldP spid="33" grpId="0" animBg="1"/>
      <p:bldP spid="34" grpId="0"/>
      <p:bldP spid="35" grpId="0"/>
      <p:bldP spid="7" grpId="0"/>
      <p:bldP spid="8" grpId="0"/>
      <p:bldP spid="10" grpId="0" animBg="1"/>
      <p:bldP spid="13" grpId="0" animBg="1"/>
      <p:bldP spid="14" grpId="0" animBg="1"/>
      <p:bldP spid="26" grpId="0" animBg="1"/>
      <p:bldP spid="15" grpId="0" animBg="1"/>
      <p:bldP spid="16" grpId="0" animBg="1"/>
      <p:bldP spid="19" grpId="0" animBg="1"/>
      <p:bldP spid="20" grpId="0" animBg="1"/>
      <p:bldP spid="9" grpId="0" animBg="1"/>
      <p:bldP spid="11" grpId="0" animBg="1"/>
      <p:bldP spid="17" grpId="0" animBg="1"/>
      <p:bldP spid="18" grpId="0" animBg="1"/>
      <p:bldP spid="23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58249" y="476672"/>
            <a:ext cx="24753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 např.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98857" y="5829266"/>
            <a:ext cx="434542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i="1" dirty="0" smtClean="0">
                <a:solidFill>
                  <a:schemeClr val="accent2">
                    <a:lumMod val="75000"/>
                  </a:schemeClr>
                </a:solidFill>
              </a:rPr>
              <a:t>(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vlivem </a:t>
            </a:r>
            <a:r>
              <a:rPr lang="cs-CZ" sz="2200" i="1" dirty="0">
                <a:solidFill>
                  <a:schemeClr val="accent2">
                    <a:lumMod val="75000"/>
                  </a:schemeClr>
                </a:solidFill>
              </a:rPr>
              <a:t>tepla se nafukuje a </a:t>
            </a:r>
            <a:r>
              <a:rPr lang="cs-CZ" sz="2200" i="1" dirty="0" smtClean="0">
                <a:solidFill>
                  <a:schemeClr val="accent2">
                    <a:lumMod val="75000"/>
                  </a:schemeClr>
                </a:solidFill>
              </a:rPr>
              <a:t>praská)</a:t>
            </a:r>
            <a:endParaRPr lang="cs-CZ" sz="22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31556" y="1060020"/>
            <a:ext cx="2867516" cy="892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i="1" dirty="0">
                <a:solidFill>
                  <a:schemeClr val="accent2">
                    <a:lumMod val="75000"/>
                  </a:schemeClr>
                </a:solidFill>
              </a:rPr>
              <a:t>dlouhé rukávy, </a:t>
            </a:r>
            <a:endParaRPr lang="cs-CZ" sz="2600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600" i="1" dirty="0" smtClean="0">
                <a:solidFill>
                  <a:schemeClr val="accent2">
                    <a:lumMod val="75000"/>
                  </a:schemeClr>
                </a:solidFill>
              </a:rPr>
              <a:t>nohavice</a:t>
            </a:r>
            <a:r>
              <a:rPr lang="cs-CZ" sz="2600" i="1" dirty="0">
                <a:solidFill>
                  <a:schemeClr val="accent2">
                    <a:lumMod val="75000"/>
                  </a:schemeClr>
                </a:solidFill>
              </a:rPr>
              <a:t>, čepice …</a:t>
            </a:r>
          </a:p>
        </p:txBody>
      </p:sp>
      <p:sp>
        <p:nvSpPr>
          <p:cNvPr id="7" name="Obdélník 6"/>
          <p:cNvSpPr/>
          <p:nvPr/>
        </p:nvSpPr>
        <p:spPr>
          <a:xfrm>
            <a:off x="4053905" y="1200565"/>
            <a:ext cx="149752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i="1" dirty="0">
                <a:solidFill>
                  <a:schemeClr val="accent2">
                    <a:lumMod val="75000"/>
                  </a:schemeClr>
                </a:solidFill>
              </a:rPr>
              <a:t>repelenty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68247" y="2105170"/>
            <a:ext cx="3921562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i="1" dirty="0">
                <a:solidFill>
                  <a:schemeClr val="accent2">
                    <a:lumMod val="75000"/>
                  </a:schemeClr>
                </a:solidFill>
              </a:rPr>
              <a:t>po návratu z přírody (lesa) </a:t>
            </a:r>
            <a:endParaRPr lang="cs-CZ" sz="2600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600" i="1" dirty="0" smtClean="0">
                <a:solidFill>
                  <a:schemeClr val="accent2">
                    <a:lumMod val="75000"/>
                  </a:schemeClr>
                </a:solidFill>
              </a:rPr>
              <a:t>se </a:t>
            </a:r>
            <a:r>
              <a:rPr lang="cs-CZ" sz="2600" i="1" dirty="0">
                <a:solidFill>
                  <a:schemeClr val="accent2">
                    <a:lumMod val="75000"/>
                  </a:schemeClr>
                </a:solidFill>
              </a:rPr>
              <a:t>důkladně prohlédnout</a:t>
            </a:r>
          </a:p>
        </p:txBody>
      </p:sp>
      <p:sp>
        <p:nvSpPr>
          <p:cNvPr id="9" name="Obdélník 8"/>
          <p:cNvSpPr/>
          <p:nvPr/>
        </p:nvSpPr>
        <p:spPr>
          <a:xfrm>
            <a:off x="5470063" y="2105170"/>
            <a:ext cx="3800001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i="1" dirty="0">
                <a:solidFill>
                  <a:schemeClr val="accent2">
                    <a:lumMod val="75000"/>
                  </a:schemeClr>
                </a:solidFill>
              </a:rPr>
              <a:t>vyhýbat se vysoké trávě, </a:t>
            </a:r>
            <a:endParaRPr lang="cs-CZ" sz="2600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600" i="1" dirty="0" smtClean="0">
                <a:solidFill>
                  <a:schemeClr val="accent2">
                    <a:lumMod val="75000"/>
                  </a:schemeClr>
                </a:solidFill>
              </a:rPr>
              <a:t>porostům </a:t>
            </a:r>
            <a:r>
              <a:rPr lang="cs-CZ" sz="2600" i="1" dirty="0">
                <a:solidFill>
                  <a:schemeClr val="accent2">
                    <a:lumMod val="75000"/>
                  </a:schemeClr>
                </a:solidFill>
              </a:rPr>
              <a:t>kapradí </a:t>
            </a:r>
            <a:endParaRPr lang="cs-CZ" sz="2600" i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600" i="1" dirty="0" smtClean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cs-CZ" sz="2600" i="1" dirty="0">
                <a:solidFill>
                  <a:schemeClr val="accent2">
                    <a:lumMod val="75000"/>
                  </a:schemeClr>
                </a:solidFill>
              </a:rPr>
              <a:t>nízkých keříků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12043" y="3397833"/>
            <a:ext cx="561344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přisáté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klíště co nejdříve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odstranit  </a:t>
            </a:r>
            <a:endParaRPr lang="cs-CZ" sz="28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4875160"/>
            <a:ext cx="883195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- postižené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místo  kontrolovat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v  případě  problémů   </a:t>
            </a:r>
          </a:p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(zarudnutí, otoku apod.)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vyhledat lékaře</a:t>
            </a:r>
          </a:p>
        </p:txBody>
      </p:sp>
      <p:sp>
        <p:nvSpPr>
          <p:cNvPr id="12" name="Obláček 11"/>
          <p:cNvSpPr/>
          <p:nvPr/>
        </p:nvSpPr>
        <p:spPr>
          <a:xfrm>
            <a:off x="68566" y="322070"/>
            <a:ext cx="4313350" cy="1546873"/>
          </a:xfrm>
          <a:prstGeom prst="cloudCallout">
            <a:avLst>
              <a:gd name="adj1" fmla="val -45325"/>
              <a:gd name="adj2" fmla="val -47423"/>
            </a:avLst>
          </a:prstGeom>
          <a:solidFill>
            <a:srgbClr val="FFC66F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solidFill>
                  <a:srgbClr val="C80033"/>
                </a:solidFill>
              </a:rPr>
              <a:t>Jak se proti klíšťatům nebo jimi způsobenému onemocnění </a:t>
            </a:r>
          </a:p>
          <a:p>
            <a:pPr algn="ctr"/>
            <a:r>
              <a:rPr lang="cs-CZ" i="1" dirty="0" smtClean="0">
                <a:solidFill>
                  <a:srgbClr val="C80033"/>
                </a:solidFill>
              </a:rPr>
              <a:t>můžeme chránit?</a:t>
            </a:r>
            <a:endParaRPr lang="cs-CZ" i="1" dirty="0">
              <a:solidFill>
                <a:srgbClr val="C80033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65524" y="620205"/>
            <a:ext cx="1425518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i="1" dirty="0">
                <a:solidFill>
                  <a:schemeClr val="accent2">
                    <a:lumMod val="75000"/>
                  </a:schemeClr>
                </a:solidFill>
              </a:rPr>
              <a:t>očkování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179743" y="6310648"/>
            <a:ext cx="2016065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200" i="1" dirty="0">
                <a:solidFill>
                  <a:schemeClr val="accent2">
                    <a:lumMod val="75000"/>
                  </a:schemeClr>
                </a:solidFill>
              </a:rPr>
              <a:t>riziko infikování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11560" y="5829267"/>
            <a:ext cx="42162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- odstraněné klíště nepálit!</a:t>
            </a: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611560" y="4173392"/>
            <a:ext cx="360040" cy="10019"/>
          </a:xfrm>
          <a:prstGeom prst="straightConnector1">
            <a:avLst/>
          </a:prstGeom>
          <a:ln w="190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528677" y="1003705"/>
            <a:ext cx="156682" cy="237369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624200" y="1632717"/>
            <a:ext cx="238857" cy="472453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707742" y="801025"/>
            <a:ext cx="342974" cy="130805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5000304" y="999892"/>
            <a:ext cx="179010" cy="344689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687616" y="1003705"/>
            <a:ext cx="271943" cy="337063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4" idx="2"/>
          </p:cNvCxnSpPr>
          <p:nvPr/>
        </p:nvCxnSpPr>
        <p:spPr>
          <a:xfrm>
            <a:off x="5495928" y="999892"/>
            <a:ext cx="353524" cy="1074229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bdélník 49"/>
          <p:cNvSpPr/>
          <p:nvPr/>
        </p:nvSpPr>
        <p:spPr>
          <a:xfrm>
            <a:off x="1009867" y="3921053"/>
            <a:ext cx="798087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potřít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dezinfekcí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případně  mastným  krémem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potom opatrně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vyviklat + ranku dezinfikovat</a:t>
            </a:r>
          </a:p>
        </p:txBody>
      </p:sp>
      <p:cxnSp>
        <p:nvCxnSpPr>
          <p:cNvPr id="53" name="Přímá spojnice se šipkou 52"/>
          <p:cNvCxnSpPr/>
          <p:nvPr/>
        </p:nvCxnSpPr>
        <p:spPr>
          <a:xfrm>
            <a:off x="4863057" y="6526091"/>
            <a:ext cx="226752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124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trips dir="ld"/>
      </p:transition>
    </mc:Choice>
    <mc:Fallback xmlns="">
      <p:transition spd="slow">
        <p:strips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4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9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2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7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2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2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2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2" dur="1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2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7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3" grpId="0"/>
      <p:bldP spid="14" grpId="0"/>
      <p:bldP spid="15" grpId="0"/>
      <p:bldP spid="5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1925" y="4941168"/>
            <a:ext cx="1492716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b="1" dirty="0">
                <a:solidFill>
                  <a:schemeClr val="tx2"/>
                </a:solidFill>
              </a:rPr>
              <a:t>S</a:t>
            </a:r>
            <a:r>
              <a:rPr lang="cs-CZ" sz="3000" b="1" dirty="0" smtClean="0">
                <a:solidFill>
                  <a:schemeClr val="tx2"/>
                </a:solidFill>
              </a:rPr>
              <a:t>vilušky</a:t>
            </a:r>
            <a:endParaRPr lang="cs-CZ" sz="3000" b="1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7766" y="583041"/>
            <a:ext cx="3084434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b="1" dirty="0">
                <a:solidFill>
                  <a:schemeClr val="tx2"/>
                </a:solidFill>
              </a:rPr>
              <a:t>Z</a:t>
            </a:r>
            <a:r>
              <a:rPr lang="cs-CZ" sz="3000" b="1" dirty="0" smtClean="0">
                <a:solidFill>
                  <a:schemeClr val="tx2"/>
                </a:solidFill>
              </a:rPr>
              <a:t>ákožka svrabová</a:t>
            </a:r>
            <a:endParaRPr lang="cs-CZ" sz="30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1925" y="5647606"/>
            <a:ext cx="1931106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b="1" dirty="0" err="1">
                <a:solidFill>
                  <a:schemeClr val="tx2"/>
                </a:solidFill>
              </a:rPr>
              <a:t>V</a:t>
            </a:r>
            <a:r>
              <a:rPr lang="cs-CZ" sz="3000" b="1" dirty="0" err="1" smtClean="0">
                <a:solidFill>
                  <a:schemeClr val="tx2"/>
                </a:solidFill>
              </a:rPr>
              <a:t>aroa</a:t>
            </a:r>
            <a:r>
              <a:rPr lang="cs-CZ" sz="3000" b="1" dirty="0" smtClean="0">
                <a:solidFill>
                  <a:schemeClr val="tx2"/>
                </a:solidFill>
              </a:rPr>
              <a:t> </a:t>
            </a:r>
            <a:r>
              <a:rPr lang="cs-CZ" sz="3000" b="1" dirty="0">
                <a:solidFill>
                  <a:schemeClr val="tx2"/>
                </a:solidFill>
              </a:rPr>
              <a:t>včelí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3332200" y="2996952"/>
            <a:ext cx="58746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šíření přímým kontaktem + vlivem  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špatné   hygieny   (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především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za  </a:t>
            </a:r>
          </a:p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nepříznivých  životních  podmínek </a:t>
            </a:r>
          </a:p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-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války, přírodní katastrofy …) 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83976" y="5678384"/>
            <a:ext cx="23503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- napadá včely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24125" y="5693773"/>
            <a:ext cx="44504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nemoci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+ decimace včelstev</a:t>
            </a:r>
          </a:p>
        </p:txBody>
      </p:sp>
      <p:sp>
        <p:nvSpPr>
          <p:cNvPr id="9" name="Obdélník 8"/>
          <p:cNvSpPr/>
          <p:nvPr/>
        </p:nvSpPr>
        <p:spPr>
          <a:xfrm>
            <a:off x="3332200" y="1519625"/>
            <a:ext cx="58118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vrtá  chodbičky  v  jemných částech  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kůže a klade do nich vajíčka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32200" y="583041"/>
            <a:ext cx="58746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- původce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kožního onemocnění </a:t>
            </a: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</a:t>
            </a:r>
            <a:r>
              <a:rPr lang="cs-CZ" sz="2800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i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svrabu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221006" y="2473732"/>
            <a:ext cx="24609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accent2">
                    <a:lumMod val="75000"/>
                  </a:schemeClr>
                </a:solidFill>
              </a:rPr>
              <a:t>působí svědění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667466" y="4971946"/>
            <a:ext cx="39465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- vysávají rostlinné buňky</a:t>
            </a: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635896" y="2735342"/>
            <a:ext cx="457200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4434299" y="5969235"/>
            <a:ext cx="193096" cy="5616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5695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trips dir="ld"/>
      </p:transition>
    </mc:Choice>
    <mc:Fallback xmlns="">
      <p:transition spd="slow">
        <p:strips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0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0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8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Opakování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4421" y="1628800"/>
            <a:ext cx="81830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1) Jakým způsobem získává většina roztočů potravu?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3465" y="2152020"/>
            <a:ext cx="7204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- jako vnější paraziti rostlin, živočichů i člověka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420" y="2675240"/>
            <a:ext cx="8838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2) Jmenuj alespoň 2 zástupce roztočů.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3465" y="3198460"/>
            <a:ext cx="59482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- např. klíště, zákožka, sviluška, </a:t>
            </a:r>
            <a:r>
              <a:rPr lang="cs-CZ" sz="2800" dirty="0" err="1" smtClean="0">
                <a:solidFill>
                  <a:schemeClr val="tx2"/>
                </a:solidFill>
              </a:rPr>
              <a:t>varoa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420" y="3721680"/>
            <a:ext cx="8316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3) Stručně popiš postup odstranění přisátého klíštěte.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419" y="5629894"/>
            <a:ext cx="88385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4) Jak  se  nazývá  kožní  onemocnění,  které  způsobuje    </a:t>
            </a:r>
          </a:p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 zákožka svrabová?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57612" y="6060781"/>
            <a:ext cx="1192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- svrab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3465" y="4244900"/>
            <a:ext cx="836053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- klíště potřít </a:t>
            </a:r>
            <a:r>
              <a:rPr lang="cs-CZ" sz="2800" dirty="0">
                <a:solidFill>
                  <a:schemeClr val="tx2"/>
                </a:solidFill>
              </a:rPr>
              <a:t>dezinfekcí, </a:t>
            </a:r>
            <a:r>
              <a:rPr lang="cs-CZ" sz="2800" dirty="0" smtClean="0">
                <a:solidFill>
                  <a:schemeClr val="tx2"/>
                </a:solidFill>
              </a:rPr>
              <a:t>případně mastným krémem</a:t>
            </a:r>
            <a:r>
              <a:rPr lang="cs-CZ" sz="2800" dirty="0">
                <a:solidFill>
                  <a:schemeClr val="tx2"/>
                </a:solidFill>
              </a:rPr>
              <a:t>, </a:t>
            </a:r>
          </a:p>
          <a:p>
            <a:r>
              <a:rPr lang="cs-CZ" sz="2800" dirty="0" smtClean="0">
                <a:solidFill>
                  <a:schemeClr val="tx2"/>
                </a:solidFill>
              </a:rPr>
              <a:t>  potom </a:t>
            </a:r>
            <a:r>
              <a:rPr lang="cs-CZ" sz="2800" dirty="0">
                <a:solidFill>
                  <a:schemeClr val="tx2"/>
                </a:solidFill>
              </a:rPr>
              <a:t>opatrně vyviklat + ranku </a:t>
            </a:r>
            <a:r>
              <a:rPr lang="cs-CZ" sz="2800" dirty="0" smtClean="0">
                <a:solidFill>
                  <a:schemeClr val="tx2"/>
                </a:solidFill>
              </a:rPr>
              <a:t>dezinfikovat </a:t>
            </a:r>
          </a:p>
          <a:p>
            <a:r>
              <a:rPr lang="cs-CZ" sz="2800" dirty="0">
                <a:solidFill>
                  <a:schemeClr val="tx2"/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 a kontrolovat, v případě potíží vyhledat lékaře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6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trips dir="ld"/>
      </p:transition>
    </mc:Choice>
    <mc:Fallback xmlns="">
      <p:transition spd="slow">
        <p:strips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0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5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0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0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5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0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11" grpId="0"/>
      <p:bldP spid="13" grpId="0"/>
      <p:bldP spid="1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Použité zdroje</a:t>
            </a:r>
            <a:endParaRPr lang="cs-CZ" sz="6000" b="1" dirty="0"/>
          </a:p>
        </p:txBody>
      </p:sp>
      <p:sp>
        <p:nvSpPr>
          <p:cNvPr id="4" name="Obdélník 3"/>
          <p:cNvSpPr/>
          <p:nvPr/>
        </p:nvSpPr>
        <p:spPr>
          <a:xfrm>
            <a:off x="400607" y="1718711"/>
            <a:ext cx="87484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- použitý nákres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klíštěte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pochází z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vlastní tvorby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192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trips dir="ld"/>
      </p:transition>
    </mc:Choice>
    <mc:Fallback xmlns="">
      <p:transition spd="slow">
        <p:strips dir="l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7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7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8">
      <a:dk1>
        <a:sysClr val="windowText" lastClr="000000"/>
      </a:dk1>
      <a:lt1>
        <a:sysClr val="window" lastClr="FFFFFF"/>
      </a:lt1>
      <a:dk2>
        <a:srgbClr val="811717"/>
      </a:dk2>
      <a:lt2>
        <a:srgbClr val="FFC984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900</TotalTime>
  <Words>474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Roztoči - charakteristika a zástupci</vt:lpstr>
      <vt:lpstr>Prezentace aplikace PowerPoint</vt:lpstr>
      <vt:lpstr>Prezentace aplikace PowerPoint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Štíři</dc:title>
  <dc:creator>Konířová Věra</dc:creator>
  <cp:lastModifiedBy>Konířová Věra</cp:lastModifiedBy>
  <cp:revision>292</cp:revision>
  <dcterms:created xsi:type="dcterms:W3CDTF">2012-03-26T14:13:05Z</dcterms:created>
  <dcterms:modified xsi:type="dcterms:W3CDTF">2012-08-26T15:36:32Z</dcterms:modified>
</cp:coreProperties>
</file>