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7" r:id="rId2"/>
    <p:sldId id="268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656A"/>
    <a:srgbClr val="F78585"/>
    <a:srgbClr val="FF9D4D"/>
    <a:srgbClr val="FFAC58"/>
    <a:srgbClr val="FF823B"/>
    <a:srgbClr val="FFCBEB"/>
    <a:srgbClr val="F4C2EB"/>
    <a:srgbClr val="EF9F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C6F2828-AA61-4F4A-8731-B004BF8574F1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F7FFBFB-E9B0-485E-826B-ACC80C0F493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88476" y="2492896"/>
            <a:ext cx="86764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>
                <a:solidFill>
                  <a:schemeClr val="tx2"/>
                </a:solidFill>
              </a:rPr>
              <a:t>NÁZEV ŠKOLY: ZŠ Pardubice – </a:t>
            </a:r>
            <a:r>
              <a:rPr lang="cs-CZ" sz="2000" i="1" dirty="0" err="1">
                <a:solidFill>
                  <a:schemeClr val="tx2"/>
                </a:solidFill>
              </a:rPr>
              <a:t>Spořilov</a:t>
            </a:r>
            <a:endParaRPr lang="cs-CZ" sz="2000" i="1" dirty="0">
              <a:solidFill>
                <a:schemeClr val="tx2"/>
              </a:solidFill>
            </a:endParaRPr>
          </a:p>
          <a:p>
            <a:r>
              <a:rPr lang="cs-CZ" sz="2000" i="1" dirty="0">
                <a:solidFill>
                  <a:schemeClr val="tx2"/>
                </a:solidFill>
              </a:rPr>
              <a:t>AUTOR: Věra Konířová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NÁZEV: VY_52_INOVACE_PŘÍRODOPIS 6. – 9._</a:t>
            </a:r>
            <a:r>
              <a:rPr lang="cs-CZ" sz="2000" i="1" dirty="0" smtClean="0">
                <a:solidFill>
                  <a:schemeClr val="tx2"/>
                </a:solidFill>
              </a:rPr>
              <a:t>28.KORÝŠI</a:t>
            </a:r>
            <a:endParaRPr lang="cs-CZ" sz="2000" i="1" dirty="0">
              <a:solidFill>
                <a:schemeClr val="tx2"/>
              </a:solidFill>
            </a:endParaRPr>
          </a:p>
          <a:p>
            <a:r>
              <a:rPr lang="cs-CZ" sz="2000" i="1" dirty="0">
                <a:solidFill>
                  <a:schemeClr val="tx2"/>
                </a:solidFill>
              </a:rPr>
              <a:t>TÉMA: </a:t>
            </a:r>
            <a:r>
              <a:rPr lang="cs-CZ" sz="2000" i="1" dirty="0" smtClean="0">
                <a:solidFill>
                  <a:schemeClr val="tx2"/>
                </a:solidFill>
              </a:rPr>
              <a:t>KORÝŠI</a:t>
            </a:r>
            <a:endParaRPr lang="cs-CZ" sz="2000" i="1" dirty="0">
              <a:solidFill>
                <a:schemeClr val="tx2"/>
              </a:solidFill>
            </a:endParaRPr>
          </a:p>
          <a:p>
            <a:r>
              <a:rPr lang="cs-CZ" sz="2000" i="1" dirty="0">
                <a:solidFill>
                  <a:schemeClr val="tx2"/>
                </a:solidFill>
              </a:rPr>
              <a:t>ČÍSLO PROJEKTU: CZ.1.07/1.4.00/21.2349 </a:t>
            </a:r>
          </a:p>
        </p:txBody>
      </p:sp>
      <p:pic>
        <p:nvPicPr>
          <p:cNvPr id="1026" name="Picture 2" descr="C:\Users\KonirovaV\Desktop\logo opvk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657" y="332656"/>
            <a:ext cx="5744095" cy="140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53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8475" y="332656"/>
            <a:ext cx="88555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chemeClr val="bg2"/>
                </a:solidFill>
              </a:rPr>
              <a:t>ANOTACE: </a:t>
            </a:r>
            <a:r>
              <a:rPr lang="cs-CZ" sz="2000" i="1" dirty="0" smtClean="0">
                <a:solidFill>
                  <a:schemeClr val="tx2"/>
                </a:solidFill>
              </a:rPr>
              <a:t>Tato  prezentace  je  zaměřena  na  seznámení  žáků  s  typickými znaky 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bezobratlých    živočichů    skupiny    korýšů,    jejím    dalším   dělením </a:t>
            </a:r>
          </a:p>
          <a:p>
            <a:r>
              <a:rPr lang="cs-CZ" sz="2000" i="1" dirty="0" smtClean="0">
                <a:solidFill>
                  <a:schemeClr val="tx2"/>
                </a:solidFill>
              </a:rPr>
              <a:t>                      a  významnými  zástupci  a  jejich  životem.  Popisky  ve  formě  bublin 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pomáhají    rozvíjet    logické    myšlení   žáků   a   jejich   komunikační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schopnosti.  Získané  poznatky  žáků  shrnují  a  zároveň prověřují dva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krátké  testy  v  závěru  prezentace.  Vyučující se může rozhodnout zda 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při  výuce  využije  oba  dva testy najednou nebo zda použije jeden test </a:t>
            </a:r>
          </a:p>
          <a:p>
            <a:r>
              <a:rPr lang="cs-CZ" sz="2000" i="1" dirty="0" smtClean="0">
                <a:solidFill>
                  <a:schemeClr val="tx2"/>
                </a:solidFill>
              </a:rPr>
              <a:t>                      k   závěrečnému   opakování   v   této  vyučovací  hodině  a  druhý  test </a:t>
            </a:r>
          </a:p>
          <a:p>
            <a:r>
              <a:rPr lang="cs-CZ" sz="2000" i="1" dirty="0" smtClean="0">
                <a:solidFill>
                  <a:schemeClr val="tx2"/>
                </a:solidFill>
              </a:rPr>
              <a:t>                      k úvodnímu opakování v následující vyučovací hodině.</a:t>
            </a:r>
          </a:p>
          <a:p>
            <a:endParaRPr lang="cs-CZ" sz="2000" i="1" dirty="0">
              <a:solidFill>
                <a:schemeClr val="tx2"/>
              </a:solidFill>
            </a:endParaRPr>
          </a:p>
          <a:p>
            <a:r>
              <a:rPr lang="cs-CZ" sz="2000" i="1" dirty="0" smtClean="0">
                <a:solidFill>
                  <a:schemeClr val="tx2"/>
                </a:solidFill>
              </a:rPr>
              <a:t>                      Při   prezentaci   je   vhodnější   použít   učebnu  s  interaktivní  tabulí </a:t>
            </a:r>
          </a:p>
          <a:p>
            <a:r>
              <a:rPr lang="cs-CZ" sz="2000" i="1" dirty="0" smtClean="0">
                <a:solidFill>
                  <a:schemeClr val="tx2"/>
                </a:solidFill>
              </a:rPr>
              <a:t>                      z  důvodu  aktivnějšího  zapojení  žáků  do  řešení  připravených testů. 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Součástí  prezentace  je  i  práce  žáků s učebnicí. Prezentaci je vhodné 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doplnit  obrázky  uvedených  zástupců  korýšů  nebo  případně  přímo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pozorováním      těchto     živých      zástupců     či     jejich     trvalých  </a:t>
            </a:r>
          </a:p>
          <a:p>
            <a:r>
              <a:rPr lang="cs-CZ" sz="2000" i="1" dirty="0">
                <a:solidFill>
                  <a:schemeClr val="tx2"/>
                </a:solidFill>
              </a:rPr>
              <a:t> </a:t>
            </a:r>
            <a:r>
              <a:rPr lang="cs-CZ" sz="2000" i="1" dirty="0" smtClean="0">
                <a:solidFill>
                  <a:schemeClr val="tx2"/>
                </a:solidFill>
              </a:rPr>
              <a:t>                     mikroskopických preparátů . </a:t>
            </a:r>
          </a:p>
          <a:p>
            <a:endParaRPr lang="cs-CZ" sz="2000" i="1" dirty="0">
              <a:solidFill>
                <a:schemeClr val="tx2"/>
              </a:solidFill>
            </a:endParaRPr>
          </a:p>
          <a:p>
            <a:r>
              <a:rPr lang="cs-CZ" sz="2000" i="1" dirty="0" smtClean="0">
                <a:solidFill>
                  <a:schemeClr val="tx2"/>
                </a:solidFill>
              </a:rPr>
              <a:t>                      Prezentace byla vytvořena dne 31. 3. 2012 a ověřena dne 20. 4. 2012.</a:t>
            </a:r>
            <a:endParaRPr lang="cs-CZ" sz="20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22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600200"/>
          </a:xfrm>
        </p:spPr>
        <p:txBody>
          <a:bodyPr/>
          <a:lstStyle/>
          <a:p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Korýši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KonirovaV\AppData\Local\Microsoft\Windows\Temporary Internet Files\Content.IE5\DE4CGPLA\MP9004222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584" y="3212976"/>
            <a:ext cx="4581018" cy="305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KonirovaV\AppData\Local\Microsoft\Windows\Temporary Internet Files\Content.IE5\AM1I8PN9\MC90043804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9245">
            <a:off x="6121666" y="64988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812360" y="764704"/>
            <a:ext cx="808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krab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64750" y="5577991"/>
            <a:ext cx="982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humr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3493" y="1689802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část</a:t>
            </a:r>
            <a:r>
              <a:rPr lang="cs-CZ" sz="6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</a:t>
            </a:r>
            <a:endParaRPr lang="cs-CZ" sz="6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50118" y="2689756"/>
            <a:ext cx="1213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kreveta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5467672" y="3012775"/>
            <a:ext cx="3360078" cy="849855"/>
          </a:xfrm>
          <a:prstGeom prst="wedgeEllipseCallout">
            <a:avLst>
              <a:gd name="adj1" fmla="val -59180"/>
              <a:gd name="adj2" fmla="val 108146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Dokážeš nás správně pojmenovat?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68910" y="5577991"/>
            <a:ext cx="564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A)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93266" y="461321"/>
            <a:ext cx="5245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B)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6379" y="266440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C)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6146" y="4206279"/>
            <a:ext cx="1665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bg2"/>
                </a:solidFill>
              </a:rPr>
              <a:t>Nápověda:</a:t>
            </a:r>
            <a:endParaRPr lang="cs-CZ" sz="2400" b="1" i="1" dirty="0">
              <a:solidFill>
                <a:schemeClr val="bg2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910540" y="4739385"/>
            <a:ext cx="10687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>
                <a:solidFill>
                  <a:schemeClr val="bg2"/>
                </a:solidFill>
              </a:rPr>
              <a:t>k</a:t>
            </a:r>
            <a:r>
              <a:rPr lang="cs-CZ" sz="2400" i="1" dirty="0" smtClean="0">
                <a:solidFill>
                  <a:schemeClr val="bg2"/>
                </a:solidFill>
              </a:rPr>
              <a:t>rab</a:t>
            </a:r>
          </a:p>
          <a:p>
            <a:r>
              <a:rPr lang="cs-CZ" sz="2400" i="1" dirty="0">
                <a:solidFill>
                  <a:schemeClr val="bg2"/>
                </a:solidFill>
              </a:rPr>
              <a:t>k</a:t>
            </a:r>
            <a:r>
              <a:rPr lang="cs-CZ" sz="2400" i="1" dirty="0" smtClean="0">
                <a:solidFill>
                  <a:schemeClr val="bg2"/>
                </a:solidFill>
              </a:rPr>
              <a:t>reveta</a:t>
            </a:r>
          </a:p>
          <a:p>
            <a:r>
              <a:rPr lang="cs-CZ" sz="2400" i="1" dirty="0" smtClean="0">
                <a:solidFill>
                  <a:schemeClr val="bg2"/>
                </a:solidFill>
              </a:rPr>
              <a:t>humr</a:t>
            </a:r>
            <a:endParaRPr lang="cs-CZ" sz="2400" i="1" dirty="0">
              <a:solidFill>
                <a:schemeClr val="bg2"/>
              </a:solidFill>
            </a:endParaRPr>
          </a:p>
        </p:txBody>
      </p:sp>
      <p:pic>
        <p:nvPicPr>
          <p:cNvPr id="17" name="Picture 9" descr="C:\Users\KonirovaV\AppData\Local\Microsoft\Windows\Temporary Internet Files\Content.IE5\S7687CZ2\MC9004133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1227" flipH="1">
            <a:off x="170127" y="878192"/>
            <a:ext cx="2902248" cy="1697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1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/>
      <p:bldP spid="9" grpId="0"/>
      <p:bldP spid="8" grpId="0"/>
      <p:bldP spid="10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7240" y="1632692"/>
            <a:ext cx="40735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většina vodní živočichové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7240" y="4920386"/>
            <a:ext cx="3326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>
                <a:solidFill>
                  <a:schemeClr val="tx2"/>
                </a:solidFill>
              </a:rPr>
              <a:t>- </a:t>
            </a:r>
            <a:r>
              <a:rPr lang="cs-CZ" sz="2800" i="1" dirty="0" smtClean="0">
                <a:solidFill>
                  <a:schemeClr val="tx2"/>
                </a:solidFill>
              </a:rPr>
              <a:t>hlavohruď + zadeček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7239" y="5628272"/>
            <a:ext cx="2236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2 páry tykadel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84609" y="2758679"/>
            <a:ext cx="2630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tx2"/>
                </a:solidFill>
              </a:rPr>
              <a:t>= vnější kostra </a:t>
            </a:r>
            <a:endParaRPr lang="cs-CZ" sz="2800" b="1" i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7240" y="3513148"/>
            <a:ext cx="4097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chitin + uhličitan vápenatý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29868" y="3513148"/>
            <a:ext cx="32319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b</a:t>
            </a:r>
            <a:r>
              <a:rPr lang="cs-CZ" sz="2800" i="1" dirty="0" smtClean="0">
                <a:solidFill>
                  <a:schemeClr val="tx2"/>
                </a:solidFill>
              </a:rPr>
              <a:t>ěhem růstu svlékají </a:t>
            </a:r>
          </a:p>
          <a:p>
            <a:r>
              <a:rPr lang="cs-CZ" sz="2800" i="1" dirty="0">
                <a:solidFill>
                  <a:schemeClr val="tx2"/>
                </a:solidFill>
              </a:rPr>
              <a:t> </a:t>
            </a:r>
            <a:r>
              <a:rPr lang="cs-CZ" sz="2800" i="1" dirty="0" smtClean="0">
                <a:solidFill>
                  <a:schemeClr val="tx2"/>
                </a:solidFill>
              </a:rPr>
              <a:t> + tvoří nový</a:t>
            </a:r>
            <a:endParaRPr lang="cs-CZ" sz="2800" i="1" dirty="0">
              <a:solidFill>
                <a:schemeClr val="tx2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6710555" y="4364037"/>
            <a:ext cx="0" cy="20643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721341" y="4526443"/>
            <a:ext cx="1978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zranitelnější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34403" y="1632692"/>
            <a:ext cx="3381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(</a:t>
            </a:r>
            <a:r>
              <a:rPr lang="cs-CZ" sz="2800" i="1" dirty="0" smtClean="0">
                <a:solidFill>
                  <a:schemeClr val="tx2"/>
                </a:solidFill>
              </a:rPr>
              <a:t>sladké i mořské vody)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29980" y="2155912"/>
            <a:ext cx="3384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málo suchozemských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2" name="Nadpis 21"/>
          <p:cNvSpPr>
            <a:spLocks noGrp="1"/>
          </p:cNvSpPr>
          <p:nvPr>
            <p:ph type="title"/>
          </p:nvPr>
        </p:nvSpPr>
        <p:spPr>
          <a:xfrm>
            <a:off x="446856" y="-254363"/>
            <a:ext cx="8229600" cy="1600200"/>
          </a:xfrm>
        </p:spPr>
        <p:txBody>
          <a:bodyPr/>
          <a:lstStyle/>
          <a:p>
            <a:r>
              <a:rPr lang="cs-CZ" sz="7200" i="1" dirty="0" smtClean="0">
                <a:solidFill>
                  <a:schemeClr val="bg2"/>
                </a:solidFill>
              </a:rPr>
              <a:t>Charakteristika</a:t>
            </a:r>
            <a:endParaRPr lang="cs-CZ" sz="7200" i="1" dirty="0">
              <a:solidFill>
                <a:schemeClr val="bg2"/>
              </a:solidFill>
            </a:endParaRPr>
          </a:p>
        </p:txBody>
      </p:sp>
      <p:cxnSp>
        <p:nvCxnSpPr>
          <p:cNvPr id="24" name="Přímá spojnice 23"/>
          <p:cNvCxnSpPr/>
          <p:nvPr/>
        </p:nvCxnSpPr>
        <p:spPr>
          <a:xfrm>
            <a:off x="3203848" y="1477848"/>
            <a:ext cx="5472608" cy="0"/>
          </a:xfrm>
          <a:prstGeom prst="line">
            <a:avLst/>
          </a:prstGeom>
          <a:ln w="317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87239" y="2756076"/>
            <a:ext cx="4915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tělo  u většiny kryto </a:t>
            </a:r>
            <a:r>
              <a:rPr lang="cs-CZ" sz="2800" b="1" i="1" dirty="0" smtClean="0">
                <a:solidFill>
                  <a:schemeClr val="bg2"/>
                </a:solidFill>
              </a:rPr>
              <a:t>krunýřem</a:t>
            </a:r>
            <a:endParaRPr lang="cs-CZ" sz="2800" b="1" i="1" dirty="0">
              <a:solidFill>
                <a:schemeClr val="bg2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882712" y="5620109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5 nebo více párů nohou</a:t>
            </a:r>
            <a:endParaRPr lang="cs-CZ" sz="2800" i="1" dirty="0">
              <a:solidFill>
                <a:schemeClr val="tx2"/>
              </a:solidFill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 flipH="1">
            <a:off x="3347864" y="3300922"/>
            <a:ext cx="666376" cy="264049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4646977" y="3300922"/>
            <a:ext cx="614502" cy="318561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álný popisek 34"/>
          <p:cNvSpPr/>
          <p:nvPr/>
        </p:nvSpPr>
        <p:spPr>
          <a:xfrm>
            <a:off x="103208" y="906031"/>
            <a:ext cx="1720236" cy="607792"/>
          </a:xfrm>
          <a:prstGeom prst="wedgeEllipseCallout">
            <a:avLst>
              <a:gd name="adj1" fmla="val 40060"/>
              <a:gd name="adj2" fmla="val -59439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Kde žijí?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36" name="Oválný popisek 35"/>
          <p:cNvSpPr/>
          <p:nvPr/>
        </p:nvSpPr>
        <p:spPr>
          <a:xfrm>
            <a:off x="4646977" y="2155912"/>
            <a:ext cx="3744417" cy="523220"/>
          </a:xfrm>
          <a:prstGeom prst="wedgeEllipseCallout">
            <a:avLst>
              <a:gd name="adj1" fmla="val -77427"/>
              <a:gd name="adj2" fmla="val 76370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Čím je kryto jejich tělo?</a:t>
            </a:r>
            <a:endParaRPr lang="cs-CZ" sz="2000" i="1" dirty="0">
              <a:solidFill>
                <a:schemeClr val="bg2"/>
              </a:solidFill>
            </a:endParaRPr>
          </a:p>
        </p:txBody>
      </p:sp>
      <p:cxnSp>
        <p:nvCxnSpPr>
          <p:cNvPr id="43" name="Přímá spojnice se šipkou 42"/>
          <p:cNvCxnSpPr/>
          <p:nvPr/>
        </p:nvCxnSpPr>
        <p:spPr>
          <a:xfrm flipH="1">
            <a:off x="1115616" y="5443606"/>
            <a:ext cx="360040" cy="184666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>
            <a:off x="1787364" y="5443606"/>
            <a:ext cx="1056444" cy="184666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6355357" y="5620109"/>
            <a:ext cx="2016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</a:t>
            </a:r>
            <a:r>
              <a:rPr lang="cs-CZ" sz="2400" i="1" dirty="0" smtClean="0">
                <a:solidFill>
                  <a:schemeClr val="tx2"/>
                </a:solidFill>
              </a:rPr>
              <a:t>různá funkce</a:t>
            </a:r>
            <a:endParaRPr lang="cs-CZ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60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12" grpId="0"/>
      <p:bldP spid="20" grpId="0"/>
      <p:bldP spid="21" grpId="0"/>
      <p:bldP spid="22" grpId="0"/>
      <p:bldP spid="25" grpId="0"/>
      <p:bldP spid="26" grpId="0"/>
      <p:bldP spid="35" grpId="0" animBg="1"/>
      <p:bldP spid="36" grpId="0" animBg="1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0002" y="332656"/>
            <a:ext cx="8229600" cy="1600200"/>
          </a:xfrm>
        </p:spPr>
        <p:txBody>
          <a:bodyPr/>
          <a:lstStyle/>
          <a:p>
            <a:r>
              <a:rPr lang="cs-CZ" sz="7200" i="1" dirty="0" smtClean="0">
                <a:solidFill>
                  <a:schemeClr val="bg2"/>
                </a:solidFill>
              </a:rPr>
              <a:t>Přehled některých soustav</a:t>
            </a:r>
            <a:endParaRPr lang="cs-CZ" sz="7200" i="1" dirty="0">
              <a:solidFill>
                <a:schemeClr val="bg2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3157222" y="1916832"/>
            <a:ext cx="5591242" cy="0"/>
          </a:xfrm>
          <a:prstGeom prst="line">
            <a:avLst/>
          </a:prstGeom>
          <a:ln w="317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1130112" y="3999571"/>
            <a:ext cx="38010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dokonalejší žebříčkovitá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30112" y="3170410"/>
            <a:ext cx="441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</a:t>
            </a:r>
            <a:r>
              <a:rPr lang="cs-CZ" sz="2800" i="1" dirty="0" smtClean="0">
                <a:solidFill>
                  <a:schemeClr val="tx2"/>
                </a:solidFill>
              </a:rPr>
              <a:t>někteří celým povrchem </a:t>
            </a:r>
            <a:r>
              <a:rPr lang="cs-CZ" sz="2800" i="1" dirty="0">
                <a:solidFill>
                  <a:schemeClr val="tx2"/>
                </a:solidFill>
              </a:rPr>
              <a:t>těla</a:t>
            </a:r>
          </a:p>
        </p:txBody>
      </p:sp>
      <p:sp>
        <p:nvSpPr>
          <p:cNvPr id="9" name="Obdélník 8"/>
          <p:cNvSpPr/>
          <p:nvPr/>
        </p:nvSpPr>
        <p:spPr>
          <a:xfrm>
            <a:off x="1130111" y="5659495"/>
            <a:ext cx="3113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odděleného pohlaví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130111" y="2524810"/>
            <a:ext cx="2682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</a:t>
            </a:r>
            <a:r>
              <a:rPr lang="cs-CZ" sz="2800" i="1" dirty="0" smtClean="0">
                <a:solidFill>
                  <a:schemeClr val="tx2"/>
                </a:solidFill>
              </a:rPr>
              <a:t>většina žábrami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2244" y="2185700"/>
            <a:ext cx="8723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DS</a:t>
            </a:r>
          </a:p>
        </p:txBody>
      </p:sp>
      <p:sp>
        <p:nvSpPr>
          <p:cNvPr id="12" name="Oválný popisek 11"/>
          <p:cNvSpPr/>
          <p:nvPr/>
        </p:nvSpPr>
        <p:spPr>
          <a:xfrm>
            <a:off x="3733285" y="2060848"/>
            <a:ext cx="5112569" cy="648072"/>
          </a:xfrm>
          <a:prstGeom prst="wedgeEllipseCallout">
            <a:avLst>
              <a:gd name="adj1" fmla="val -98091"/>
              <a:gd name="adj2" fmla="val 7528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Čím bude dýchat většina korýšů?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0245" y="3999571"/>
            <a:ext cx="8723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</a:t>
            </a:r>
            <a:r>
              <a:rPr lang="cs-CZ" sz="2800" i="1" dirty="0" smtClean="0">
                <a:solidFill>
                  <a:schemeClr val="tx2"/>
                </a:solidFill>
              </a:rPr>
              <a:t>NS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5560501" y="3710899"/>
            <a:ext cx="3203425" cy="811892"/>
          </a:xfrm>
          <a:prstGeom prst="wedgeEllipseCallout">
            <a:avLst>
              <a:gd name="adj1" fmla="val -69984"/>
              <a:gd name="adj2" fmla="val 17617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Urči typ nervové soustavy korýšů.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15" name="Obláček 14"/>
          <p:cNvSpPr/>
          <p:nvPr/>
        </p:nvSpPr>
        <p:spPr>
          <a:xfrm>
            <a:off x="4053624" y="4651141"/>
            <a:ext cx="1872208" cy="648072"/>
          </a:xfrm>
          <a:prstGeom prst="cloudCallout">
            <a:avLst>
              <a:gd name="adj1" fmla="val 40588"/>
              <a:gd name="adj2" fmla="val -72182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err="1" smtClean="0">
                <a:solidFill>
                  <a:schemeClr val="bg2"/>
                </a:solidFill>
              </a:rPr>
              <a:t>zauzlinová</a:t>
            </a:r>
            <a:endParaRPr lang="cs-CZ" i="1" dirty="0">
              <a:solidFill>
                <a:schemeClr val="bg2"/>
              </a:solidFill>
            </a:endParaRPr>
          </a:p>
        </p:txBody>
      </p:sp>
      <p:sp>
        <p:nvSpPr>
          <p:cNvPr id="16" name="Obláček 15"/>
          <p:cNvSpPr/>
          <p:nvPr/>
        </p:nvSpPr>
        <p:spPr>
          <a:xfrm>
            <a:off x="4899933" y="5303514"/>
            <a:ext cx="1800201" cy="612648"/>
          </a:xfrm>
          <a:prstGeom prst="cloudCallout">
            <a:avLst>
              <a:gd name="adj1" fmla="val 33040"/>
              <a:gd name="adj2" fmla="val -138766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/>
                </a:solidFill>
              </a:rPr>
              <a:t>rozptýlená</a:t>
            </a:r>
            <a:endParaRPr lang="cs-CZ" i="1" dirty="0">
              <a:solidFill>
                <a:schemeClr val="bg2"/>
              </a:solidFill>
            </a:endParaRPr>
          </a:p>
        </p:txBody>
      </p:sp>
      <p:sp>
        <p:nvSpPr>
          <p:cNvPr id="17" name="Obláček 16"/>
          <p:cNvSpPr/>
          <p:nvPr/>
        </p:nvSpPr>
        <p:spPr>
          <a:xfrm>
            <a:off x="6660232" y="4869160"/>
            <a:ext cx="2088232" cy="612648"/>
          </a:xfrm>
          <a:prstGeom prst="cloudCallout">
            <a:avLst>
              <a:gd name="adj1" fmla="val -10218"/>
              <a:gd name="adj2" fmla="val -91277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/>
                </a:solidFill>
              </a:rPr>
              <a:t>žebříčkovitá</a:t>
            </a:r>
            <a:endParaRPr lang="cs-CZ" i="1" dirty="0">
              <a:solidFill>
                <a:schemeClr val="bg2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0284" y="5662408"/>
            <a:ext cx="832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</a:t>
            </a:r>
            <a:r>
              <a:rPr lang="cs-CZ" sz="2800" i="1" dirty="0" smtClean="0">
                <a:solidFill>
                  <a:schemeClr val="tx2"/>
                </a:solidFill>
              </a:rPr>
              <a:t>RS</a:t>
            </a:r>
            <a:endParaRPr lang="cs-CZ" sz="28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98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1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84"/>
                                      </p:to>
                                    </p:animClr>
                                    <p:animClr clrSpc="rgb" dir="cw">
                                      <p:cBhvr>
                                        <p:cTn id="90" dur="1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984"/>
                                      </p:to>
                                    </p:animClr>
                                    <p:set>
                                      <p:cBhvr>
                                        <p:cTn id="91" dur="1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1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 animBg="1"/>
      <p:bldP spid="13" grpId="0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-315416"/>
            <a:ext cx="8229600" cy="1600200"/>
          </a:xfrm>
        </p:spPr>
        <p:txBody>
          <a:bodyPr/>
          <a:lstStyle/>
          <a:p>
            <a:r>
              <a:rPr lang="cs-CZ" sz="7200" i="1" dirty="0" smtClean="0">
                <a:solidFill>
                  <a:schemeClr val="bg2"/>
                </a:solidFill>
              </a:rPr>
              <a:t>Skupiny korýšů</a:t>
            </a:r>
            <a:endParaRPr lang="cs-CZ" sz="7200" i="1" dirty="0">
              <a:solidFill>
                <a:schemeClr val="bg2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3203848" y="1412776"/>
            <a:ext cx="5472608" cy="0"/>
          </a:xfrm>
          <a:prstGeom prst="line">
            <a:avLst/>
          </a:prstGeom>
          <a:ln w="317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29135" y="1700808"/>
            <a:ext cx="21996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b="1" i="1" dirty="0" smtClean="0">
                <a:solidFill>
                  <a:schemeClr val="bg2"/>
                </a:solidFill>
              </a:rPr>
              <a:t>• perloočky</a:t>
            </a:r>
            <a:endParaRPr lang="cs-CZ" sz="3000" b="1" i="1" dirty="0">
              <a:solidFill>
                <a:schemeClr val="bg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88612" y="1731586"/>
            <a:ext cx="4289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drobní korýši (několik mm)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388611" y="2308015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stojaté vody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388612" y="2846207"/>
            <a:ext cx="457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z boku zploštělé okrouhlé tělo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02815" y="4610512"/>
            <a:ext cx="1996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složené oko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388611" y="3436378"/>
            <a:ext cx="5838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tykadla 2. páru - dlouhá + rozvětvená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970872" y="3959598"/>
            <a:ext cx="1289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(pohyb)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29" name="Oválný popisek 28"/>
          <p:cNvSpPr/>
          <p:nvPr/>
        </p:nvSpPr>
        <p:spPr>
          <a:xfrm>
            <a:off x="6012160" y="2065842"/>
            <a:ext cx="2915839" cy="864718"/>
          </a:xfrm>
          <a:prstGeom prst="wedgeEllipseCallout">
            <a:avLst>
              <a:gd name="adj1" fmla="val 30826"/>
              <a:gd name="adj2" fmla="val 141480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Odhadni jejich funkci.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402815" y="5133732"/>
            <a:ext cx="5411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</a:t>
            </a:r>
            <a:r>
              <a:rPr lang="cs-CZ" sz="2800" i="1" dirty="0">
                <a:solidFill>
                  <a:schemeClr val="tx2"/>
                </a:solidFill>
              </a:rPr>
              <a:t>p</a:t>
            </a:r>
            <a:r>
              <a:rPr lang="cs-CZ" sz="2800" i="1" dirty="0" smtClean="0">
                <a:solidFill>
                  <a:schemeClr val="tx2"/>
                </a:solidFill>
              </a:rPr>
              <a:t>otrava většiny: drobné organismy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31" name="Oválný popisek 30"/>
          <p:cNvSpPr/>
          <p:nvPr/>
        </p:nvSpPr>
        <p:spPr>
          <a:xfrm>
            <a:off x="93714" y="2566306"/>
            <a:ext cx="2381733" cy="1606241"/>
          </a:xfrm>
          <a:prstGeom prst="wedgeEllipseCallout">
            <a:avLst>
              <a:gd name="adj1" fmla="val 28587"/>
              <a:gd name="adj2" fmla="val -72151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S pomocí obrázku </a:t>
            </a:r>
          </a:p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v učebnici popiš jejich vzhled.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0001" y="5676932"/>
            <a:ext cx="30059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některé jsou dravé</a:t>
            </a:r>
            <a:endParaRPr lang="cs-CZ" sz="28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36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2" grpId="0"/>
      <p:bldP spid="17" grpId="0"/>
      <p:bldP spid="21" grpId="0"/>
      <p:bldP spid="23" grpId="0"/>
      <p:bldP spid="24" grpId="0"/>
      <p:bldP spid="28" grpId="0"/>
      <p:bldP spid="29" grpId="0" animBg="1"/>
      <p:bldP spid="30" grpId="0"/>
      <p:bldP spid="31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635956" y="420053"/>
            <a:ext cx="217078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i="1" dirty="0">
                <a:solidFill>
                  <a:schemeClr val="bg2"/>
                </a:solidFill>
              </a:rPr>
              <a:t>• buchanky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7091548" y="6074712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909917" y="435442"/>
            <a:ext cx="42898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drobní korýši (několik mm)</a:t>
            </a:r>
          </a:p>
        </p:txBody>
      </p:sp>
      <p:sp>
        <p:nvSpPr>
          <p:cNvPr id="22" name="Tětiva 21"/>
          <p:cNvSpPr/>
          <p:nvPr/>
        </p:nvSpPr>
        <p:spPr>
          <a:xfrm rot="6052973">
            <a:off x="339052" y="1633486"/>
            <a:ext cx="2139738" cy="926542"/>
          </a:xfrm>
          <a:prstGeom prst="chord">
            <a:avLst>
              <a:gd name="adj1" fmla="val 4453497"/>
              <a:gd name="adj2" fmla="val 15845327"/>
            </a:avLst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kmý pruh 23"/>
          <p:cNvSpPr/>
          <p:nvPr/>
        </p:nvSpPr>
        <p:spPr>
          <a:xfrm rot="2888400">
            <a:off x="1042079" y="2195911"/>
            <a:ext cx="623560" cy="677017"/>
          </a:xfrm>
          <a:prstGeom prst="diagStripe">
            <a:avLst>
              <a:gd name="adj" fmla="val 58531"/>
            </a:avLst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Šikmý pruh 24"/>
          <p:cNvSpPr/>
          <p:nvPr/>
        </p:nvSpPr>
        <p:spPr>
          <a:xfrm rot="2771059">
            <a:off x="1062836" y="2361940"/>
            <a:ext cx="612460" cy="619015"/>
          </a:xfrm>
          <a:prstGeom prst="diagStripe">
            <a:avLst>
              <a:gd name="adj" fmla="val 69754"/>
            </a:avLst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Šikmý pruh 26"/>
          <p:cNvSpPr/>
          <p:nvPr/>
        </p:nvSpPr>
        <p:spPr>
          <a:xfrm rot="2888400">
            <a:off x="1066714" y="2043476"/>
            <a:ext cx="623560" cy="677017"/>
          </a:xfrm>
          <a:prstGeom prst="diagStripe">
            <a:avLst>
              <a:gd name="adj" fmla="val 73711"/>
            </a:avLst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Vývojový diagram: porovnání 32"/>
          <p:cNvSpPr/>
          <p:nvPr/>
        </p:nvSpPr>
        <p:spPr>
          <a:xfrm rot="16200000" flipH="1">
            <a:off x="1550721" y="1088959"/>
            <a:ext cx="45720" cy="150308"/>
          </a:xfrm>
          <a:prstGeom prst="flowChartCollate">
            <a:avLst/>
          </a:prstGeom>
          <a:solidFill>
            <a:schemeClr val="tx1"/>
          </a:solidFill>
          <a:ln>
            <a:solidFill>
              <a:srgbClr val="FF82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Šikmý pruh 33"/>
          <p:cNvSpPr/>
          <p:nvPr/>
        </p:nvSpPr>
        <p:spPr>
          <a:xfrm rot="2694612">
            <a:off x="999728" y="1847869"/>
            <a:ext cx="829438" cy="828273"/>
          </a:xfrm>
          <a:prstGeom prst="diagStripe">
            <a:avLst>
              <a:gd name="adj" fmla="val 62014"/>
            </a:avLst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Šikmý pruh 34"/>
          <p:cNvSpPr/>
          <p:nvPr/>
        </p:nvSpPr>
        <p:spPr>
          <a:xfrm rot="2888400">
            <a:off x="1139739" y="2527360"/>
            <a:ext cx="428239" cy="475437"/>
          </a:xfrm>
          <a:prstGeom prst="diagStripe">
            <a:avLst>
              <a:gd name="adj" fmla="val 69742"/>
            </a:avLst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1124643" y="2784910"/>
            <a:ext cx="489403" cy="110345"/>
          </a:xfrm>
          <a:prstGeom prst="rect">
            <a:avLst/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1205546" y="2881388"/>
            <a:ext cx="316182" cy="97263"/>
          </a:xfrm>
          <a:prstGeom prst="rect">
            <a:avLst/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1278659" y="2992518"/>
            <a:ext cx="180813" cy="242333"/>
          </a:xfrm>
          <a:prstGeom prst="rect">
            <a:avLst/>
          </a:prstGeom>
          <a:solidFill>
            <a:srgbClr val="FFAC58"/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2" name="Přímá spojnice 41"/>
          <p:cNvCxnSpPr/>
          <p:nvPr/>
        </p:nvCxnSpPr>
        <p:spPr>
          <a:xfrm flipH="1">
            <a:off x="1185314" y="3213891"/>
            <a:ext cx="118882" cy="534499"/>
          </a:xfrm>
          <a:prstGeom prst="line">
            <a:avLst/>
          </a:prstGeom>
          <a:ln w="38100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blouk 46"/>
          <p:cNvSpPr/>
          <p:nvPr/>
        </p:nvSpPr>
        <p:spPr>
          <a:xfrm rot="20852273">
            <a:off x="1128611" y="1066741"/>
            <a:ext cx="1420104" cy="1681227"/>
          </a:xfrm>
          <a:prstGeom prst="arc">
            <a:avLst>
              <a:gd name="adj1" fmla="val 16200000"/>
              <a:gd name="adj2" fmla="val 937369"/>
            </a:avLst>
          </a:prstGeom>
          <a:ln w="28575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louk 47"/>
          <p:cNvSpPr/>
          <p:nvPr/>
        </p:nvSpPr>
        <p:spPr>
          <a:xfrm rot="15309452">
            <a:off x="906436" y="1205117"/>
            <a:ext cx="914400" cy="914400"/>
          </a:xfrm>
          <a:prstGeom prst="arc">
            <a:avLst>
              <a:gd name="adj1" fmla="val 19132310"/>
              <a:gd name="adj2" fmla="val 529522"/>
            </a:avLst>
          </a:prstGeom>
          <a:ln w="28575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louk 48"/>
          <p:cNvSpPr/>
          <p:nvPr/>
        </p:nvSpPr>
        <p:spPr>
          <a:xfrm rot="15885641">
            <a:off x="734545" y="909959"/>
            <a:ext cx="1420104" cy="1681227"/>
          </a:xfrm>
          <a:prstGeom prst="arc">
            <a:avLst>
              <a:gd name="adj1" fmla="val 16200000"/>
              <a:gd name="adj2" fmla="val 937369"/>
            </a:avLst>
          </a:prstGeom>
          <a:ln w="28575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louk 49"/>
          <p:cNvSpPr/>
          <p:nvPr/>
        </p:nvSpPr>
        <p:spPr>
          <a:xfrm rot="19788480">
            <a:off x="1131845" y="1153892"/>
            <a:ext cx="914400" cy="914400"/>
          </a:xfrm>
          <a:prstGeom prst="arc">
            <a:avLst>
              <a:gd name="adj1" fmla="val 19132310"/>
              <a:gd name="adj2" fmla="val 529522"/>
            </a:avLst>
          </a:prstGeom>
          <a:ln w="28575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1390053" y="3213891"/>
            <a:ext cx="99264" cy="534499"/>
          </a:xfrm>
          <a:prstGeom prst="line">
            <a:avLst/>
          </a:prstGeom>
          <a:ln w="38100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H="1">
            <a:off x="1158808" y="3748390"/>
            <a:ext cx="26506" cy="544706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>
            <a:off x="963941" y="3748390"/>
            <a:ext cx="194867" cy="272353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H="1">
            <a:off x="1033926" y="3748390"/>
            <a:ext cx="151388" cy="400690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1185314" y="3748390"/>
            <a:ext cx="93345" cy="272353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1481443" y="3748390"/>
            <a:ext cx="57809" cy="544706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H="1">
            <a:off x="1390053" y="3748390"/>
            <a:ext cx="95989" cy="272353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1481443" y="3725974"/>
            <a:ext cx="210237" cy="294769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1498427" y="3748390"/>
            <a:ext cx="150308" cy="400690"/>
          </a:xfrm>
          <a:prstGeom prst="line">
            <a:avLst/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ál 92"/>
          <p:cNvSpPr/>
          <p:nvPr/>
        </p:nvSpPr>
        <p:spPr>
          <a:xfrm>
            <a:off x="1505346" y="2887303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vál 95"/>
          <p:cNvSpPr/>
          <p:nvPr/>
        </p:nvSpPr>
        <p:spPr>
          <a:xfrm>
            <a:off x="1430160" y="2986576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1512264" y="2987649"/>
            <a:ext cx="102025" cy="10784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vál 97"/>
          <p:cNvSpPr/>
          <p:nvPr/>
        </p:nvSpPr>
        <p:spPr>
          <a:xfrm>
            <a:off x="1532185" y="3230741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vál 98"/>
          <p:cNvSpPr/>
          <p:nvPr/>
        </p:nvSpPr>
        <p:spPr>
          <a:xfrm>
            <a:off x="1498213" y="3094423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vál 99"/>
          <p:cNvSpPr/>
          <p:nvPr/>
        </p:nvSpPr>
        <p:spPr>
          <a:xfrm>
            <a:off x="1582956" y="304049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vál 100"/>
          <p:cNvSpPr/>
          <p:nvPr/>
        </p:nvSpPr>
        <p:spPr>
          <a:xfrm>
            <a:off x="1583899" y="312675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vál 101"/>
          <p:cNvSpPr/>
          <p:nvPr/>
        </p:nvSpPr>
        <p:spPr>
          <a:xfrm>
            <a:off x="1665058" y="3126758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vál 102"/>
          <p:cNvSpPr/>
          <p:nvPr/>
        </p:nvSpPr>
        <p:spPr>
          <a:xfrm>
            <a:off x="1685625" y="3218755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vál 103"/>
          <p:cNvSpPr/>
          <p:nvPr/>
        </p:nvSpPr>
        <p:spPr>
          <a:xfrm>
            <a:off x="1492501" y="3176817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vál 104"/>
          <p:cNvSpPr/>
          <p:nvPr/>
        </p:nvSpPr>
        <p:spPr>
          <a:xfrm>
            <a:off x="1595092" y="320227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vál 105"/>
          <p:cNvSpPr/>
          <p:nvPr/>
        </p:nvSpPr>
        <p:spPr>
          <a:xfrm>
            <a:off x="1582958" y="293001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vál 106"/>
          <p:cNvSpPr/>
          <p:nvPr/>
        </p:nvSpPr>
        <p:spPr>
          <a:xfrm>
            <a:off x="1636656" y="330976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vál 107"/>
          <p:cNvSpPr/>
          <p:nvPr/>
        </p:nvSpPr>
        <p:spPr>
          <a:xfrm>
            <a:off x="1664478" y="299515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vál 108"/>
          <p:cNvSpPr/>
          <p:nvPr/>
        </p:nvSpPr>
        <p:spPr>
          <a:xfrm>
            <a:off x="1702389" y="3080454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vál 111"/>
          <p:cNvSpPr/>
          <p:nvPr/>
        </p:nvSpPr>
        <p:spPr>
          <a:xfrm>
            <a:off x="1702389" y="330976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vál 112"/>
          <p:cNvSpPr/>
          <p:nvPr/>
        </p:nvSpPr>
        <p:spPr>
          <a:xfrm>
            <a:off x="1750814" y="315922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vál 113"/>
          <p:cNvSpPr/>
          <p:nvPr/>
        </p:nvSpPr>
        <p:spPr>
          <a:xfrm>
            <a:off x="1801826" y="3255836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vál 114"/>
          <p:cNvSpPr/>
          <p:nvPr/>
        </p:nvSpPr>
        <p:spPr>
          <a:xfrm>
            <a:off x="1763015" y="3307923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Ovál 115"/>
          <p:cNvSpPr/>
          <p:nvPr/>
        </p:nvSpPr>
        <p:spPr>
          <a:xfrm>
            <a:off x="1582957" y="3281692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Ovál 116"/>
          <p:cNvSpPr/>
          <p:nvPr/>
        </p:nvSpPr>
        <p:spPr>
          <a:xfrm>
            <a:off x="1442010" y="304726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Ovál 117"/>
          <p:cNvSpPr/>
          <p:nvPr/>
        </p:nvSpPr>
        <p:spPr>
          <a:xfrm>
            <a:off x="1067449" y="294115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Ovál 118"/>
          <p:cNvSpPr/>
          <p:nvPr/>
        </p:nvSpPr>
        <p:spPr>
          <a:xfrm>
            <a:off x="1193511" y="3005708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Ovál 119"/>
          <p:cNvSpPr/>
          <p:nvPr/>
        </p:nvSpPr>
        <p:spPr>
          <a:xfrm>
            <a:off x="1083289" y="3087434"/>
            <a:ext cx="102025" cy="107847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Ovál 120"/>
          <p:cNvSpPr/>
          <p:nvPr/>
        </p:nvSpPr>
        <p:spPr>
          <a:xfrm>
            <a:off x="1124643" y="3087434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Ovál 121"/>
          <p:cNvSpPr/>
          <p:nvPr/>
        </p:nvSpPr>
        <p:spPr>
          <a:xfrm>
            <a:off x="1067449" y="304725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Ovál 122"/>
          <p:cNvSpPr/>
          <p:nvPr/>
        </p:nvSpPr>
        <p:spPr>
          <a:xfrm>
            <a:off x="1093179" y="3199184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Ovál 123"/>
          <p:cNvSpPr/>
          <p:nvPr/>
        </p:nvSpPr>
        <p:spPr>
          <a:xfrm>
            <a:off x="1024438" y="3170112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Ovál 124"/>
          <p:cNvSpPr/>
          <p:nvPr/>
        </p:nvSpPr>
        <p:spPr>
          <a:xfrm>
            <a:off x="1024438" y="3073811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Ovál 125"/>
          <p:cNvSpPr/>
          <p:nvPr/>
        </p:nvSpPr>
        <p:spPr>
          <a:xfrm>
            <a:off x="1042166" y="3281692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Ovál 126"/>
          <p:cNvSpPr/>
          <p:nvPr/>
        </p:nvSpPr>
        <p:spPr>
          <a:xfrm>
            <a:off x="915738" y="3297416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Ovál 127"/>
          <p:cNvSpPr/>
          <p:nvPr/>
        </p:nvSpPr>
        <p:spPr>
          <a:xfrm>
            <a:off x="973425" y="3213152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Ovál 128"/>
          <p:cNvSpPr/>
          <p:nvPr/>
        </p:nvSpPr>
        <p:spPr>
          <a:xfrm>
            <a:off x="887345" y="317262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Ovál 129"/>
          <p:cNvSpPr/>
          <p:nvPr/>
        </p:nvSpPr>
        <p:spPr>
          <a:xfrm>
            <a:off x="940824" y="3087434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1" name="Ovál 130"/>
          <p:cNvSpPr/>
          <p:nvPr/>
        </p:nvSpPr>
        <p:spPr>
          <a:xfrm>
            <a:off x="912927" y="3365398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Ovál 131"/>
          <p:cNvSpPr/>
          <p:nvPr/>
        </p:nvSpPr>
        <p:spPr>
          <a:xfrm>
            <a:off x="1193510" y="315762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" name="Ovál 132"/>
          <p:cNvSpPr/>
          <p:nvPr/>
        </p:nvSpPr>
        <p:spPr>
          <a:xfrm>
            <a:off x="880887" y="325399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4" name="Ovál 133"/>
          <p:cNvSpPr/>
          <p:nvPr/>
        </p:nvSpPr>
        <p:spPr>
          <a:xfrm>
            <a:off x="828357" y="3295921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Ovál 134"/>
          <p:cNvSpPr/>
          <p:nvPr/>
        </p:nvSpPr>
        <p:spPr>
          <a:xfrm>
            <a:off x="1083123" y="3018911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6" name="Ovál 135"/>
          <p:cNvSpPr/>
          <p:nvPr/>
        </p:nvSpPr>
        <p:spPr>
          <a:xfrm>
            <a:off x="1169474" y="2907404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Ovál 136"/>
          <p:cNvSpPr/>
          <p:nvPr/>
        </p:nvSpPr>
        <p:spPr>
          <a:xfrm>
            <a:off x="959349" y="2977689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vál 137"/>
          <p:cNvSpPr/>
          <p:nvPr/>
        </p:nvSpPr>
        <p:spPr>
          <a:xfrm>
            <a:off x="1013848" y="3334122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9" name="Ovál 138"/>
          <p:cNvSpPr/>
          <p:nvPr/>
        </p:nvSpPr>
        <p:spPr>
          <a:xfrm>
            <a:off x="1124642" y="3241998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Oblouk 142"/>
          <p:cNvSpPr/>
          <p:nvPr/>
        </p:nvSpPr>
        <p:spPr>
          <a:xfrm>
            <a:off x="1590939" y="1103254"/>
            <a:ext cx="914400" cy="914400"/>
          </a:xfrm>
          <a:prstGeom prst="arc">
            <a:avLst>
              <a:gd name="adj1" fmla="val 16200000"/>
              <a:gd name="adj2" fmla="val 1689152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Ovál 143"/>
          <p:cNvSpPr/>
          <p:nvPr/>
        </p:nvSpPr>
        <p:spPr>
          <a:xfrm>
            <a:off x="1220486" y="3059760"/>
            <a:ext cx="102025" cy="1078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9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Oblouk 144"/>
          <p:cNvSpPr/>
          <p:nvPr/>
        </p:nvSpPr>
        <p:spPr>
          <a:xfrm>
            <a:off x="1861436" y="1347605"/>
            <a:ext cx="914400" cy="914400"/>
          </a:xfrm>
          <a:prstGeom prst="arc">
            <a:avLst>
              <a:gd name="adj1" fmla="val 16200000"/>
              <a:gd name="adj2" fmla="val 16958529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Oblouk 145"/>
          <p:cNvSpPr/>
          <p:nvPr/>
        </p:nvSpPr>
        <p:spPr>
          <a:xfrm rot="15488374">
            <a:off x="2256185" y="925279"/>
            <a:ext cx="914400" cy="914400"/>
          </a:xfrm>
          <a:prstGeom prst="arc">
            <a:avLst>
              <a:gd name="adj1" fmla="val 16828350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Oblouk 146"/>
          <p:cNvSpPr/>
          <p:nvPr/>
        </p:nvSpPr>
        <p:spPr>
          <a:xfrm>
            <a:off x="1973621" y="1466686"/>
            <a:ext cx="914400" cy="914400"/>
          </a:xfrm>
          <a:prstGeom prst="arc">
            <a:avLst>
              <a:gd name="adj1" fmla="val 16200000"/>
              <a:gd name="adj2" fmla="val 17066793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Oblouk 147"/>
          <p:cNvSpPr/>
          <p:nvPr/>
        </p:nvSpPr>
        <p:spPr>
          <a:xfrm rot="2111786">
            <a:off x="1844995" y="1725539"/>
            <a:ext cx="914400" cy="914400"/>
          </a:xfrm>
          <a:prstGeom prst="arc">
            <a:avLst>
              <a:gd name="adj1" fmla="val 16200000"/>
              <a:gd name="adj2" fmla="val 16995749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Oblouk 148"/>
          <p:cNvSpPr/>
          <p:nvPr/>
        </p:nvSpPr>
        <p:spPr>
          <a:xfrm>
            <a:off x="553161" y="1009486"/>
            <a:ext cx="914400" cy="914400"/>
          </a:xfrm>
          <a:prstGeom prst="arc">
            <a:avLst>
              <a:gd name="adj1" fmla="val 16878593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Oblouk 149"/>
          <p:cNvSpPr/>
          <p:nvPr/>
        </p:nvSpPr>
        <p:spPr>
          <a:xfrm>
            <a:off x="692971" y="992954"/>
            <a:ext cx="914400" cy="914400"/>
          </a:xfrm>
          <a:prstGeom prst="arc">
            <a:avLst>
              <a:gd name="adj1" fmla="val 16701949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blouk 150"/>
          <p:cNvSpPr/>
          <p:nvPr/>
        </p:nvSpPr>
        <p:spPr>
          <a:xfrm rot="17526710">
            <a:off x="479314" y="1466686"/>
            <a:ext cx="914400" cy="914400"/>
          </a:xfrm>
          <a:prstGeom prst="arc">
            <a:avLst>
              <a:gd name="adj1" fmla="val 17043047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Oblouk 151"/>
          <p:cNvSpPr/>
          <p:nvPr/>
        </p:nvSpPr>
        <p:spPr>
          <a:xfrm rot="3229604">
            <a:off x="-66034" y="1174675"/>
            <a:ext cx="914400" cy="914400"/>
          </a:xfrm>
          <a:prstGeom prst="arc">
            <a:avLst>
              <a:gd name="adj1" fmla="val 16200000"/>
              <a:gd name="adj2" fmla="val 1701405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blouk 152"/>
          <p:cNvSpPr/>
          <p:nvPr/>
        </p:nvSpPr>
        <p:spPr>
          <a:xfrm rot="18969334">
            <a:off x="580413" y="1198733"/>
            <a:ext cx="914400" cy="914400"/>
          </a:xfrm>
          <a:prstGeom prst="arc">
            <a:avLst>
              <a:gd name="adj1" fmla="val 16200000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Oblouk 153"/>
          <p:cNvSpPr/>
          <p:nvPr/>
        </p:nvSpPr>
        <p:spPr>
          <a:xfrm rot="15488374">
            <a:off x="2150061" y="814943"/>
            <a:ext cx="914400" cy="914400"/>
          </a:xfrm>
          <a:prstGeom prst="arc">
            <a:avLst>
              <a:gd name="adj1" fmla="val 16722078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Oblouk 154"/>
          <p:cNvSpPr/>
          <p:nvPr/>
        </p:nvSpPr>
        <p:spPr>
          <a:xfrm rot="15488374">
            <a:off x="2476778" y="1271179"/>
            <a:ext cx="914400" cy="914400"/>
          </a:xfrm>
          <a:prstGeom prst="arc">
            <a:avLst>
              <a:gd name="adj1" fmla="val 16522751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Oblouk 155"/>
          <p:cNvSpPr/>
          <p:nvPr/>
        </p:nvSpPr>
        <p:spPr>
          <a:xfrm rot="20196952">
            <a:off x="1522401" y="1009485"/>
            <a:ext cx="914400" cy="914400"/>
          </a:xfrm>
          <a:prstGeom prst="arc">
            <a:avLst>
              <a:gd name="adj1" fmla="val 16200000"/>
              <a:gd name="adj2" fmla="val 17169775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Oblouk 156"/>
          <p:cNvSpPr/>
          <p:nvPr/>
        </p:nvSpPr>
        <p:spPr>
          <a:xfrm rot="2096170">
            <a:off x="1483626" y="1218717"/>
            <a:ext cx="914400" cy="914400"/>
          </a:xfrm>
          <a:prstGeom prst="arc">
            <a:avLst>
              <a:gd name="adj1" fmla="val 13312907"/>
              <a:gd name="adj2" fmla="val 14323898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Oblouk 158"/>
          <p:cNvSpPr/>
          <p:nvPr/>
        </p:nvSpPr>
        <p:spPr>
          <a:xfrm rot="17753370">
            <a:off x="626217" y="1186581"/>
            <a:ext cx="914400" cy="914400"/>
          </a:xfrm>
          <a:prstGeom prst="arc">
            <a:avLst>
              <a:gd name="adj1" fmla="val 20210619"/>
              <a:gd name="adj2" fmla="val 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Oblouk 159"/>
          <p:cNvSpPr/>
          <p:nvPr/>
        </p:nvSpPr>
        <p:spPr>
          <a:xfrm rot="4867681">
            <a:off x="118909" y="944444"/>
            <a:ext cx="914400" cy="914400"/>
          </a:xfrm>
          <a:prstGeom prst="arc">
            <a:avLst>
              <a:gd name="adj1" fmla="val 16200000"/>
              <a:gd name="adj2" fmla="val 1711462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Oblouk 162"/>
          <p:cNvSpPr/>
          <p:nvPr/>
        </p:nvSpPr>
        <p:spPr>
          <a:xfrm rot="17236026">
            <a:off x="896658" y="1198732"/>
            <a:ext cx="914400" cy="914400"/>
          </a:xfrm>
          <a:prstGeom prst="arc">
            <a:avLst>
              <a:gd name="adj1" fmla="val 16489904"/>
              <a:gd name="adj2" fmla="val 17645943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Oblouk 163"/>
          <p:cNvSpPr/>
          <p:nvPr/>
        </p:nvSpPr>
        <p:spPr>
          <a:xfrm rot="3058324">
            <a:off x="-155567" y="1341595"/>
            <a:ext cx="914400" cy="914400"/>
          </a:xfrm>
          <a:prstGeom prst="arc">
            <a:avLst>
              <a:gd name="adj1" fmla="val 16200000"/>
              <a:gd name="adj2" fmla="val 16881273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5" name="Oblouk 164"/>
          <p:cNvSpPr/>
          <p:nvPr/>
        </p:nvSpPr>
        <p:spPr>
          <a:xfrm rot="4867681">
            <a:off x="1473274" y="1412648"/>
            <a:ext cx="914400" cy="914400"/>
          </a:xfrm>
          <a:prstGeom prst="arc">
            <a:avLst>
              <a:gd name="adj1" fmla="val 11856077"/>
              <a:gd name="adj2" fmla="val 12940647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7" name="Oblouk 166"/>
          <p:cNvSpPr/>
          <p:nvPr/>
        </p:nvSpPr>
        <p:spPr>
          <a:xfrm rot="14640254">
            <a:off x="2006975" y="944443"/>
            <a:ext cx="914400" cy="914400"/>
          </a:xfrm>
          <a:prstGeom prst="arc">
            <a:avLst>
              <a:gd name="adj1" fmla="val 16888037"/>
              <a:gd name="adj2" fmla="val 17645943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Oblouk 167"/>
          <p:cNvSpPr/>
          <p:nvPr/>
        </p:nvSpPr>
        <p:spPr>
          <a:xfrm rot="2111786">
            <a:off x="1291659" y="1344050"/>
            <a:ext cx="914400" cy="914400"/>
          </a:xfrm>
          <a:prstGeom prst="arc">
            <a:avLst>
              <a:gd name="adj1" fmla="val 16200000"/>
              <a:gd name="adj2" fmla="val 17004719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9" name="Oblouk 168"/>
          <p:cNvSpPr/>
          <p:nvPr/>
        </p:nvSpPr>
        <p:spPr>
          <a:xfrm rot="18432282">
            <a:off x="769467" y="1293127"/>
            <a:ext cx="914400" cy="914400"/>
          </a:xfrm>
          <a:prstGeom prst="arc">
            <a:avLst>
              <a:gd name="adj1" fmla="val 16514488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2" name="Oblouk 171"/>
          <p:cNvSpPr/>
          <p:nvPr/>
        </p:nvSpPr>
        <p:spPr>
          <a:xfrm>
            <a:off x="651602" y="1251342"/>
            <a:ext cx="914400" cy="914400"/>
          </a:xfrm>
          <a:prstGeom prst="arc">
            <a:avLst>
              <a:gd name="adj1" fmla="val 15813751"/>
              <a:gd name="adj2" fmla="val 16745414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3" name="Oblouk 172"/>
          <p:cNvSpPr/>
          <p:nvPr/>
        </p:nvSpPr>
        <p:spPr>
          <a:xfrm rot="15488374">
            <a:off x="2398581" y="1067603"/>
            <a:ext cx="914400" cy="914400"/>
          </a:xfrm>
          <a:prstGeom prst="arc">
            <a:avLst>
              <a:gd name="adj1" fmla="val 16828350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4" name="Oblouk 173"/>
          <p:cNvSpPr/>
          <p:nvPr/>
        </p:nvSpPr>
        <p:spPr>
          <a:xfrm rot="15488374">
            <a:off x="2006906" y="746611"/>
            <a:ext cx="914400" cy="914400"/>
          </a:xfrm>
          <a:prstGeom prst="arc">
            <a:avLst>
              <a:gd name="adj1" fmla="val 16828350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5" name="Oblouk 174"/>
          <p:cNvSpPr/>
          <p:nvPr/>
        </p:nvSpPr>
        <p:spPr>
          <a:xfrm>
            <a:off x="1778454" y="1218717"/>
            <a:ext cx="914400" cy="914400"/>
          </a:xfrm>
          <a:prstGeom prst="arc">
            <a:avLst>
              <a:gd name="adj1" fmla="val 16200000"/>
              <a:gd name="adj2" fmla="val 16958529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6" name="Oblouk 175"/>
          <p:cNvSpPr/>
          <p:nvPr/>
        </p:nvSpPr>
        <p:spPr>
          <a:xfrm>
            <a:off x="1995517" y="1560454"/>
            <a:ext cx="914400" cy="914400"/>
          </a:xfrm>
          <a:prstGeom prst="arc">
            <a:avLst>
              <a:gd name="adj1" fmla="val 16200000"/>
              <a:gd name="adj2" fmla="val 16958529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7" name="Oblouk 176"/>
          <p:cNvSpPr/>
          <p:nvPr/>
        </p:nvSpPr>
        <p:spPr>
          <a:xfrm rot="2111786">
            <a:off x="1799299" y="1585132"/>
            <a:ext cx="914400" cy="914400"/>
          </a:xfrm>
          <a:prstGeom prst="arc">
            <a:avLst>
              <a:gd name="adj1" fmla="val 16200000"/>
              <a:gd name="adj2" fmla="val 16995749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9" name="Oblouk 178"/>
          <p:cNvSpPr/>
          <p:nvPr/>
        </p:nvSpPr>
        <p:spPr>
          <a:xfrm rot="20769374">
            <a:off x="500075" y="1147085"/>
            <a:ext cx="914400" cy="914400"/>
          </a:xfrm>
          <a:prstGeom prst="arc">
            <a:avLst>
              <a:gd name="adj1" fmla="val 16173983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0" name="Oblouk 179"/>
          <p:cNvSpPr/>
          <p:nvPr/>
        </p:nvSpPr>
        <p:spPr>
          <a:xfrm rot="4676219">
            <a:off x="65007" y="809179"/>
            <a:ext cx="914400" cy="914400"/>
          </a:xfrm>
          <a:prstGeom prst="arc">
            <a:avLst>
              <a:gd name="adj1" fmla="val 16200000"/>
              <a:gd name="adj2" fmla="val 1696264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Oblouk 180"/>
          <p:cNvSpPr/>
          <p:nvPr/>
        </p:nvSpPr>
        <p:spPr>
          <a:xfrm rot="19864346">
            <a:off x="288155" y="1422245"/>
            <a:ext cx="914400" cy="914400"/>
          </a:xfrm>
          <a:prstGeom prst="arc">
            <a:avLst>
              <a:gd name="adj1" fmla="val 16593531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2" name="Oblouk 181"/>
          <p:cNvSpPr/>
          <p:nvPr/>
        </p:nvSpPr>
        <p:spPr>
          <a:xfrm rot="2772656">
            <a:off x="-173251" y="1517374"/>
            <a:ext cx="914400" cy="914400"/>
          </a:xfrm>
          <a:prstGeom prst="arc">
            <a:avLst>
              <a:gd name="adj1" fmla="val 16200000"/>
              <a:gd name="adj2" fmla="val 1714636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3" name="Oblouk 182"/>
          <p:cNvSpPr/>
          <p:nvPr/>
        </p:nvSpPr>
        <p:spPr>
          <a:xfrm rot="2703613">
            <a:off x="372497" y="456675"/>
            <a:ext cx="914400" cy="914400"/>
          </a:xfrm>
          <a:prstGeom prst="arc">
            <a:avLst>
              <a:gd name="adj1" fmla="val 20072192"/>
              <a:gd name="adj2" fmla="val 20846104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" name="Oblouk 183"/>
          <p:cNvSpPr/>
          <p:nvPr/>
        </p:nvSpPr>
        <p:spPr>
          <a:xfrm rot="4867681">
            <a:off x="215762" y="888545"/>
            <a:ext cx="914400" cy="914400"/>
          </a:xfrm>
          <a:prstGeom prst="arc">
            <a:avLst>
              <a:gd name="adj1" fmla="val 16200000"/>
              <a:gd name="adj2" fmla="val 1711462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5" name="Oblouk 184"/>
          <p:cNvSpPr/>
          <p:nvPr/>
        </p:nvSpPr>
        <p:spPr>
          <a:xfrm rot="14640254">
            <a:off x="1923559" y="856744"/>
            <a:ext cx="914400" cy="914400"/>
          </a:xfrm>
          <a:prstGeom prst="arc">
            <a:avLst>
              <a:gd name="adj1" fmla="val 16888037"/>
              <a:gd name="adj2" fmla="val 17645943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6" name="Oblouk 185"/>
          <p:cNvSpPr/>
          <p:nvPr/>
        </p:nvSpPr>
        <p:spPr>
          <a:xfrm rot="4867681">
            <a:off x="1389047" y="1288018"/>
            <a:ext cx="914400" cy="914400"/>
          </a:xfrm>
          <a:prstGeom prst="arc">
            <a:avLst>
              <a:gd name="adj1" fmla="val 11856077"/>
              <a:gd name="adj2" fmla="val 12940647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7" name="Oblouk 186"/>
          <p:cNvSpPr/>
          <p:nvPr/>
        </p:nvSpPr>
        <p:spPr>
          <a:xfrm rot="9763411">
            <a:off x="1836092" y="495250"/>
            <a:ext cx="914400" cy="914400"/>
          </a:xfrm>
          <a:prstGeom prst="arc">
            <a:avLst>
              <a:gd name="adj1" fmla="val 21051572"/>
              <a:gd name="adj2" fmla="val 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8" name="Oblouk 187"/>
          <p:cNvSpPr/>
          <p:nvPr/>
        </p:nvSpPr>
        <p:spPr>
          <a:xfrm>
            <a:off x="401522" y="1050969"/>
            <a:ext cx="914400" cy="914400"/>
          </a:xfrm>
          <a:prstGeom prst="arc">
            <a:avLst>
              <a:gd name="adj1" fmla="val 16878593"/>
              <a:gd name="adj2" fmla="val 17675246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9" name="Oblouk 188"/>
          <p:cNvSpPr/>
          <p:nvPr/>
        </p:nvSpPr>
        <p:spPr>
          <a:xfrm rot="4676219">
            <a:off x="-69471" y="907501"/>
            <a:ext cx="914400" cy="914400"/>
          </a:xfrm>
          <a:prstGeom prst="arc">
            <a:avLst>
              <a:gd name="adj1" fmla="val 16200000"/>
              <a:gd name="adj2" fmla="val 16962640"/>
            </a:avLst>
          </a:prstGeom>
          <a:ln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0" name="Obdélník 189"/>
          <p:cNvSpPr/>
          <p:nvPr/>
        </p:nvSpPr>
        <p:spPr>
          <a:xfrm>
            <a:off x="2909917" y="945800"/>
            <a:ext cx="30524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</a:t>
            </a:r>
            <a:r>
              <a:rPr lang="cs-CZ" sz="2800" i="1" dirty="0" smtClean="0">
                <a:solidFill>
                  <a:schemeClr val="tx2"/>
                </a:solidFill>
              </a:rPr>
              <a:t>moře i sladké </a:t>
            </a:r>
            <a:r>
              <a:rPr lang="cs-CZ" sz="2800" i="1" dirty="0">
                <a:solidFill>
                  <a:schemeClr val="tx2"/>
                </a:solidFill>
              </a:rPr>
              <a:t>vody</a:t>
            </a:r>
          </a:p>
        </p:txBody>
      </p:sp>
      <p:sp>
        <p:nvSpPr>
          <p:cNvPr id="191" name="TextovéPole 190"/>
          <p:cNvSpPr txBox="1"/>
          <p:nvPr/>
        </p:nvSpPr>
        <p:spPr>
          <a:xfrm>
            <a:off x="220576" y="4341913"/>
            <a:ext cx="2224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>
                <a:solidFill>
                  <a:schemeClr val="bg2"/>
                </a:solidFill>
              </a:rPr>
              <a:t>O</a:t>
            </a:r>
            <a:r>
              <a:rPr lang="cs-CZ" i="1" dirty="0" smtClean="0">
                <a:solidFill>
                  <a:schemeClr val="bg2"/>
                </a:solidFill>
              </a:rPr>
              <a:t>br. buchanka obecná</a:t>
            </a:r>
            <a:endParaRPr lang="cs-CZ" i="1" dirty="0">
              <a:solidFill>
                <a:schemeClr val="bg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865646" y="4003359"/>
            <a:ext cx="1737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bg2"/>
                </a:solidFill>
              </a:rPr>
              <a:t>buchanka</a:t>
            </a:r>
            <a:endParaRPr lang="cs-CZ" sz="2800" b="1" i="1" dirty="0">
              <a:solidFill>
                <a:schemeClr val="bg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68859" y="4005083"/>
            <a:ext cx="1845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err="1" smtClean="0">
                <a:solidFill>
                  <a:schemeClr val="bg2"/>
                </a:solidFill>
              </a:rPr>
              <a:t>vznášivka</a:t>
            </a:r>
            <a:endParaRPr lang="cs-CZ" sz="2800" b="1" i="1" dirty="0">
              <a:solidFill>
                <a:schemeClr val="bg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75836" y="5105215"/>
            <a:ext cx="306453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i="1" dirty="0" smtClean="0">
                <a:solidFill>
                  <a:schemeClr val="tx2"/>
                </a:solidFill>
              </a:rPr>
              <a:t>- 2 váčky vajíček </a:t>
            </a:r>
          </a:p>
          <a:p>
            <a:r>
              <a:rPr lang="cs-CZ" sz="2600" i="1" dirty="0" smtClean="0">
                <a:solidFill>
                  <a:schemeClr val="tx2"/>
                </a:solidFill>
              </a:rPr>
              <a:t>  po  stranách </a:t>
            </a:r>
          </a:p>
          <a:p>
            <a:r>
              <a:rPr lang="cs-CZ" sz="2600" i="1" dirty="0" smtClean="0">
                <a:solidFill>
                  <a:schemeClr val="tx2"/>
                </a:solidFill>
              </a:rPr>
              <a:t>  zadečku</a:t>
            </a:r>
            <a:endParaRPr lang="cs-CZ" sz="2600" i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48286" y="5105215"/>
            <a:ext cx="297514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i="1" dirty="0" smtClean="0">
                <a:solidFill>
                  <a:schemeClr val="tx2"/>
                </a:solidFill>
              </a:rPr>
              <a:t>- 1 váček vajíček </a:t>
            </a:r>
          </a:p>
          <a:p>
            <a:r>
              <a:rPr lang="cs-CZ" sz="2600" i="1" dirty="0" smtClean="0">
                <a:solidFill>
                  <a:schemeClr val="tx2"/>
                </a:solidFill>
              </a:rPr>
              <a:t>  pod zadečkem</a:t>
            </a:r>
            <a:endParaRPr lang="cs-CZ" sz="2600" i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8514" y="4410690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samice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87213" y="1507171"/>
            <a:ext cx="65632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podlouhlý   tvar  těla  se  zřetelným  </a:t>
            </a:r>
          </a:p>
          <a:p>
            <a:r>
              <a:rPr lang="cs-CZ" sz="2800" i="1" dirty="0" smtClean="0">
                <a:solidFill>
                  <a:schemeClr val="tx2"/>
                </a:solidFill>
              </a:rPr>
              <a:t>  článkováním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72460" y="2787463"/>
            <a:ext cx="1489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potrava</a:t>
            </a:r>
            <a:endParaRPr lang="cs-CZ" sz="2800" i="1" dirty="0">
              <a:solidFill>
                <a:schemeClr val="tx2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4456721" y="2792660"/>
            <a:ext cx="539534" cy="301406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endCxn id="37" idx="1"/>
          </p:cNvCxnSpPr>
          <p:nvPr/>
        </p:nvCxnSpPr>
        <p:spPr>
          <a:xfrm>
            <a:off x="4477490" y="3088585"/>
            <a:ext cx="596481" cy="12597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4477490" y="3098100"/>
            <a:ext cx="541581" cy="34915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5098548" y="2415067"/>
            <a:ext cx="25963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i="1" dirty="0" smtClean="0">
                <a:solidFill>
                  <a:schemeClr val="tx2"/>
                </a:solidFill>
              </a:rPr>
              <a:t>drobné organismy</a:t>
            </a:r>
            <a:endParaRPr lang="cs-CZ" sz="2600" i="1" dirty="0">
              <a:solidFill>
                <a:schemeClr val="tx2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73971" y="2854960"/>
            <a:ext cx="8883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i="1" dirty="0" smtClean="0">
                <a:solidFill>
                  <a:schemeClr val="tx2"/>
                </a:solidFill>
              </a:rPr>
              <a:t>draví</a:t>
            </a:r>
            <a:endParaRPr lang="cs-CZ" sz="2600" i="1" dirty="0">
              <a:solidFill>
                <a:schemeClr val="tx2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100749" y="3253107"/>
            <a:ext cx="298511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i="1" dirty="0" smtClean="0">
                <a:solidFill>
                  <a:schemeClr val="tx2"/>
                </a:solidFill>
              </a:rPr>
              <a:t>parazité (hlavně ryb)</a:t>
            </a:r>
            <a:endParaRPr lang="cs-CZ" sz="2600" i="1" dirty="0">
              <a:solidFill>
                <a:schemeClr val="tx2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149077" y="400480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bg2"/>
                </a:solidFill>
              </a:rPr>
              <a:t>×</a:t>
            </a:r>
            <a:endParaRPr lang="cs-CZ" sz="2800" b="1" i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4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90" grpId="0"/>
      <p:bldP spid="191" grpId="0"/>
      <p:bldP spid="2" grpId="0"/>
      <p:bldP spid="3" grpId="0"/>
      <p:bldP spid="4" grpId="0"/>
      <p:bldP spid="5" grpId="0"/>
      <p:bldP spid="6" grpId="0"/>
      <p:bldP spid="7" grpId="0"/>
      <p:bldP spid="8" grpId="0"/>
      <p:bldP spid="36" grpId="0"/>
      <p:bldP spid="37" grpId="0"/>
      <p:bldP spid="46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ný popisek 1"/>
          <p:cNvSpPr/>
          <p:nvPr/>
        </p:nvSpPr>
        <p:spPr>
          <a:xfrm>
            <a:off x="4647697" y="2132856"/>
            <a:ext cx="4187227" cy="864096"/>
          </a:xfrm>
          <a:prstGeom prst="wedgeEllipseCallout">
            <a:avLst>
              <a:gd name="adj1" fmla="val -23149"/>
              <a:gd name="adj2" fmla="val -107455"/>
            </a:avLst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Vysvětli sám nebo s pomocí učebnice pojem plankton.</a:t>
            </a:r>
            <a:endParaRPr lang="cs-CZ" sz="2000" i="1" dirty="0">
              <a:solidFill>
                <a:schemeClr val="bg2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01406" y="5146159"/>
            <a:ext cx="181492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i="1" dirty="0">
                <a:solidFill>
                  <a:schemeClr val="bg2"/>
                </a:solidFill>
              </a:rPr>
              <a:t>• </a:t>
            </a:r>
            <a:r>
              <a:rPr lang="cs-CZ" sz="3000" b="1" i="1" dirty="0" err="1">
                <a:solidFill>
                  <a:schemeClr val="bg2"/>
                </a:solidFill>
              </a:rPr>
              <a:t>rakovci</a:t>
            </a:r>
            <a:endParaRPr lang="cs-CZ" sz="3000" b="1" i="1" dirty="0">
              <a:solidFill>
                <a:schemeClr val="bg2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24304" y="620688"/>
            <a:ext cx="6107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důležitá potrava ryb a dalších živočichů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65157" y="1311815"/>
            <a:ext cx="32095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součást </a:t>
            </a:r>
            <a:r>
              <a:rPr lang="cs-CZ" sz="2800" b="1" i="1" dirty="0">
                <a:solidFill>
                  <a:schemeClr val="bg2"/>
                </a:solidFill>
              </a:rPr>
              <a:t>planktonu</a:t>
            </a:r>
          </a:p>
        </p:txBody>
      </p:sp>
      <p:sp>
        <p:nvSpPr>
          <p:cNvPr id="6" name="Obdélník 5"/>
          <p:cNvSpPr/>
          <p:nvPr/>
        </p:nvSpPr>
        <p:spPr>
          <a:xfrm>
            <a:off x="301407" y="620688"/>
            <a:ext cx="2071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chemeClr val="bg2"/>
                </a:solidFill>
              </a:rPr>
              <a:t>• perloočky</a:t>
            </a:r>
            <a:endParaRPr lang="cs-CZ" sz="2800" b="1" i="1" dirty="0">
              <a:solidFill>
                <a:schemeClr val="bg2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01407" y="1311815"/>
            <a:ext cx="20457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chemeClr val="bg2"/>
                </a:solidFill>
              </a:rPr>
              <a:t>• buchanky</a:t>
            </a:r>
            <a:endParaRPr lang="cs-CZ" sz="2800" b="1" i="1" dirty="0">
              <a:solidFill>
                <a:schemeClr val="bg2"/>
              </a:solidFill>
            </a:endParaRPr>
          </a:p>
        </p:txBody>
      </p:sp>
      <p:sp>
        <p:nvSpPr>
          <p:cNvPr id="8" name="Pravá složená závorka 7"/>
          <p:cNvSpPr/>
          <p:nvPr/>
        </p:nvSpPr>
        <p:spPr>
          <a:xfrm>
            <a:off x="2372808" y="788595"/>
            <a:ext cx="155448" cy="914400"/>
          </a:xfrm>
          <a:prstGeom prst="righ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vislý svitek 8"/>
          <p:cNvSpPr/>
          <p:nvPr/>
        </p:nvSpPr>
        <p:spPr>
          <a:xfrm>
            <a:off x="966932" y="2204864"/>
            <a:ext cx="2956996" cy="2592288"/>
          </a:xfrm>
          <a:prstGeom prst="verticalScroll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EA65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i="1" u="sng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Plankton</a:t>
            </a:r>
          </a:p>
          <a:p>
            <a:pPr algn="ctr"/>
            <a:r>
              <a:rPr lang="cs-CZ" sz="2000" i="1" dirty="0" smtClean="0">
                <a:solidFill>
                  <a:schemeClr val="bg2"/>
                </a:solidFill>
              </a:rPr>
              <a:t>=</a:t>
            </a:r>
          </a:p>
          <a:p>
            <a:pPr algn="ctr"/>
            <a:r>
              <a:rPr lang="cs-CZ" sz="2000" i="1" dirty="0">
                <a:solidFill>
                  <a:schemeClr val="bg2"/>
                </a:solidFill>
              </a:rPr>
              <a:t>m</a:t>
            </a:r>
            <a:r>
              <a:rPr lang="cs-CZ" sz="2000" i="1" dirty="0" smtClean="0">
                <a:solidFill>
                  <a:schemeClr val="bg2"/>
                </a:solidFill>
              </a:rPr>
              <a:t>ikroskopické organismy (rostliny i živočichové) vznášející se ve vodě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035265" y="5146159"/>
            <a:ext cx="71087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o  nich  se  dozvíte  více  v  příští  hodině  </a:t>
            </a:r>
          </a:p>
          <a:p>
            <a:r>
              <a:rPr lang="cs-CZ" sz="2800" i="1" dirty="0" smtClean="0">
                <a:solidFill>
                  <a:schemeClr val="tx2"/>
                </a:solidFill>
              </a:rPr>
              <a:t>  přírodopisu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26952" y="3784724"/>
            <a:ext cx="38164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nenahraditelný v rámci </a:t>
            </a:r>
          </a:p>
          <a:p>
            <a:r>
              <a:rPr lang="cs-CZ" sz="2800" i="1" dirty="0" smtClean="0">
                <a:solidFill>
                  <a:schemeClr val="tx2"/>
                </a:solidFill>
              </a:rPr>
              <a:t>  potravního řetězce</a:t>
            </a:r>
            <a:endParaRPr lang="cs-CZ" sz="2800" i="1" dirty="0">
              <a:solidFill>
                <a:schemeClr val="tx2"/>
              </a:solidFill>
            </a:endParaRPr>
          </a:p>
        </p:txBody>
      </p:sp>
      <p:cxnSp>
        <p:nvCxnSpPr>
          <p:cNvPr id="25" name="Přímá spojnice se šipkou 24"/>
          <p:cNvCxnSpPr/>
          <p:nvPr/>
        </p:nvCxnSpPr>
        <p:spPr>
          <a:xfrm>
            <a:off x="3938481" y="4261777"/>
            <a:ext cx="462883" cy="1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5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 animBg="1"/>
      <p:bldP spid="9" grpId="0" animBg="1"/>
      <p:bldP spid="11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067" y="-243408"/>
            <a:ext cx="8229600" cy="1600200"/>
          </a:xfrm>
        </p:spPr>
        <p:txBody>
          <a:bodyPr/>
          <a:lstStyle/>
          <a:p>
            <a:r>
              <a:rPr lang="cs-CZ" sz="7200" i="1" dirty="0" smtClean="0">
                <a:solidFill>
                  <a:schemeClr val="bg2"/>
                </a:solidFill>
              </a:rPr>
              <a:t>Opakování I.</a:t>
            </a:r>
            <a:endParaRPr lang="cs-CZ" sz="7200" i="1" dirty="0">
              <a:solidFill>
                <a:schemeClr val="bg2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203848" y="1340768"/>
            <a:ext cx="5472608" cy="0"/>
          </a:xfrm>
          <a:prstGeom prst="line">
            <a:avLst/>
          </a:prstGeom>
          <a:ln w="317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323528" y="1556791"/>
            <a:ext cx="89579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1) </a:t>
            </a:r>
            <a:r>
              <a:rPr lang="cs-CZ" sz="2800" i="1" u="sng" dirty="0" smtClean="0">
                <a:solidFill>
                  <a:schemeClr val="tx2"/>
                </a:solidFill>
              </a:rPr>
              <a:t>Doplň větu</a:t>
            </a:r>
            <a:r>
              <a:rPr lang="cs-CZ" sz="2800" i="1" dirty="0" smtClean="0">
                <a:solidFill>
                  <a:schemeClr val="tx2"/>
                </a:solidFill>
              </a:rPr>
              <a:t>. Tělo korýšů tvoří tyto 2 hlavní části:  </a:t>
            </a:r>
          </a:p>
          <a:p>
            <a:r>
              <a:rPr lang="cs-CZ" sz="2800" i="1" dirty="0">
                <a:solidFill>
                  <a:schemeClr val="tx2"/>
                </a:solidFill>
              </a:rPr>
              <a:t> </a:t>
            </a:r>
            <a:r>
              <a:rPr lang="cs-CZ" sz="2800" i="1" dirty="0" smtClean="0">
                <a:solidFill>
                  <a:schemeClr val="tx2"/>
                </a:solidFill>
              </a:rPr>
              <a:t>                                     a                                       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418" y="2510898"/>
            <a:ext cx="5648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2) </a:t>
            </a:r>
            <a:r>
              <a:rPr lang="cs-CZ" sz="2600" i="1" u="sng" dirty="0" smtClean="0">
                <a:solidFill>
                  <a:schemeClr val="tx2"/>
                </a:solidFill>
              </a:rPr>
              <a:t>Vyber pravdivé tvrzení</a:t>
            </a:r>
            <a:r>
              <a:rPr lang="cs-CZ" sz="2600" i="1" dirty="0" smtClean="0">
                <a:solidFill>
                  <a:schemeClr val="tx2"/>
                </a:solidFill>
              </a:rPr>
              <a:t>. </a:t>
            </a:r>
            <a:r>
              <a:rPr lang="cs-CZ" sz="2800" i="1" dirty="0" smtClean="0">
                <a:solidFill>
                  <a:schemeClr val="tx2"/>
                </a:solidFill>
              </a:rPr>
              <a:t>Korýši mají: 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1418" y="4089638"/>
            <a:ext cx="8820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3) </a:t>
            </a:r>
            <a:r>
              <a:rPr lang="cs-CZ" sz="2800" i="1" u="sng" dirty="0" smtClean="0">
                <a:solidFill>
                  <a:schemeClr val="tx2"/>
                </a:solidFill>
              </a:rPr>
              <a:t>Rozhodni:</a:t>
            </a:r>
            <a:r>
              <a:rPr lang="cs-CZ" sz="2800" i="1" dirty="0" smtClean="0">
                <a:solidFill>
                  <a:schemeClr val="tx2"/>
                </a:solidFill>
              </a:rPr>
              <a:t> Povrch  těla  většiny  korýšů  kryje  a  chrání   </a:t>
            </a:r>
          </a:p>
          <a:p>
            <a:r>
              <a:rPr lang="cs-CZ" sz="2800" i="1" dirty="0">
                <a:solidFill>
                  <a:schemeClr val="tx2"/>
                </a:solidFill>
              </a:rPr>
              <a:t> </a:t>
            </a:r>
            <a:r>
              <a:rPr lang="cs-CZ" sz="2800" i="1" dirty="0" smtClean="0">
                <a:solidFill>
                  <a:schemeClr val="tx2"/>
                </a:solidFill>
              </a:rPr>
              <a:t>                    krunýř.       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417" y="5043745"/>
            <a:ext cx="6965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4) </a:t>
            </a:r>
            <a:r>
              <a:rPr lang="cs-CZ" sz="2800" i="1" u="sng" dirty="0" smtClean="0">
                <a:solidFill>
                  <a:schemeClr val="tx2"/>
                </a:solidFill>
              </a:rPr>
              <a:t>Vyber pravdivé tvrzení</a:t>
            </a:r>
            <a:r>
              <a:rPr lang="cs-CZ" sz="2800" i="1" dirty="0" smtClean="0">
                <a:solidFill>
                  <a:schemeClr val="tx2"/>
                </a:solidFill>
              </a:rPr>
              <a:t>. Korýši se vyskytují: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96136" y="2519978"/>
            <a:ext cx="2634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a) </a:t>
            </a:r>
            <a:r>
              <a:rPr lang="cs-CZ" sz="2600" i="1" dirty="0">
                <a:solidFill>
                  <a:schemeClr val="tx2"/>
                </a:solidFill>
              </a:rPr>
              <a:t>3 páry končetin</a:t>
            </a:r>
            <a:endParaRPr lang="cs-CZ" sz="2600" dirty="0"/>
          </a:p>
        </p:txBody>
      </p:sp>
      <p:sp>
        <p:nvSpPr>
          <p:cNvPr id="9" name="Obdélník 8"/>
          <p:cNvSpPr/>
          <p:nvPr/>
        </p:nvSpPr>
        <p:spPr>
          <a:xfrm>
            <a:off x="5788117" y="3043198"/>
            <a:ext cx="26420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b) </a:t>
            </a:r>
            <a:r>
              <a:rPr lang="cs-CZ" sz="2600" i="1" dirty="0" smtClean="0">
                <a:solidFill>
                  <a:schemeClr val="tx2"/>
                </a:solidFill>
              </a:rPr>
              <a:t>4 </a:t>
            </a:r>
            <a:r>
              <a:rPr lang="cs-CZ" sz="2600" i="1" dirty="0">
                <a:solidFill>
                  <a:schemeClr val="tx2"/>
                </a:solidFill>
              </a:rPr>
              <a:t>páry končetin</a:t>
            </a:r>
            <a:endParaRPr lang="cs-CZ" sz="2600" dirty="0"/>
          </a:p>
        </p:txBody>
      </p:sp>
      <p:sp>
        <p:nvSpPr>
          <p:cNvPr id="10" name="Obdélník 9"/>
          <p:cNvSpPr/>
          <p:nvPr/>
        </p:nvSpPr>
        <p:spPr>
          <a:xfrm>
            <a:off x="5788118" y="3566418"/>
            <a:ext cx="3425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c) </a:t>
            </a:r>
            <a:r>
              <a:rPr lang="cs-CZ" sz="2500" i="1" dirty="0" smtClean="0">
                <a:solidFill>
                  <a:schemeClr val="tx2"/>
                </a:solidFill>
              </a:rPr>
              <a:t>5 </a:t>
            </a:r>
            <a:r>
              <a:rPr lang="cs-CZ" sz="2500" i="1" dirty="0" smtClean="0">
                <a:solidFill>
                  <a:schemeClr val="tx2"/>
                </a:solidFill>
              </a:rPr>
              <a:t>i více párů </a:t>
            </a:r>
            <a:r>
              <a:rPr lang="cs-CZ" sz="2500" i="1" dirty="0">
                <a:solidFill>
                  <a:schemeClr val="tx2"/>
                </a:solidFill>
              </a:rPr>
              <a:t>končetin</a:t>
            </a:r>
            <a:endParaRPr lang="cs-CZ" sz="25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31449" y="4566691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>
                <a:solidFill>
                  <a:schemeClr val="tx2"/>
                </a:solidFill>
              </a:rPr>
              <a:t>ANO</a:t>
            </a:r>
            <a:endParaRPr lang="cs-CZ" sz="2400" i="1" dirty="0">
              <a:solidFill>
                <a:schemeClr val="tx2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16285" y="5566965"/>
            <a:ext cx="2645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a) ve </a:t>
            </a:r>
            <a:r>
              <a:rPr lang="cs-CZ" sz="2800" i="1" dirty="0" smtClean="0">
                <a:solidFill>
                  <a:schemeClr val="tx2"/>
                </a:solidFill>
              </a:rPr>
              <a:t>sladké </a:t>
            </a:r>
            <a:r>
              <a:rPr lang="cs-CZ" sz="2800" i="1" dirty="0">
                <a:solidFill>
                  <a:schemeClr val="tx2"/>
                </a:solidFill>
              </a:rPr>
              <a:t>vodě 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773930" y="5544403"/>
            <a:ext cx="15143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b</a:t>
            </a:r>
            <a:r>
              <a:rPr lang="cs-CZ" sz="2800" i="1" dirty="0">
                <a:solidFill>
                  <a:schemeClr val="tx2"/>
                </a:solidFill>
              </a:rPr>
              <a:t>) v </a:t>
            </a:r>
            <a:r>
              <a:rPr lang="cs-CZ" sz="2800" i="1" dirty="0" smtClean="0">
                <a:solidFill>
                  <a:schemeClr val="tx2"/>
                </a:solidFill>
              </a:rPr>
              <a:t>moři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67546" y="5544403"/>
            <a:ext cx="1955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c</a:t>
            </a:r>
            <a:r>
              <a:rPr lang="cs-CZ" sz="2800" i="1" dirty="0">
                <a:solidFill>
                  <a:schemeClr val="tx2"/>
                </a:solidFill>
              </a:rPr>
              <a:t>) na souši   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01121" y="6090185"/>
            <a:ext cx="42741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d</a:t>
            </a:r>
            <a:r>
              <a:rPr lang="cs-CZ" sz="2800" i="1" dirty="0">
                <a:solidFill>
                  <a:schemeClr val="tx2"/>
                </a:solidFill>
              </a:rPr>
              <a:t>) v</a:t>
            </a:r>
            <a:r>
              <a:rPr lang="cs-CZ" sz="2800" i="1" dirty="0" smtClean="0">
                <a:solidFill>
                  <a:schemeClr val="tx2"/>
                </a:solidFill>
              </a:rPr>
              <a:t>e sladké i mořské vodě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46236" y="6067623"/>
            <a:ext cx="30652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e) </a:t>
            </a:r>
            <a:r>
              <a:rPr lang="cs-CZ" sz="2800" i="1" dirty="0">
                <a:solidFill>
                  <a:schemeClr val="tx2"/>
                </a:solidFill>
              </a:rPr>
              <a:t>ve vodě i na souši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304181" y="2033844"/>
            <a:ext cx="1707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hlavohruď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84434" y="2218295"/>
            <a:ext cx="3147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…………………….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74445" y="2218295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…………………….  .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75301" y="2031870"/>
            <a:ext cx="12650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/>
                </a:solidFill>
              </a:rPr>
              <a:t>zadeček</a:t>
            </a:r>
            <a:endParaRPr lang="cs-CZ" sz="2800" i="1" dirty="0">
              <a:solidFill>
                <a:schemeClr val="bg2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416750" y="4535913"/>
            <a:ext cx="869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 </a:t>
            </a:r>
            <a:r>
              <a:rPr lang="cs-CZ" sz="2400" i="1" dirty="0">
                <a:solidFill>
                  <a:schemeClr val="tx2"/>
                </a:solidFill>
              </a:rPr>
              <a:t>/ NE</a:t>
            </a:r>
          </a:p>
        </p:txBody>
      </p:sp>
    </p:spTree>
    <p:extLst>
      <p:ext uri="{BB962C8B-B14F-4D97-AF65-F5344CB8AC3E}">
        <p14:creationId xmlns:p14="http://schemas.microsoft.com/office/powerpoint/2010/main" val="226433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8" grpId="1"/>
      <p:bldP spid="9" grpId="0"/>
      <p:bldP spid="9" grpId="1"/>
      <p:bldP spid="10" grpId="0"/>
      <p:bldP spid="10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20" grpId="0"/>
      <p:bldP spid="3" grpId="0"/>
      <p:bldP spid="11" grpId="0"/>
      <p:bldP spid="21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65268" y="1510315"/>
            <a:ext cx="8820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1</a:t>
            </a:r>
            <a:r>
              <a:rPr lang="cs-CZ" sz="2800" i="1" dirty="0" smtClean="0">
                <a:solidFill>
                  <a:schemeClr val="tx2"/>
                </a:solidFill>
              </a:rPr>
              <a:t>) </a:t>
            </a:r>
            <a:r>
              <a:rPr lang="cs-CZ" sz="2800" i="1" u="sng" dirty="0" smtClean="0">
                <a:solidFill>
                  <a:schemeClr val="tx2"/>
                </a:solidFill>
              </a:rPr>
              <a:t>Rozhodni</a:t>
            </a:r>
            <a:r>
              <a:rPr lang="cs-CZ" sz="2800" i="1" dirty="0" smtClean="0">
                <a:solidFill>
                  <a:schemeClr val="tx2"/>
                </a:solidFill>
              </a:rPr>
              <a:t>: Mezi  korýše  patří  perloočky,  buchanky </a:t>
            </a:r>
          </a:p>
          <a:p>
            <a:r>
              <a:rPr lang="cs-CZ" sz="2800" i="1" dirty="0">
                <a:solidFill>
                  <a:schemeClr val="tx2"/>
                </a:solidFill>
              </a:rPr>
              <a:t> </a:t>
            </a:r>
            <a:r>
              <a:rPr lang="cs-CZ" sz="2800" i="1" dirty="0" smtClean="0">
                <a:solidFill>
                  <a:schemeClr val="tx2"/>
                </a:solidFill>
              </a:rPr>
              <a:t>                     a </a:t>
            </a:r>
            <a:r>
              <a:rPr lang="cs-CZ" sz="2800" i="1" dirty="0" err="1" smtClean="0">
                <a:solidFill>
                  <a:schemeClr val="tx2"/>
                </a:solidFill>
              </a:rPr>
              <a:t>rakovci</a:t>
            </a:r>
            <a:r>
              <a:rPr lang="cs-CZ" sz="2800" i="1" dirty="0" smtClean="0">
                <a:solidFill>
                  <a:schemeClr val="tx2"/>
                </a:solidFill>
              </a:rPr>
              <a:t>.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5268" y="2633205"/>
            <a:ext cx="42434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2</a:t>
            </a:r>
            <a:r>
              <a:rPr lang="cs-CZ" sz="2800" i="1" dirty="0" smtClean="0">
                <a:solidFill>
                  <a:schemeClr val="tx2"/>
                </a:solidFill>
              </a:rPr>
              <a:t>) </a:t>
            </a:r>
            <a:r>
              <a:rPr lang="cs-CZ" sz="2800" i="1" u="sng" dirty="0" smtClean="0">
                <a:solidFill>
                  <a:schemeClr val="tx2"/>
                </a:solidFill>
              </a:rPr>
              <a:t>Doplň vysvětlení pojmu</a:t>
            </a:r>
            <a:r>
              <a:rPr lang="cs-CZ" sz="2800" i="1" dirty="0" smtClean="0">
                <a:solidFill>
                  <a:schemeClr val="tx2"/>
                </a:solidFill>
              </a:rPr>
              <a:t>: </a:t>
            </a:r>
          </a:p>
          <a:p>
            <a:r>
              <a:rPr lang="cs-CZ" sz="2800" i="1" dirty="0">
                <a:solidFill>
                  <a:schemeClr val="tx2"/>
                </a:solidFill>
              </a:rPr>
              <a:t> </a:t>
            </a:r>
            <a:r>
              <a:rPr lang="cs-CZ" sz="2800" i="1" dirty="0" smtClean="0">
                <a:solidFill>
                  <a:schemeClr val="tx2"/>
                </a:solidFill>
              </a:rPr>
              <a:t>   Plankton = 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5268" y="3742249"/>
            <a:ext cx="4057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3) </a:t>
            </a:r>
            <a:r>
              <a:rPr lang="cs-CZ" sz="2800" i="1" u="sng" dirty="0" smtClean="0">
                <a:solidFill>
                  <a:schemeClr val="tx2"/>
                </a:solidFill>
              </a:rPr>
              <a:t>Vyber pravdivé tvrzení</a:t>
            </a:r>
            <a:r>
              <a:rPr lang="cs-CZ" sz="2800" i="1" dirty="0" smtClean="0">
                <a:solidFill>
                  <a:schemeClr val="tx2"/>
                </a:solidFill>
              </a:rPr>
              <a:t>: 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5466" y="4788689"/>
            <a:ext cx="7742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b) perloočky a buchanky jsou důležitou potravou ryb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5466" y="5311909"/>
            <a:ext cx="6187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c) nervová soustava korýšů je </a:t>
            </a:r>
            <a:r>
              <a:rPr lang="cs-CZ" sz="2800" i="1" dirty="0" err="1" smtClean="0">
                <a:solidFill>
                  <a:schemeClr val="tx2"/>
                </a:solidFill>
              </a:rPr>
              <a:t>zauzlinová</a:t>
            </a:r>
            <a:r>
              <a:rPr lang="cs-CZ" sz="2800" i="1" dirty="0" smtClean="0">
                <a:solidFill>
                  <a:schemeClr val="tx2"/>
                </a:solidFill>
              </a:rPr>
              <a:t> 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5466" y="5835129"/>
            <a:ext cx="6635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d) většina korýšů dýchá celým povrchem těla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93937" y="-315416"/>
            <a:ext cx="8229600" cy="1600200"/>
          </a:xfrm>
        </p:spPr>
        <p:txBody>
          <a:bodyPr/>
          <a:lstStyle/>
          <a:p>
            <a:r>
              <a:rPr lang="cs-CZ" sz="7200" i="1" dirty="0" smtClean="0">
                <a:solidFill>
                  <a:schemeClr val="bg2"/>
                </a:solidFill>
              </a:rPr>
              <a:t>Opakování II.</a:t>
            </a:r>
            <a:endParaRPr lang="cs-CZ" sz="7200" i="1" dirty="0">
              <a:solidFill>
                <a:schemeClr val="bg2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987824" y="1268760"/>
            <a:ext cx="5688632" cy="0"/>
          </a:xfrm>
          <a:prstGeom prst="line">
            <a:avLst/>
          </a:prstGeom>
          <a:ln w="317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4680307" y="2002758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solidFill>
                  <a:schemeClr val="tx2"/>
                </a:solidFill>
              </a:rPr>
              <a:t>ANO</a:t>
            </a:r>
            <a:endParaRPr lang="cs-CZ" sz="2400" i="1" dirty="0">
              <a:solidFill>
                <a:schemeClr val="tx2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483670" y="2010231"/>
            <a:ext cx="7793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solidFill>
                  <a:schemeClr val="tx2"/>
                </a:solidFill>
              </a:rPr>
              <a:t>/ </a:t>
            </a:r>
            <a:r>
              <a:rPr lang="cs-CZ" sz="2400" i="1" dirty="0">
                <a:solidFill>
                  <a:schemeClr val="tx2"/>
                </a:solidFill>
              </a:rPr>
              <a:t>NE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345385" y="3212976"/>
            <a:ext cx="6917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……………………………….……………... .</a:t>
            </a:r>
            <a:endParaRPr lang="cs-CZ" sz="2800" i="1" dirty="0">
              <a:solidFill>
                <a:schemeClr val="tx2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272784" y="3075916"/>
            <a:ext cx="68281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700" i="1" dirty="0">
                <a:solidFill>
                  <a:schemeClr val="bg2"/>
                </a:solidFill>
              </a:rPr>
              <a:t>mikroskopické </a:t>
            </a:r>
            <a:r>
              <a:rPr lang="cs-CZ" sz="2700" i="1" dirty="0" smtClean="0">
                <a:solidFill>
                  <a:schemeClr val="bg2"/>
                </a:solidFill>
              </a:rPr>
              <a:t>organismy vznášející se </a:t>
            </a:r>
            <a:r>
              <a:rPr lang="cs-CZ" sz="2700" i="1" dirty="0">
                <a:solidFill>
                  <a:schemeClr val="bg2"/>
                </a:solidFill>
              </a:rPr>
              <a:t>ve </a:t>
            </a:r>
            <a:r>
              <a:rPr lang="cs-CZ" sz="2700" i="1" dirty="0" smtClean="0">
                <a:solidFill>
                  <a:schemeClr val="bg2"/>
                </a:solidFill>
              </a:rPr>
              <a:t>vodě</a:t>
            </a:r>
            <a:endParaRPr lang="cs-CZ" sz="2700" i="1" dirty="0">
              <a:solidFill>
                <a:schemeClr val="bg2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729649" y="4265469"/>
            <a:ext cx="6841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a) samička buchanky má pouze 1 váček vajíček</a:t>
            </a:r>
          </a:p>
        </p:txBody>
      </p:sp>
    </p:spTree>
    <p:extLst>
      <p:ext uri="{BB962C8B-B14F-4D97-AF65-F5344CB8AC3E}">
        <p14:creationId xmlns:p14="http://schemas.microsoft.com/office/powerpoint/2010/main" val="66444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1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6" grpId="1"/>
      <p:bldP spid="7" grpId="0"/>
      <p:bldP spid="7" grpId="1"/>
      <p:bldP spid="9" grpId="0"/>
      <p:bldP spid="9" grpId="1"/>
      <p:bldP spid="8" grpId="0"/>
      <p:bldP spid="12" grpId="0"/>
      <p:bldP spid="12" grpId="1"/>
      <p:bldP spid="13" grpId="0"/>
      <p:bldP spid="13" grpId="1"/>
      <p:bldP spid="14" grpId="0"/>
      <p:bldP spid="16" grpId="0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i="1" dirty="0" smtClean="0">
                <a:solidFill>
                  <a:schemeClr val="bg2"/>
                </a:solidFill>
              </a:rPr>
              <a:t>Použité zdroje</a:t>
            </a:r>
            <a:endParaRPr lang="cs-CZ" sz="7200" i="1" dirty="0">
              <a:solidFill>
                <a:schemeClr val="bg2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2987824" y="1556792"/>
            <a:ext cx="5688632" cy="0"/>
          </a:xfrm>
          <a:prstGeom prst="line">
            <a:avLst/>
          </a:prstGeom>
          <a:ln w="317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323528" y="1988840"/>
            <a:ext cx="768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tx2"/>
                </a:solidFill>
              </a:rPr>
              <a:t>- použité obrázky – kliparty galerie MS Office 2010</a:t>
            </a:r>
          </a:p>
        </p:txBody>
      </p:sp>
      <p:sp>
        <p:nvSpPr>
          <p:cNvPr id="2" name="Obdélník 1"/>
          <p:cNvSpPr/>
          <p:nvPr/>
        </p:nvSpPr>
        <p:spPr>
          <a:xfrm>
            <a:off x="323528" y="2671387"/>
            <a:ext cx="8550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chemeClr val="tx2"/>
                </a:solidFill>
              </a:rPr>
              <a:t>- použitý </a:t>
            </a:r>
            <a:r>
              <a:rPr lang="cs-CZ" sz="2800" i="1" dirty="0">
                <a:solidFill>
                  <a:schemeClr val="tx2"/>
                </a:solidFill>
              </a:rPr>
              <a:t>nákres (obr. b</a:t>
            </a:r>
            <a:r>
              <a:rPr lang="cs-CZ" sz="2800" i="1" dirty="0" smtClean="0">
                <a:solidFill>
                  <a:schemeClr val="tx2"/>
                </a:solidFill>
              </a:rPr>
              <a:t>uchanka obecná) </a:t>
            </a:r>
            <a:r>
              <a:rPr lang="cs-CZ" sz="2800" i="1" dirty="0">
                <a:solidFill>
                  <a:schemeClr val="tx2"/>
                </a:solidFill>
              </a:rPr>
              <a:t>pochází z vlastní </a:t>
            </a:r>
            <a:r>
              <a:rPr lang="cs-CZ" sz="2800" i="1" dirty="0" smtClean="0">
                <a:solidFill>
                  <a:schemeClr val="tx2"/>
                </a:solidFill>
              </a:rPr>
              <a:t> </a:t>
            </a:r>
          </a:p>
          <a:p>
            <a:r>
              <a:rPr lang="cs-CZ" sz="2800" i="1" dirty="0" smtClean="0">
                <a:solidFill>
                  <a:schemeClr val="tx2"/>
                </a:solidFill>
              </a:rPr>
              <a:t>  tvorby</a:t>
            </a:r>
            <a:endParaRPr lang="cs-CZ" sz="28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45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Vlastní 8">
      <a:dk1>
        <a:sysClr val="windowText" lastClr="000000"/>
      </a:dk1>
      <a:lt1>
        <a:sysClr val="window" lastClr="FFFFFF"/>
      </a:lt1>
      <a:dk2>
        <a:srgbClr val="811717"/>
      </a:dk2>
      <a:lt2>
        <a:srgbClr val="FFC984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1179</TotalTime>
  <Words>695</Words>
  <Application>Microsoft Office PowerPoint</Application>
  <PresentationFormat>Předvádění na obrazovce (4:3)</PresentationFormat>
  <Paragraphs>149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Prezentace aplikace PowerPoint</vt:lpstr>
      <vt:lpstr>Korýši</vt:lpstr>
      <vt:lpstr>Charakteristika</vt:lpstr>
      <vt:lpstr>Přehled některých soustav</vt:lpstr>
      <vt:lpstr>Skupiny korýšů</vt:lpstr>
      <vt:lpstr>Prezentace aplikace PowerPoint</vt:lpstr>
      <vt:lpstr>Prezentace aplikace PowerPoint</vt:lpstr>
      <vt:lpstr>Opakování I.</vt:lpstr>
      <vt:lpstr>Opakování II.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Konířová Věra</dc:creator>
  <cp:lastModifiedBy>Konířová Věra</cp:lastModifiedBy>
  <cp:revision>373</cp:revision>
  <dcterms:created xsi:type="dcterms:W3CDTF">2012-03-31T18:27:11Z</dcterms:created>
  <dcterms:modified xsi:type="dcterms:W3CDTF">2012-09-09T16:53:55Z</dcterms:modified>
</cp:coreProperties>
</file>