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63" r:id="rId2"/>
    <p:sldId id="264" r:id="rId3"/>
    <p:sldId id="256" r:id="rId4"/>
    <p:sldId id="257" r:id="rId5"/>
    <p:sldId id="262" r:id="rId6"/>
    <p:sldId id="259" r:id="rId7"/>
    <p:sldId id="260" r:id="rId8"/>
    <p:sldId id="261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9900"/>
    <a:srgbClr val="FF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6"/>
          <p:cNvGrpSpPr/>
          <p:nvPr/>
        </p:nvGrpSpPr>
        <p:grpSpPr>
          <a:xfrm>
            <a:off x="0" y="3268345"/>
            <a:ext cx="9144000" cy="146304"/>
            <a:chOff x="0" y="3268345"/>
            <a:chExt cx="9144000" cy="146304"/>
          </a:xfrm>
        </p:grpSpPr>
        <p:sp>
          <p:nvSpPr>
            <p:cNvPr id="13" name="Rectangle 12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15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09600" y="1752600"/>
            <a:ext cx="7924800" cy="1470025"/>
          </a:xfrm>
          <a:prstGeom prst="rect">
            <a:avLst/>
          </a:prstGeom>
        </p:spPr>
        <p:txBody>
          <a:bodyPr anchor="b"/>
          <a:lstStyle>
            <a:lvl1pPr algn="ctr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05200"/>
            <a:ext cx="6400800" cy="1752600"/>
          </a:xfrm>
        </p:spPr>
        <p:txBody>
          <a:bodyPr>
            <a:normAutofit/>
          </a:bodyPr>
          <a:lstStyle>
            <a:lvl1pPr marL="0" indent="0" algn="ctr">
              <a:buNone/>
              <a:defRPr sz="28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0E8027-2797-40BE-AB1D-0F9DE86BBC5C}" type="datetimeFigureOut">
              <a:rPr lang="cs-CZ" smtClean="0"/>
              <a:t>26.8.2012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C5D1C8-5936-4781-8E71-B52B89D21F8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99616"/>
            <a:ext cx="8229600" cy="462654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0E8027-2797-40BE-AB1D-0F9DE86BBC5C}" type="datetimeFigureOut">
              <a:rPr lang="cs-CZ" smtClean="0"/>
              <a:t>26.8.2012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C5D1C8-5936-4781-8E71-B52B89D21F86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3"/>
          <p:cNvGrpSpPr/>
          <p:nvPr/>
        </p:nvGrpSpPr>
        <p:grpSpPr>
          <a:xfrm>
            <a:off x="0" y="1371600"/>
            <a:ext cx="9144000" cy="73152"/>
            <a:chOff x="0" y="3268345"/>
            <a:chExt cx="9144000" cy="146304"/>
          </a:xfrm>
        </p:grpSpPr>
        <p:sp>
          <p:nvSpPr>
            <p:cNvPr id="15" name="Rectangle 14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15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16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9" name="Title 1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7512" y="4406900"/>
            <a:ext cx="7827201" cy="1362075"/>
          </a:xfrm>
          <a:prstGeom prst="rect">
            <a:avLst/>
          </a:prstGeo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67512" y="2667000"/>
            <a:ext cx="7827201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0E8027-2797-40BE-AB1D-0F9DE86BBC5C}" type="datetimeFigureOut">
              <a:rPr lang="cs-CZ" smtClean="0"/>
              <a:t>26.8.2012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C5D1C8-5936-4781-8E71-B52B89D21F86}" type="slidenum">
              <a:rPr lang="cs-CZ" smtClean="0"/>
              <a:t>‹#›</a:t>
            </a:fld>
            <a:endParaRPr lang="cs-CZ"/>
          </a:p>
        </p:txBody>
      </p:sp>
      <p:grpSp>
        <p:nvGrpSpPr>
          <p:cNvPr id="7" name="Group 12"/>
          <p:cNvGrpSpPr/>
          <p:nvPr/>
        </p:nvGrpSpPr>
        <p:grpSpPr>
          <a:xfrm flipH="1">
            <a:off x="0" y="4228465"/>
            <a:ext cx="9144000" cy="146304"/>
            <a:chOff x="0" y="3268345"/>
            <a:chExt cx="9144000" cy="146304"/>
          </a:xfrm>
        </p:grpSpPr>
        <p:sp>
          <p:nvSpPr>
            <p:cNvPr id="14" name="Rectangle 13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15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16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0E8027-2797-40BE-AB1D-0F9DE86BBC5C}" type="datetimeFigureOut">
              <a:rPr lang="cs-CZ" smtClean="0"/>
              <a:t>26.8.2012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C5D1C8-5936-4781-8E71-B52B89D21F86}" type="slidenum">
              <a:rPr lang="cs-CZ" smtClean="0"/>
              <a:t>‹#›</a:t>
            </a:fld>
            <a:endParaRPr lang="cs-CZ"/>
          </a:p>
        </p:txBody>
      </p:sp>
      <p:sp>
        <p:nvSpPr>
          <p:cNvPr id="14" name="Title 1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grpSp>
        <p:nvGrpSpPr>
          <p:cNvPr id="2" name="Group 14"/>
          <p:cNvGrpSpPr/>
          <p:nvPr/>
        </p:nvGrpSpPr>
        <p:grpSpPr>
          <a:xfrm>
            <a:off x="0" y="1371600"/>
            <a:ext cx="9144000" cy="73152"/>
            <a:chOff x="0" y="3268345"/>
            <a:chExt cx="9144000" cy="146304"/>
          </a:xfrm>
        </p:grpSpPr>
        <p:sp>
          <p:nvSpPr>
            <p:cNvPr id="16" name="Rectangle 15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16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Rectangle 18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2971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600200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2971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0E8027-2797-40BE-AB1D-0F9DE86BBC5C}" type="datetimeFigureOut">
              <a:rPr lang="cs-CZ" smtClean="0"/>
              <a:t>26.8.2012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C5D1C8-5936-4781-8E71-B52B89D21F86}" type="slidenum">
              <a:rPr lang="cs-CZ" smtClean="0"/>
              <a:t>‹#›</a:t>
            </a:fld>
            <a:endParaRPr lang="cs-CZ"/>
          </a:p>
        </p:txBody>
      </p:sp>
      <p:sp>
        <p:nvSpPr>
          <p:cNvPr id="16" name="Title 1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grpSp>
        <p:nvGrpSpPr>
          <p:cNvPr id="2" name="Group 16"/>
          <p:cNvGrpSpPr/>
          <p:nvPr/>
        </p:nvGrpSpPr>
        <p:grpSpPr>
          <a:xfrm>
            <a:off x="0" y="1371600"/>
            <a:ext cx="9144000" cy="73152"/>
            <a:chOff x="0" y="3268345"/>
            <a:chExt cx="9144000" cy="146304"/>
          </a:xfrm>
        </p:grpSpPr>
        <p:sp>
          <p:nvSpPr>
            <p:cNvPr id="18" name="Rectangle 17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Rectangle 18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Rectangle 19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Rectangle 20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0E8027-2797-40BE-AB1D-0F9DE86BBC5C}" type="datetimeFigureOut">
              <a:rPr lang="cs-CZ" smtClean="0"/>
              <a:t>26.8.2012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C5D1C8-5936-4781-8E71-B52B89D21F86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grpSp>
        <p:nvGrpSpPr>
          <p:cNvPr id="2" name="Group 12"/>
          <p:cNvGrpSpPr/>
          <p:nvPr/>
        </p:nvGrpSpPr>
        <p:grpSpPr>
          <a:xfrm flipH="1">
            <a:off x="0" y="1371600"/>
            <a:ext cx="9144000" cy="73152"/>
            <a:chOff x="0" y="3268345"/>
            <a:chExt cx="9144000" cy="146304"/>
          </a:xfrm>
        </p:grpSpPr>
        <p:sp>
          <p:nvSpPr>
            <p:cNvPr id="14" name="Rectangle 13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15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16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0E8027-2797-40BE-AB1D-0F9DE86BBC5C}" type="datetimeFigureOut">
              <a:rPr lang="cs-CZ" smtClean="0"/>
              <a:t>26.8.2012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C5D1C8-5936-4781-8E71-B52B89D21F86}" type="slidenum">
              <a:rPr lang="cs-CZ" smtClean="0"/>
              <a:t>‹#›</a:t>
            </a:fld>
            <a:endParaRPr lang="cs-CZ"/>
          </a:p>
        </p:txBody>
      </p:sp>
      <p:grpSp>
        <p:nvGrpSpPr>
          <p:cNvPr id="5" name="Group 10"/>
          <p:cNvGrpSpPr/>
          <p:nvPr/>
        </p:nvGrpSpPr>
        <p:grpSpPr>
          <a:xfrm>
            <a:off x="-9144" y="-18288"/>
            <a:ext cx="9144000" cy="146304"/>
            <a:chOff x="0" y="3268345"/>
            <a:chExt cx="9144000" cy="146304"/>
          </a:xfrm>
        </p:grpSpPr>
        <p:sp>
          <p:nvSpPr>
            <p:cNvPr id="12" name="Rectangle 11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/>
            <p:cNvSpPr/>
            <p:nvPr userDrawn="1"/>
          </p:nvSpPr>
          <p:spPr>
            <a:xfrm>
              <a:off x="5495544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/>
            <p:cNvSpPr/>
            <p:nvPr userDrawn="1"/>
          </p:nvSpPr>
          <p:spPr>
            <a:xfrm>
              <a:off x="6592824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/>
            <p:cNvSpPr/>
            <p:nvPr userDrawn="1"/>
          </p:nvSpPr>
          <p:spPr>
            <a:xfrm>
              <a:off x="7690104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793750"/>
          </a:xfrm>
          <a:prstGeom prst="rect">
            <a:avLst/>
          </a:prstGeom>
        </p:spPr>
        <p:txBody>
          <a:bodyPr anchor="b">
            <a:normAutofit/>
          </a:bodyPr>
          <a:lstStyle>
            <a:lvl1pPr algn="l">
              <a:defRPr sz="28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371600"/>
            <a:ext cx="5111750" cy="4754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371600"/>
            <a:ext cx="3008313" cy="47545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0E8027-2797-40BE-AB1D-0F9DE86BBC5C}" type="datetimeFigureOut">
              <a:rPr lang="cs-CZ" smtClean="0"/>
              <a:t>26.8.2012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C5D1C8-5936-4781-8E71-B52B89D21F86}" type="slidenum">
              <a:rPr lang="cs-CZ" smtClean="0"/>
              <a:t>‹#›</a:t>
            </a:fld>
            <a:endParaRPr lang="cs-CZ"/>
          </a:p>
        </p:txBody>
      </p:sp>
      <p:grpSp>
        <p:nvGrpSpPr>
          <p:cNvPr id="8" name="Group 13"/>
          <p:cNvGrpSpPr/>
          <p:nvPr/>
        </p:nvGrpSpPr>
        <p:grpSpPr>
          <a:xfrm flipH="1">
            <a:off x="0" y="1143000"/>
            <a:ext cx="9144000" cy="73152"/>
            <a:chOff x="0" y="3268345"/>
            <a:chExt cx="9144000" cy="146304"/>
          </a:xfrm>
        </p:grpSpPr>
        <p:sp>
          <p:nvSpPr>
            <p:cNvPr id="15" name="Rectangle 14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15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16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Picture Placeholder 14"/>
          <p:cNvSpPr>
            <a:spLocks noGrp="1"/>
          </p:cNvSpPr>
          <p:nvPr>
            <p:ph type="pic" sz="quarter" idx="13"/>
          </p:nvPr>
        </p:nvSpPr>
        <p:spPr>
          <a:xfrm>
            <a:off x="1801368" y="685800"/>
            <a:ext cx="5495544" cy="3886200"/>
          </a:xfrm>
          <a:solidFill>
            <a:schemeClr val="accent1"/>
          </a:solidFill>
          <a:effectLst>
            <a:reflection blurRad="6350" stA="52000" endA="300" endPos="35000" dir="5400000" sy="-100000" algn="bl" rotWithShape="0"/>
          </a:effectLst>
          <a:scene3d>
            <a:camera prst="orthographicFront"/>
            <a:lightRig rig="contrasting" dir="t"/>
          </a:scene3d>
          <a:sp3d contourW="12700" prstMaterial="softEdge">
            <a:bevelT prst="cross"/>
            <a:contourClr>
              <a:srgbClr val="FFFFFF"/>
            </a:contourClr>
          </a:sp3d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0E8027-2797-40BE-AB1D-0F9DE86BBC5C}" type="datetimeFigureOut">
              <a:rPr lang="cs-CZ" smtClean="0"/>
              <a:t>26.8.2012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C5D1C8-5936-4781-8E71-B52B89D21F86}" type="slidenum">
              <a:rPr lang="cs-CZ" smtClean="0"/>
              <a:t>‹#›</a:t>
            </a:fld>
            <a:endParaRPr lang="cs-CZ"/>
          </a:p>
        </p:txBody>
      </p:sp>
      <p:grpSp>
        <p:nvGrpSpPr>
          <p:cNvPr id="3" name="Group 15"/>
          <p:cNvGrpSpPr/>
          <p:nvPr/>
        </p:nvGrpSpPr>
        <p:grpSpPr>
          <a:xfrm>
            <a:off x="-9144" y="-18288"/>
            <a:ext cx="9144000" cy="146304"/>
            <a:chOff x="0" y="3268345"/>
            <a:chExt cx="9144000" cy="146304"/>
          </a:xfrm>
        </p:grpSpPr>
        <p:sp>
          <p:nvSpPr>
            <p:cNvPr id="17" name="Rectangle 16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/>
            <p:cNvSpPr/>
            <p:nvPr userDrawn="1"/>
          </p:nvSpPr>
          <p:spPr>
            <a:xfrm>
              <a:off x="5495544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Rectangle 18"/>
            <p:cNvSpPr/>
            <p:nvPr userDrawn="1"/>
          </p:nvSpPr>
          <p:spPr>
            <a:xfrm>
              <a:off x="6592824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Rectangle 19"/>
            <p:cNvSpPr/>
            <p:nvPr userDrawn="1"/>
          </p:nvSpPr>
          <p:spPr>
            <a:xfrm>
              <a:off x="7690104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0E8027-2797-40BE-AB1D-0F9DE86BBC5C}" type="datetimeFigureOut">
              <a:rPr lang="cs-CZ" smtClean="0"/>
              <a:t>26.8.2012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C5D1C8-5936-4781-8E71-B52B89D21F86}" type="slidenum">
              <a:rPr lang="cs-CZ" smtClean="0"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grpSp>
        <p:nvGrpSpPr>
          <p:cNvPr id="2" name="Group 7"/>
          <p:cNvGrpSpPr/>
          <p:nvPr/>
        </p:nvGrpSpPr>
        <p:grpSpPr>
          <a:xfrm flipH="1">
            <a:off x="0" y="1371600"/>
            <a:ext cx="9144000" cy="73152"/>
            <a:chOff x="0" y="3268345"/>
            <a:chExt cx="9144000" cy="146304"/>
          </a:xfrm>
        </p:grpSpPr>
        <p:sp>
          <p:nvSpPr>
            <p:cNvPr id="9" name="Rectangle 8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 10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58000" y="274638"/>
            <a:ext cx="1828800" cy="5851525"/>
          </a:xfrm>
          <a:prstGeom prst="rect">
            <a:avLst/>
          </a:prstGeo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1722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839712" y="6356350"/>
            <a:ext cx="1868424" cy="365125"/>
          </a:xfrm>
        </p:spPr>
        <p:txBody>
          <a:bodyPr/>
          <a:lstStyle/>
          <a:p>
            <a:fld id="{130E8027-2797-40BE-AB1D-0F9DE86BBC5C}" type="datetimeFigureOut">
              <a:rPr lang="cs-CZ" smtClean="0"/>
              <a:t>26.8.2012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C5D1C8-5936-4781-8E71-B52B89D21F86}" type="slidenum">
              <a:rPr lang="cs-CZ" smtClean="0"/>
              <a:t>‹#›</a:t>
            </a:fld>
            <a:endParaRPr lang="cs-CZ"/>
          </a:p>
        </p:txBody>
      </p:sp>
      <p:grpSp>
        <p:nvGrpSpPr>
          <p:cNvPr id="7" name="Group 6"/>
          <p:cNvGrpSpPr/>
          <p:nvPr/>
        </p:nvGrpSpPr>
        <p:grpSpPr>
          <a:xfrm rot="5400000" flipH="1">
            <a:off x="3332988" y="3384804"/>
            <a:ext cx="6867144" cy="73152"/>
            <a:chOff x="0" y="3268345"/>
            <a:chExt cx="9144000" cy="146304"/>
          </a:xfrm>
        </p:grpSpPr>
        <p:sp>
          <p:nvSpPr>
            <p:cNvPr id="8" name="Rectangle 7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 10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-6826" y="0"/>
            <a:ext cx="9144000" cy="6286520"/>
          </a:xfrm>
          <a:prstGeom prst="rect">
            <a:avLst/>
          </a:prstGeom>
          <a:gradFill flip="none" rotWithShape="1">
            <a:gsLst>
              <a:gs pos="1000">
                <a:schemeClr val="bg2">
                  <a:alpha val="0"/>
                </a:schemeClr>
              </a:gs>
              <a:gs pos="100000">
                <a:schemeClr val="bg1">
                  <a:alpha val="92000"/>
                </a:schemeClr>
              </a:gs>
            </a:gsLst>
            <a:lin ang="16200000" scaled="1"/>
            <a:tileRect/>
          </a:gradFill>
          <a:ln w="28575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574536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ysClr val="windowText" lastClr="000000"/>
                </a:solidFill>
              </a:defRPr>
            </a:lvl1pPr>
          </a:lstStyle>
          <a:p>
            <a:fld id="{130E8027-2797-40BE-AB1D-0F9DE86BBC5C}" type="datetimeFigureOut">
              <a:rPr lang="cs-CZ" smtClean="0"/>
              <a:t>26.8.2012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ysClr val="windowText" lastClr="000000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0248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ysClr val="windowText" lastClr="000000"/>
                </a:solidFill>
              </a:defRPr>
            </a:lvl1pPr>
          </a:lstStyle>
          <a:p>
            <a:fld id="{36C5D1C8-5936-4781-8E71-B52B89D21F86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Placeholder 7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400" kern="1200">
          <a:ln>
            <a:noFill/>
          </a:ln>
          <a:solidFill>
            <a:srgbClr val="FFFFFF"/>
          </a:solidFill>
          <a:effectLst>
            <a:glow rad="101600">
              <a:schemeClr val="tx2"/>
            </a:glo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914400" rtl="0" eaLnBrk="1" latinLnBrk="0" hangingPunct="1">
        <a:spcBef>
          <a:spcPct val="20000"/>
        </a:spcBef>
        <a:buClr>
          <a:schemeClr val="tx2"/>
        </a:buClr>
        <a:buSzPct val="70000"/>
        <a:buFont typeface="Wingdings 2" pitchFamily="18" charset="2"/>
        <a:buChar char="¥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Clr>
          <a:schemeClr val="accent4"/>
        </a:buClr>
        <a:buSzPct val="60000"/>
        <a:buFont typeface="Wingdings 2" pitchFamily="18" charset="2"/>
        <a:buChar char="¥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Clr>
          <a:schemeClr val="accent5"/>
        </a:buClr>
        <a:buSzPct val="57000"/>
        <a:buFont typeface="Wingdings 2" pitchFamily="18" charset="2"/>
        <a:buChar char="¥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Clr>
          <a:schemeClr val="accent6"/>
        </a:buClr>
        <a:buSzPct val="55000"/>
        <a:buFont typeface="Wingdings 2" pitchFamily="18" charset="2"/>
        <a:buChar char="¥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Clr>
          <a:schemeClr val="accent2"/>
        </a:buClr>
        <a:buSzPct val="50000"/>
        <a:buFont typeface="Wingdings 2" pitchFamily="18" charset="2"/>
        <a:buChar char="¥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60334" y="2708920"/>
            <a:ext cx="8748464" cy="163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i="1" dirty="0">
                <a:solidFill>
                  <a:schemeClr val="tx2">
                    <a:lumMod val="75000"/>
                  </a:schemeClr>
                </a:solidFill>
              </a:rPr>
              <a:t>NÁZEV ŠKOLY: ZŠ Pardubice – </a:t>
            </a:r>
            <a:r>
              <a:rPr lang="cs-CZ" sz="2000" i="1" dirty="0" err="1">
                <a:solidFill>
                  <a:schemeClr val="tx2">
                    <a:lumMod val="75000"/>
                  </a:schemeClr>
                </a:solidFill>
              </a:rPr>
              <a:t>Spořilov</a:t>
            </a:r>
            <a:endParaRPr lang="cs-CZ" sz="2000" i="1" dirty="0">
              <a:solidFill>
                <a:schemeClr val="tx2">
                  <a:lumMod val="75000"/>
                </a:schemeClr>
              </a:solidFill>
            </a:endParaRPr>
          </a:p>
          <a:p>
            <a:r>
              <a:rPr lang="cs-CZ" sz="2000" i="1" dirty="0">
                <a:solidFill>
                  <a:schemeClr val="tx2">
                    <a:lumMod val="75000"/>
                  </a:schemeClr>
                </a:solidFill>
              </a:rPr>
              <a:t>AUTOR: Věra Konířová</a:t>
            </a:r>
          </a:p>
          <a:p>
            <a:r>
              <a:rPr lang="cs-CZ" sz="2000" i="1" dirty="0">
                <a:solidFill>
                  <a:schemeClr val="tx2">
                    <a:lumMod val="75000"/>
                  </a:schemeClr>
                </a:solidFill>
              </a:rPr>
              <a:t>NÁZEV: VY_52_INOVACE_PŘÍRODOPIS 6. – 9</a:t>
            </a:r>
            <a:r>
              <a:rPr lang="cs-CZ" sz="2000" i="1" dirty="0" smtClean="0">
                <a:solidFill>
                  <a:schemeClr val="tx2">
                    <a:lumMod val="75000"/>
                  </a:schemeClr>
                </a:solidFill>
              </a:rPr>
              <a:t>._35.OSTNOKOŽCI</a:t>
            </a:r>
            <a:endParaRPr lang="cs-CZ" sz="2000" i="1" dirty="0">
              <a:solidFill>
                <a:schemeClr val="tx2">
                  <a:lumMod val="75000"/>
                </a:schemeClr>
              </a:solidFill>
            </a:endParaRPr>
          </a:p>
          <a:p>
            <a:r>
              <a:rPr lang="cs-CZ" sz="2000" i="1" dirty="0">
                <a:solidFill>
                  <a:schemeClr val="tx2">
                    <a:lumMod val="75000"/>
                  </a:schemeClr>
                </a:solidFill>
              </a:rPr>
              <a:t>TÉMA: </a:t>
            </a:r>
            <a:r>
              <a:rPr lang="cs-CZ" sz="2000" i="1" dirty="0" smtClean="0">
                <a:solidFill>
                  <a:schemeClr val="tx2">
                    <a:lumMod val="75000"/>
                  </a:schemeClr>
                </a:solidFill>
              </a:rPr>
              <a:t>OSTNOKOŽCI</a:t>
            </a:r>
            <a:endParaRPr lang="cs-CZ" sz="2000" i="1" dirty="0">
              <a:solidFill>
                <a:schemeClr val="tx2">
                  <a:lumMod val="75000"/>
                </a:schemeClr>
              </a:solidFill>
            </a:endParaRPr>
          </a:p>
          <a:p>
            <a:r>
              <a:rPr lang="cs-CZ" sz="2000" i="1" dirty="0">
                <a:solidFill>
                  <a:schemeClr val="tx2">
                    <a:lumMod val="75000"/>
                  </a:schemeClr>
                </a:solidFill>
              </a:rPr>
              <a:t>ČÍSLO PROJEKTU: CZ.1.07/1.4.00/21.2349 </a:t>
            </a:r>
          </a:p>
        </p:txBody>
      </p:sp>
      <p:pic>
        <p:nvPicPr>
          <p:cNvPr id="1026" name="Picture 2" descr="C:\Users\KonirovaV\Desktop\logo opvk eu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9952" y="548680"/>
            <a:ext cx="5744095" cy="14090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933814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pull dir="u"/>
      </p:transition>
    </mc:Choice>
    <mc:Fallback xmlns="">
      <p:transition spd="slow">
        <p:pull dir="u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60334" y="2708920"/>
            <a:ext cx="8748464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2000" i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360333" y="476672"/>
            <a:ext cx="8892187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i="1" dirty="0" smtClean="0">
                <a:ln>
                  <a:solidFill>
                    <a:schemeClr val="tx2"/>
                  </a:solidFill>
                </a:ln>
                <a:solidFill>
                  <a:srgbClr val="FF0000"/>
                </a:solidFill>
              </a:rPr>
              <a:t>ANOTACE: </a:t>
            </a:r>
            <a:r>
              <a:rPr lang="cs-CZ" sz="2000" i="1" dirty="0" smtClean="0">
                <a:solidFill>
                  <a:schemeClr val="tx2">
                    <a:lumMod val="75000"/>
                  </a:schemeClr>
                </a:solidFill>
              </a:rPr>
              <a:t>Záměrem  prezentace  je  přiblížit   žákům   charakteristické   znaky   skupiny  </a:t>
            </a:r>
          </a:p>
          <a:p>
            <a:r>
              <a:rPr lang="cs-CZ" sz="2000" i="1" dirty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2000" i="1" dirty="0" smtClean="0">
                <a:solidFill>
                  <a:schemeClr val="tx2">
                    <a:lumMod val="75000"/>
                  </a:schemeClr>
                </a:solidFill>
              </a:rPr>
              <a:t>              </a:t>
            </a:r>
            <a:r>
              <a:rPr lang="cs-CZ" sz="2000" i="1" dirty="0" smtClean="0">
                <a:solidFill>
                  <a:schemeClr val="tx2">
                    <a:lumMod val="75000"/>
                  </a:schemeClr>
                </a:solidFill>
              </a:rPr>
              <a:t>bezobratlých   živočichů  -   ostnokožců</a:t>
            </a:r>
            <a:r>
              <a:rPr lang="cs-CZ" sz="2000" i="1" dirty="0" smtClean="0">
                <a:solidFill>
                  <a:schemeClr val="tx2">
                    <a:lumMod val="75000"/>
                  </a:schemeClr>
                </a:solidFill>
              </a:rPr>
              <a:t>, </a:t>
            </a:r>
            <a:r>
              <a:rPr lang="cs-CZ" sz="2000" i="1" dirty="0" smtClean="0">
                <a:solidFill>
                  <a:schemeClr val="tx2">
                    <a:lumMod val="75000"/>
                  </a:schemeClr>
                </a:solidFill>
              </a:rPr>
              <a:t> jejich  rozdělení  a  typické  zástupce. </a:t>
            </a:r>
          </a:p>
          <a:p>
            <a:r>
              <a:rPr lang="cs-CZ" sz="2000" i="1" dirty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2000" i="1" dirty="0" smtClean="0">
                <a:solidFill>
                  <a:schemeClr val="tx2">
                    <a:lumMod val="75000"/>
                  </a:schemeClr>
                </a:solidFill>
              </a:rPr>
              <a:t>              </a:t>
            </a:r>
            <a:r>
              <a:rPr lang="cs-CZ" sz="2000" i="1" dirty="0" smtClean="0">
                <a:solidFill>
                  <a:schemeClr val="tx2">
                    <a:lumMod val="75000"/>
                  </a:schemeClr>
                </a:solidFill>
              </a:rPr>
              <a:t>Prezentace  se  snaží  o  aktivní  spolupráci  </a:t>
            </a:r>
            <a:r>
              <a:rPr lang="cs-CZ" sz="2000" i="1" dirty="0" smtClean="0">
                <a:solidFill>
                  <a:schemeClr val="tx2">
                    <a:lumMod val="75000"/>
                  </a:schemeClr>
                </a:solidFill>
              </a:rPr>
              <a:t>se </a:t>
            </a:r>
            <a:r>
              <a:rPr lang="cs-CZ" sz="2000" i="1" dirty="0" smtClean="0">
                <a:solidFill>
                  <a:schemeClr val="tx2">
                    <a:lumMod val="75000"/>
                  </a:schemeClr>
                </a:solidFill>
              </a:rPr>
              <a:t> žáky  prostřednictvím  </a:t>
            </a:r>
            <a:r>
              <a:rPr lang="cs-CZ" sz="2000" i="1" dirty="0" smtClean="0">
                <a:solidFill>
                  <a:schemeClr val="tx2">
                    <a:lumMod val="75000"/>
                  </a:schemeClr>
                </a:solidFill>
              </a:rPr>
              <a:t>popisků </a:t>
            </a:r>
            <a:endParaRPr lang="cs-CZ" sz="2000" i="1" dirty="0" smtClean="0">
              <a:solidFill>
                <a:schemeClr val="tx2">
                  <a:lumMod val="75000"/>
                </a:schemeClr>
              </a:solidFill>
            </a:endParaRPr>
          </a:p>
          <a:p>
            <a:r>
              <a:rPr lang="cs-CZ" sz="2000" i="1" dirty="0" smtClean="0">
                <a:solidFill>
                  <a:schemeClr val="tx2">
                    <a:lumMod val="75000"/>
                  </a:schemeClr>
                </a:solidFill>
              </a:rPr>
              <a:t>               ve  formě  bublin</a:t>
            </a:r>
            <a:r>
              <a:rPr lang="cs-CZ" sz="2000" i="1" dirty="0" smtClean="0">
                <a:solidFill>
                  <a:schemeClr val="tx2">
                    <a:lumMod val="75000"/>
                  </a:schemeClr>
                </a:solidFill>
              </a:rPr>
              <a:t>, </a:t>
            </a:r>
            <a:r>
              <a:rPr lang="cs-CZ" sz="2000" i="1" dirty="0" smtClean="0">
                <a:solidFill>
                  <a:schemeClr val="tx2">
                    <a:lumMod val="75000"/>
                  </a:schemeClr>
                </a:solidFill>
              </a:rPr>
              <a:t> aby </a:t>
            </a:r>
            <a:r>
              <a:rPr lang="cs-CZ" sz="2000" i="1" dirty="0" smtClean="0">
                <a:solidFill>
                  <a:schemeClr val="tx2">
                    <a:lumMod val="75000"/>
                  </a:schemeClr>
                </a:solidFill>
              </a:rPr>
              <a:t>si připomněli již známé pojmy a učili se vyhledávat nové </a:t>
            </a:r>
            <a:r>
              <a:rPr lang="cs-CZ" sz="2000" i="1" dirty="0" smtClean="0">
                <a:solidFill>
                  <a:schemeClr val="tx2">
                    <a:lumMod val="75000"/>
                  </a:schemeClr>
                </a:solidFill>
              </a:rPr>
              <a:t>            </a:t>
            </a:r>
          </a:p>
          <a:p>
            <a:r>
              <a:rPr lang="cs-CZ" sz="2000" i="1" dirty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2000" i="1" dirty="0" smtClean="0">
                <a:solidFill>
                  <a:schemeClr val="tx2">
                    <a:lumMod val="75000"/>
                  </a:schemeClr>
                </a:solidFill>
              </a:rPr>
              <a:t>              </a:t>
            </a:r>
            <a:r>
              <a:rPr lang="cs-CZ" sz="2000" i="1" dirty="0" smtClean="0">
                <a:solidFill>
                  <a:schemeClr val="tx2">
                    <a:lumMod val="75000"/>
                  </a:schemeClr>
                </a:solidFill>
              </a:rPr>
              <a:t>informace. Krátké shrnutí formou několika stručných  </a:t>
            </a:r>
            <a:r>
              <a:rPr lang="cs-CZ" sz="2000" i="1" dirty="0" smtClean="0">
                <a:solidFill>
                  <a:schemeClr val="tx2">
                    <a:lumMod val="75000"/>
                  </a:schemeClr>
                </a:solidFill>
              </a:rPr>
              <a:t>otázek </a:t>
            </a:r>
            <a:r>
              <a:rPr lang="cs-CZ" sz="2000" i="1" dirty="0" smtClean="0">
                <a:solidFill>
                  <a:schemeClr val="tx2">
                    <a:lumMod val="75000"/>
                  </a:schemeClr>
                </a:solidFill>
              </a:rPr>
              <a:t>poskytuje  </a:t>
            </a:r>
            <a:r>
              <a:rPr lang="cs-CZ" sz="2000" i="1" dirty="0" smtClean="0">
                <a:solidFill>
                  <a:schemeClr val="tx2">
                    <a:lumMod val="75000"/>
                  </a:schemeClr>
                </a:solidFill>
              </a:rPr>
              <a:t>žákům </a:t>
            </a:r>
            <a:r>
              <a:rPr lang="cs-CZ" sz="2000" i="1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</a:p>
          <a:p>
            <a:r>
              <a:rPr lang="cs-CZ" sz="2000" i="1" dirty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2000" i="1" dirty="0" smtClean="0">
                <a:solidFill>
                  <a:schemeClr val="tx2">
                    <a:lumMod val="75000"/>
                  </a:schemeClr>
                </a:solidFill>
              </a:rPr>
              <a:t>              </a:t>
            </a:r>
            <a:r>
              <a:rPr lang="cs-CZ" sz="2000" i="1" dirty="0" smtClean="0">
                <a:solidFill>
                  <a:schemeClr val="tx2">
                    <a:lumMod val="75000"/>
                  </a:schemeClr>
                </a:solidFill>
              </a:rPr>
              <a:t>přehled o </a:t>
            </a:r>
            <a:r>
              <a:rPr lang="cs-CZ" sz="2000" i="1" dirty="0" smtClean="0">
                <a:solidFill>
                  <a:schemeClr val="tx2">
                    <a:lumMod val="75000"/>
                  </a:schemeClr>
                </a:solidFill>
              </a:rPr>
              <a:t>jejich pozornosti během prezentace a o získaných vědomostech</a:t>
            </a:r>
            <a:r>
              <a:rPr lang="cs-CZ" sz="2000" i="1" dirty="0" smtClean="0">
                <a:solidFill>
                  <a:schemeClr val="tx2">
                    <a:lumMod val="75000"/>
                  </a:schemeClr>
                </a:solidFill>
              </a:rPr>
              <a:t>. </a:t>
            </a:r>
          </a:p>
          <a:p>
            <a:endParaRPr lang="cs-CZ" sz="2000" i="1" dirty="0" smtClean="0">
              <a:solidFill>
                <a:schemeClr val="tx2">
                  <a:lumMod val="75000"/>
                </a:schemeClr>
              </a:solidFill>
            </a:endParaRPr>
          </a:p>
          <a:p>
            <a:r>
              <a:rPr lang="cs-CZ" sz="2000" i="1" dirty="0" smtClean="0">
                <a:solidFill>
                  <a:schemeClr val="tx2">
                    <a:lumMod val="75000"/>
                  </a:schemeClr>
                </a:solidFill>
              </a:rPr>
              <a:t>               K </a:t>
            </a:r>
            <a:r>
              <a:rPr lang="cs-CZ" sz="2000" i="1" dirty="0" smtClean="0">
                <a:solidFill>
                  <a:schemeClr val="tx2">
                    <a:lumMod val="75000"/>
                  </a:schemeClr>
                </a:solidFill>
              </a:rPr>
              <a:t>prezentaci můžeme využít jak učebnu pouze s dataprojektorem, tak i učebnu </a:t>
            </a:r>
            <a:r>
              <a:rPr lang="cs-CZ" sz="2000" i="1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</a:p>
          <a:p>
            <a:r>
              <a:rPr lang="cs-CZ" sz="2000" i="1" dirty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2000" i="1" dirty="0" smtClean="0">
                <a:solidFill>
                  <a:schemeClr val="tx2">
                    <a:lumMod val="75000"/>
                  </a:schemeClr>
                </a:solidFill>
              </a:rPr>
              <a:t>              </a:t>
            </a:r>
            <a:r>
              <a:rPr lang="cs-CZ" sz="2000" i="1" dirty="0" smtClean="0">
                <a:solidFill>
                  <a:schemeClr val="tx2">
                    <a:lumMod val="75000"/>
                  </a:schemeClr>
                </a:solidFill>
              </a:rPr>
              <a:t>vybavenou  interaktivní  </a:t>
            </a:r>
            <a:r>
              <a:rPr lang="cs-CZ" sz="2000" i="1" dirty="0" smtClean="0">
                <a:solidFill>
                  <a:schemeClr val="tx2">
                    <a:lumMod val="75000"/>
                  </a:schemeClr>
                </a:solidFill>
              </a:rPr>
              <a:t>tabulí</a:t>
            </a:r>
            <a:r>
              <a:rPr lang="cs-CZ" sz="2000" i="1" dirty="0" smtClean="0">
                <a:solidFill>
                  <a:schemeClr val="tx2">
                    <a:lumMod val="75000"/>
                  </a:schemeClr>
                </a:solidFill>
              </a:rPr>
              <a:t>.  Potřebnou  pomůckou je učebnice, ve které mají </a:t>
            </a:r>
          </a:p>
          <a:p>
            <a:r>
              <a:rPr lang="cs-CZ" sz="2000" i="1" dirty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2000" i="1" dirty="0" smtClean="0">
                <a:solidFill>
                  <a:schemeClr val="tx2">
                    <a:lumMod val="75000"/>
                  </a:schemeClr>
                </a:solidFill>
              </a:rPr>
              <a:t>              </a:t>
            </a:r>
            <a:r>
              <a:rPr lang="cs-CZ" sz="2000" i="1" dirty="0" smtClean="0">
                <a:solidFill>
                  <a:schemeClr val="tx2">
                    <a:lumMod val="75000"/>
                  </a:schemeClr>
                </a:solidFill>
              </a:rPr>
              <a:t>žáci  za  úkol  během  prezentace  vyhledávat  potřebné  informace a obrázky. </a:t>
            </a:r>
          </a:p>
          <a:p>
            <a:r>
              <a:rPr lang="cs-CZ" sz="2000" i="1" dirty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2000" i="1" dirty="0" smtClean="0">
                <a:solidFill>
                  <a:schemeClr val="tx2">
                    <a:lumMod val="75000"/>
                  </a:schemeClr>
                </a:solidFill>
              </a:rPr>
              <a:t>              </a:t>
            </a:r>
            <a:r>
              <a:rPr lang="cs-CZ" sz="2000" i="1" dirty="0" smtClean="0">
                <a:solidFill>
                  <a:schemeClr val="tx2">
                    <a:lumMod val="75000"/>
                  </a:schemeClr>
                </a:solidFill>
              </a:rPr>
              <a:t>Pokud  máme  možnost  je  vhodné  prezentaci  doplnit  názornými  ukázkami </a:t>
            </a:r>
          </a:p>
          <a:p>
            <a:r>
              <a:rPr lang="cs-CZ" sz="2000" i="1" dirty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2000" i="1" dirty="0" smtClean="0">
                <a:solidFill>
                  <a:schemeClr val="tx2">
                    <a:lumMod val="75000"/>
                  </a:schemeClr>
                </a:solidFill>
              </a:rPr>
              <a:t>              </a:t>
            </a:r>
            <a:r>
              <a:rPr lang="cs-CZ" sz="2000" i="1" dirty="0" smtClean="0">
                <a:solidFill>
                  <a:schemeClr val="tx2">
                    <a:lumMod val="75000"/>
                  </a:schemeClr>
                </a:solidFill>
              </a:rPr>
              <a:t>jednotlivých uvedených zástupců ostnokožců.</a:t>
            </a:r>
            <a:endParaRPr lang="cs-CZ" sz="2000" i="1" dirty="0">
              <a:solidFill>
                <a:schemeClr val="tx2">
                  <a:lumMod val="75000"/>
                </a:schemeClr>
              </a:solidFill>
            </a:endParaRPr>
          </a:p>
          <a:p>
            <a:endParaRPr lang="cs-CZ" sz="2000" i="1" dirty="0">
              <a:solidFill>
                <a:schemeClr val="tx2">
                  <a:lumMod val="75000"/>
                </a:schemeClr>
              </a:solidFill>
            </a:endParaRPr>
          </a:p>
          <a:p>
            <a:r>
              <a:rPr lang="cs-CZ" sz="2000" i="1" dirty="0" smtClean="0">
                <a:solidFill>
                  <a:schemeClr val="tx2">
                    <a:lumMod val="75000"/>
                  </a:schemeClr>
                </a:solidFill>
              </a:rPr>
              <a:t>               Prezentace </a:t>
            </a:r>
            <a:r>
              <a:rPr lang="cs-CZ" sz="2000" i="1" dirty="0" smtClean="0">
                <a:solidFill>
                  <a:schemeClr val="tx2">
                    <a:lumMod val="75000"/>
                  </a:schemeClr>
                </a:solidFill>
              </a:rPr>
              <a:t>byla vytvořena dne 16. 6. 2012 a ověřena dne 18. 6. 2012.</a:t>
            </a:r>
            <a:endParaRPr lang="cs-CZ" sz="2000" i="1" dirty="0">
              <a:solidFill>
                <a:schemeClr val="tx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18281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pull dir="u"/>
      </p:transition>
    </mc:Choice>
    <mc:Fallback xmlns="">
      <p:transition spd="slow">
        <p:pull dir="u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29894" y="100868"/>
            <a:ext cx="8229600" cy="1143000"/>
          </a:xfrm>
        </p:spPr>
        <p:txBody>
          <a:bodyPr>
            <a:noAutofit/>
          </a:bodyPr>
          <a:lstStyle/>
          <a:p>
            <a:pPr algn="ctr"/>
            <a:r>
              <a:rPr lang="cs-CZ" sz="9600" b="1" i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Ostnokožci</a:t>
            </a:r>
            <a:endParaRPr lang="cs-CZ" sz="9600" b="1" i="1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3416376" y="1412776"/>
            <a:ext cx="5331203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i="1" dirty="0" smtClean="0">
                <a:ln>
                  <a:solidFill>
                    <a:schemeClr val="tx2"/>
                  </a:solidFill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 charakteristika</a:t>
            </a:r>
            <a:endParaRPr lang="cs-CZ" sz="6600" i="1" dirty="0">
              <a:ln>
                <a:solidFill>
                  <a:schemeClr val="tx2"/>
                </a:solidFill>
              </a:ln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23528" y="3193812"/>
            <a:ext cx="51614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i="1" dirty="0" smtClean="0">
                <a:solidFill>
                  <a:schemeClr val="tx2">
                    <a:lumMod val="75000"/>
                  </a:schemeClr>
                </a:solidFill>
              </a:rPr>
              <a:t>- stará skupina pocházející z prvohor</a:t>
            </a:r>
            <a:endParaRPr lang="cs-CZ" sz="2800" i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23528" y="3717032"/>
            <a:ext cx="459773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i="1" dirty="0" smtClean="0">
                <a:solidFill>
                  <a:schemeClr val="tx2">
                    <a:lumMod val="75000"/>
                  </a:schemeClr>
                </a:solidFill>
              </a:rPr>
              <a:t>- mořští živočichové žijící na dně </a:t>
            </a:r>
            <a:endParaRPr lang="cs-CZ" sz="2800" i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7" name="Oválný popisek 6"/>
          <p:cNvSpPr/>
          <p:nvPr/>
        </p:nvSpPr>
        <p:spPr>
          <a:xfrm>
            <a:off x="5940152" y="2789348"/>
            <a:ext cx="2585093" cy="808928"/>
          </a:xfrm>
          <a:prstGeom prst="wedgeEllipseCallout">
            <a:avLst>
              <a:gd name="adj1" fmla="val -86729"/>
              <a:gd name="adj2" fmla="val 102231"/>
            </a:avLst>
          </a:prstGeom>
          <a:ln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i="1" dirty="0" smtClean="0">
                <a:solidFill>
                  <a:schemeClr val="tx2">
                    <a:lumMod val="75000"/>
                  </a:schemeClr>
                </a:solidFill>
              </a:rPr>
              <a:t>Odhadni kde žijí.</a:t>
            </a:r>
            <a:endParaRPr lang="cs-CZ" sz="2000" i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23528" y="4240252"/>
            <a:ext cx="292977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i="1" dirty="0" smtClean="0">
                <a:solidFill>
                  <a:schemeClr val="tx2">
                    <a:lumMod val="75000"/>
                  </a:schemeClr>
                </a:solidFill>
              </a:rPr>
              <a:t>- paprsčitě souměrní</a:t>
            </a:r>
            <a:endParaRPr lang="cs-CZ" sz="2800" i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23528" y="4763472"/>
            <a:ext cx="621811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i="1" dirty="0" smtClean="0">
                <a:solidFill>
                  <a:schemeClr val="tx2">
                    <a:lumMod val="75000"/>
                  </a:schemeClr>
                </a:solidFill>
              </a:rPr>
              <a:t>- v podkoží vápenaté destičky - mohou tvořit</a:t>
            </a:r>
            <a:endParaRPr lang="cs-CZ" sz="2800" i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23528" y="5286692"/>
            <a:ext cx="410708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i="1" dirty="0" smtClean="0">
                <a:solidFill>
                  <a:schemeClr val="tx2">
                    <a:lumMod val="75000"/>
                  </a:schemeClr>
                </a:solidFill>
              </a:rPr>
              <a:t>- velká regenerační schopnost</a:t>
            </a:r>
            <a:endParaRPr lang="cs-CZ" sz="2800" i="1" dirty="0">
              <a:solidFill>
                <a:schemeClr val="tx2">
                  <a:lumMod val="75000"/>
                </a:schemeClr>
              </a:solidFill>
            </a:endParaRPr>
          </a:p>
        </p:txBody>
      </p:sp>
      <p:cxnSp>
        <p:nvCxnSpPr>
          <p:cNvPr id="12" name="Přímá spojnice se šipkou 11"/>
          <p:cNvCxnSpPr/>
          <p:nvPr/>
        </p:nvCxnSpPr>
        <p:spPr>
          <a:xfrm flipV="1">
            <a:off x="6416425" y="4831374"/>
            <a:ext cx="342119" cy="196208"/>
          </a:xfrm>
          <a:prstGeom prst="straightConnector1">
            <a:avLst/>
          </a:prstGeom>
          <a:ln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>
            <a:off x="6416425" y="5025082"/>
            <a:ext cx="342119" cy="130806"/>
          </a:xfrm>
          <a:prstGeom prst="straightConnector1">
            <a:avLst/>
          </a:prstGeom>
          <a:ln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TextovéPole 22"/>
          <p:cNvSpPr txBox="1"/>
          <p:nvPr/>
        </p:nvSpPr>
        <p:spPr>
          <a:xfrm>
            <a:off x="6758544" y="4501862"/>
            <a:ext cx="104547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i="1" dirty="0" smtClean="0">
                <a:solidFill>
                  <a:schemeClr val="tx2">
                    <a:lumMod val="75000"/>
                  </a:schemeClr>
                </a:solidFill>
              </a:rPr>
              <a:t>krunýř</a:t>
            </a:r>
            <a:endParaRPr lang="cs-CZ" sz="2800" i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6758544" y="4933591"/>
            <a:ext cx="87556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i="1" dirty="0" smtClean="0">
                <a:solidFill>
                  <a:schemeClr val="tx2">
                    <a:lumMod val="75000"/>
                  </a:schemeClr>
                </a:solidFill>
              </a:rPr>
              <a:t>ostny</a:t>
            </a:r>
            <a:endParaRPr lang="cs-CZ" sz="2800" i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323528" y="5809912"/>
            <a:ext cx="369614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i="1" dirty="0" smtClean="0">
                <a:solidFill>
                  <a:schemeClr val="tx2">
                    <a:lumMod val="75000"/>
                  </a:schemeClr>
                </a:solidFill>
              </a:rPr>
              <a:t>- soustava </a:t>
            </a:r>
            <a:r>
              <a:rPr lang="cs-CZ" sz="2800" i="1" dirty="0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tzv. vodních cév</a:t>
            </a:r>
            <a:endParaRPr lang="cs-CZ" sz="2800" i="1" dirty="0">
              <a:solidFill>
                <a:schemeClr val="tx2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9" name="Oválný popisek 28"/>
          <p:cNvSpPr/>
          <p:nvPr/>
        </p:nvSpPr>
        <p:spPr>
          <a:xfrm>
            <a:off x="4514819" y="5337324"/>
            <a:ext cx="2850666" cy="746183"/>
          </a:xfrm>
          <a:prstGeom prst="wedgeEllipseCallout">
            <a:avLst>
              <a:gd name="adj1" fmla="val -68462"/>
              <a:gd name="adj2" fmla="val 55073"/>
            </a:avLst>
          </a:prstGeom>
          <a:ln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i="1" dirty="0" smtClean="0">
                <a:solidFill>
                  <a:schemeClr val="tx2">
                    <a:lumMod val="75000"/>
                  </a:schemeClr>
                </a:solidFill>
              </a:rPr>
              <a:t>Vyhledej v učebnici jejich funkce.</a:t>
            </a:r>
            <a:endParaRPr lang="cs-CZ" sz="2000" i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3681033" y="6175790"/>
            <a:ext cx="140051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i="1" dirty="0" smtClean="0">
                <a:solidFill>
                  <a:schemeClr val="tx2">
                    <a:lumMod val="75000"/>
                  </a:schemeClr>
                </a:solidFill>
              </a:rPr>
              <a:t>• dýchací</a:t>
            </a:r>
            <a:endParaRPr lang="cs-CZ" sz="2800" i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5053480" y="6175790"/>
            <a:ext cx="107593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i="1" dirty="0" smtClean="0">
                <a:solidFill>
                  <a:schemeClr val="tx2">
                    <a:lumMod val="75000"/>
                  </a:schemeClr>
                </a:solidFill>
              </a:rPr>
              <a:t>• cévní</a:t>
            </a:r>
            <a:endParaRPr lang="cs-CZ" sz="2800" i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6081978" y="6175790"/>
            <a:ext cx="171476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i="1" dirty="0" smtClean="0">
                <a:solidFill>
                  <a:schemeClr val="tx2">
                    <a:lumMod val="75000"/>
                  </a:schemeClr>
                </a:solidFill>
              </a:rPr>
              <a:t>• vylučovací</a:t>
            </a:r>
            <a:endParaRPr lang="cs-CZ" sz="2800" i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7796743" y="6175790"/>
            <a:ext cx="121315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i="1" dirty="0" smtClean="0">
                <a:solidFill>
                  <a:schemeClr val="tx2">
                    <a:lumMod val="75000"/>
                  </a:schemeClr>
                </a:solidFill>
              </a:rPr>
              <a:t>• pohyb</a:t>
            </a:r>
            <a:endParaRPr lang="cs-CZ" sz="2800" i="1" dirty="0">
              <a:solidFill>
                <a:schemeClr val="tx2">
                  <a:lumMod val="75000"/>
                </a:schemeClr>
              </a:solidFill>
            </a:endParaRPr>
          </a:p>
        </p:txBody>
      </p:sp>
      <p:pic>
        <p:nvPicPr>
          <p:cNvPr id="25" name="Picture 2" descr="C:\Users\KonirovaV\AppData\Local\Microsoft\Windows\Temporary Internet Files\Content.IE5\S7687CZ2\MC90035060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96743" y="332656"/>
            <a:ext cx="1238261" cy="9112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4" descr="C:\Users\KonirovaV\AppData\Local\Microsoft\Windows\Temporary Internet Files\Content.IE5\K0O7W0UI\MP900401983[1]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" t="17074" r="11851" b="-2888"/>
          <a:stretch/>
        </p:blipFill>
        <p:spPr bwMode="auto">
          <a:xfrm>
            <a:off x="599489" y="1586825"/>
            <a:ext cx="2504578" cy="16249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485598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pull dir="u"/>
      </p:transition>
    </mc:Choice>
    <mc:Fallback xmlns="">
      <p:transition spd="slow">
        <p:pull dir="u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2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0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5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2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9" dur="1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0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6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7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2" grpId="0"/>
      <p:bldP spid="3" grpId="0"/>
      <p:bldP spid="5" grpId="0"/>
      <p:bldP spid="7" grpId="0" animBg="1"/>
      <p:bldP spid="8" grpId="0"/>
      <p:bldP spid="9" grpId="0"/>
      <p:bldP spid="10" grpId="0"/>
      <p:bldP spid="23" grpId="0"/>
      <p:bldP spid="24" grpId="0"/>
      <p:bldP spid="28" grpId="0"/>
      <p:bldP spid="29" grpId="0" animBg="1"/>
      <p:bldP spid="31" grpId="0"/>
      <p:bldP spid="36" grpId="0"/>
      <p:bldP spid="37" grpId="0"/>
      <p:bldP spid="3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r"/>
            <a:r>
              <a:rPr lang="cs-CZ" sz="6600" i="1" dirty="0" smtClean="0">
                <a:ln>
                  <a:solidFill>
                    <a:schemeClr val="tx2"/>
                  </a:solidFill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Skupiny ostnokožců</a:t>
            </a:r>
            <a:endParaRPr lang="cs-CZ" sz="6600" i="1" dirty="0">
              <a:ln>
                <a:solidFill>
                  <a:schemeClr val="tx2"/>
                </a:solidFill>
              </a:ln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85822" y="1556792"/>
            <a:ext cx="124425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i="1" dirty="0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• </a:t>
            </a:r>
            <a:r>
              <a:rPr lang="cs-CZ" sz="3200" i="1" u="sng" dirty="0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lilijice</a:t>
            </a:r>
            <a:endParaRPr lang="cs-CZ" sz="3200" i="1" u="sng" dirty="0">
              <a:solidFill>
                <a:schemeClr val="tx2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430073" y="1587569"/>
            <a:ext cx="296959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i="1" dirty="0" smtClean="0">
                <a:solidFill>
                  <a:schemeClr val="tx2">
                    <a:lumMod val="75000"/>
                  </a:schemeClr>
                </a:solidFill>
              </a:rPr>
              <a:t>- nejstarší ostnokožci</a:t>
            </a:r>
            <a:endParaRPr lang="cs-CZ" sz="2800" i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430073" y="2664787"/>
            <a:ext cx="776058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i="1" dirty="0" smtClean="0">
                <a:solidFill>
                  <a:schemeClr val="tx2">
                    <a:lumMod val="75000"/>
                  </a:schemeClr>
                </a:solidFill>
              </a:rPr>
              <a:t>- přisedlé + schopné pomalého pohybu z místa na místo</a:t>
            </a:r>
            <a:endParaRPr lang="cs-CZ" sz="2800" i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430073" y="2141567"/>
            <a:ext cx="388362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i="1" dirty="0" smtClean="0">
                <a:solidFill>
                  <a:schemeClr val="tx2">
                    <a:lumMod val="75000"/>
                  </a:schemeClr>
                </a:solidFill>
              </a:rPr>
              <a:t>- připomínají rostlinné květy</a:t>
            </a:r>
            <a:endParaRPr lang="cs-CZ" sz="2800" i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85822" y="3353779"/>
            <a:ext cx="176522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i="1" dirty="0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• </a:t>
            </a:r>
            <a:r>
              <a:rPr lang="cs-CZ" sz="3200" i="1" u="sng" dirty="0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hvězdice</a:t>
            </a:r>
            <a:endParaRPr lang="cs-CZ" sz="3200" i="1" u="sng" dirty="0">
              <a:solidFill>
                <a:schemeClr val="tx2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886253" y="3887125"/>
            <a:ext cx="110722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i="1" dirty="0" smtClean="0">
                <a:solidFill>
                  <a:schemeClr val="tx2">
                    <a:lumMod val="75000"/>
                  </a:schemeClr>
                </a:solidFill>
              </a:rPr>
              <a:t>- dravé</a:t>
            </a:r>
            <a:endParaRPr lang="cs-CZ" sz="2800" i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886253" y="4842050"/>
            <a:ext cx="312213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i="1" dirty="0" smtClean="0">
                <a:solidFill>
                  <a:schemeClr val="tx2">
                    <a:lumMod val="75000"/>
                  </a:schemeClr>
                </a:solidFill>
              </a:rPr>
              <a:t>- vychlípitelný žaludek</a:t>
            </a:r>
            <a:endParaRPr lang="cs-CZ" sz="2800" i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523084" y="4849929"/>
            <a:ext cx="251383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i="1" dirty="0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mimotělní trávení</a:t>
            </a:r>
            <a:endParaRPr lang="cs-CZ" sz="2800" i="1" dirty="0">
              <a:solidFill>
                <a:schemeClr val="tx2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886253" y="3363905"/>
            <a:ext cx="439908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i="1" dirty="0" smtClean="0">
                <a:solidFill>
                  <a:schemeClr val="tx2">
                    <a:lumMod val="75000"/>
                  </a:schemeClr>
                </a:solidFill>
              </a:rPr>
              <a:t>- většinou 5 ramen, někdy i více</a:t>
            </a:r>
            <a:endParaRPr lang="cs-CZ" sz="2800" i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433179" y="3389222"/>
            <a:ext cx="270939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i="1" dirty="0" smtClean="0">
                <a:solidFill>
                  <a:schemeClr val="tx2">
                    <a:lumMod val="75000"/>
                  </a:schemeClr>
                </a:solidFill>
              </a:rPr>
              <a:t>připomínají hvězdy</a:t>
            </a:r>
            <a:endParaRPr lang="cs-CZ" sz="2800" i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2914871" y="3887124"/>
            <a:ext cx="622770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i="1" dirty="0" smtClean="0">
                <a:solidFill>
                  <a:schemeClr val="tx2">
                    <a:lumMod val="75000"/>
                  </a:schemeClr>
                </a:solidFill>
              </a:rPr>
              <a:t>- živí  se  hlavně  mlži,   dále  např.   korýši,   </a:t>
            </a:r>
          </a:p>
          <a:p>
            <a:r>
              <a:rPr lang="cs-CZ" sz="2800" i="1" dirty="0" smtClean="0">
                <a:solidFill>
                  <a:schemeClr val="tx2">
                    <a:lumMod val="75000"/>
                  </a:schemeClr>
                </a:solidFill>
              </a:rPr>
              <a:t>  malými rybkami </a:t>
            </a:r>
            <a:endParaRPr lang="cs-CZ" sz="2800" i="1" dirty="0">
              <a:solidFill>
                <a:schemeClr val="tx2">
                  <a:lumMod val="75000"/>
                </a:schemeClr>
              </a:solidFill>
            </a:endParaRPr>
          </a:p>
        </p:txBody>
      </p:sp>
      <p:cxnSp>
        <p:nvCxnSpPr>
          <p:cNvPr id="18" name="Přímá spojnice se šipkou 17"/>
          <p:cNvCxnSpPr/>
          <p:nvPr/>
        </p:nvCxnSpPr>
        <p:spPr>
          <a:xfrm>
            <a:off x="6257144" y="3650832"/>
            <a:ext cx="180995" cy="7087"/>
          </a:xfrm>
          <a:prstGeom prst="straightConnector1">
            <a:avLst/>
          </a:prstGeom>
          <a:ln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se šipkou 21"/>
          <p:cNvCxnSpPr/>
          <p:nvPr/>
        </p:nvCxnSpPr>
        <p:spPr>
          <a:xfrm>
            <a:off x="5008390" y="5103660"/>
            <a:ext cx="514694" cy="7879"/>
          </a:xfrm>
          <a:prstGeom prst="straightConnector1">
            <a:avLst/>
          </a:prstGeom>
          <a:ln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Oválný popisek 25"/>
          <p:cNvSpPr/>
          <p:nvPr/>
        </p:nvSpPr>
        <p:spPr>
          <a:xfrm>
            <a:off x="232801" y="5387422"/>
            <a:ext cx="3096344" cy="864096"/>
          </a:xfrm>
          <a:prstGeom prst="wedgeEllipseCallout">
            <a:avLst>
              <a:gd name="adj1" fmla="val 105347"/>
              <a:gd name="adj2" fmla="val -60958"/>
            </a:avLst>
          </a:prstGeom>
          <a:ln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i="1" dirty="0" smtClean="0">
                <a:solidFill>
                  <a:schemeClr val="tx2">
                    <a:lumMod val="75000"/>
                  </a:schemeClr>
                </a:solidFill>
              </a:rPr>
              <a:t>Zopakuj si co víš o mimotělním trávení.</a:t>
            </a:r>
            <a:endParaRPr lang="cs-CZ" sz="2000" i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" name="Vodorovný svitek 2"/>
          <p:cNvSpPr/>
          <p:nvPr/>
        </p:nvSpPr>
        <p:spPr>
          <a:xfrm>
            <a:off x="4855159" y="5193470"/>
            <a:ext cx="4089319" cy="1568670"/>
          </a:xfrm>
          <a:prstGeom prst="horizontalScroll">
            <a:avLst/>
          </a:prstGeom>
          <a:ln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i="1" dirty="0" smtClean="0">
                <a:solidFill>
                  <a:schemeClr val="tx2">
                    <a:lumMod val="75000"/>
                  </a:schemeClr>
                </a:solidFill>
              </a:rPr>
              <a:t>- trávení probíhající mimo tělo jedince</a:t>
            </a:r>
          </a:p>
          <a:p>
            <a:r>
              <a:rPr lang="cs-CZ" i="1" dirty="0" smtClean="0">
                <a:solidFill>
                  <a:schemeClr val="tx2">
                    <a:lumMod val="75000"/>
                  </a:schemeClr>
                </a:solidFill>
              </a:rPr>
              <a:t>- jedinec vstříkne do kořisti trávicí šťávy </a:t>
            </a:r>
          </a:p>
          <a:p>
            <a:r>
              <a:rPr lang="cs-CZ" i="1" dirty="0" smtClean="0">
                <a:solidFill>
                  <a:schemeClr val="tx2">
                    <a:lumMod val="75000"/>
                  </a:schemeClr>
                </a:solidFill>
              </a:rPr>
              <a:t> a po rozložení jejích tkání vysaje vzniklou   </a:t>
            </a:r>
          </a:p>
          <a:p>
            <a:r>
              <a:rPr lang="cs-CZ" i="1" dirty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i="1" dirty="0" smtClean="0">
                <a:solidFill>
                  <a:schemeClr val="tx2">
                    <a:lumMod val="75000"/>
                  </a:schemeClr>
                </a:solidFill>
              </a:rPr>
              <a:t>tekutinu</a:t>
            </a:r>
            <a:endParaRPr lang="cs-CZ" i="1" dirty="0">
              <a:solidFill>
                <a:schemeClr val="tx2">
                  <a:lumMod val="75000"/>
                </a:schemeClr>
              </a:solidFill>
            </a:endParaRPr>
          </a:p>
        </p:txBody>
      </p:sp>
      <p:pic>
        <p:nvPicPr>
          <p:cNvPr id="19" name="Picture 2" descr="C:\Users\KonirovaV\AppData\Local\Microsoft\Windows\Temporary Internet Files\Content.IE5\K0O7W0UI\MP90040177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2801" y="3972258"/>
            <a:ext cx="1632932" cy="13063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58952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pull dir="u"/>
      </p:transition>
    </mc:Choice>
    <mc:Fallback xmlns="">
      <p:transition spd="slow">
        <p:pull dir="u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38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2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8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3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0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0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  <p:bldP spid="6" grpId="0"/>
      <p:bldP spid="7" grpId="0"/>
      <p:bldP spid="8" grpId="0"/>
      <p:bldP spid="9" grpId="0"/>
      <p:bldP spid="12" grpId="0"/>
      <p:bldP spid="13" grpId="0"/>
      <p:bldP spid="14" grpId="0"/>
      <p:bldP spid="15" grpId="0"/>
      <p:bldP spid="16" grpId="0"/>
      <p:bldP spid="26" grpId="0" animBg="1"/>
      <p:bldP spid="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94004" y="403161"/>
            <a:ext cx="143661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i="1" dirty="0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• </a:t>
            </a:r>
            <a:r>
              <a:rPr lang="cs-CZ" sz="3200" i="1" u="sng" dirty="0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hadice</a:t>
            </a:r>
            <a:endParaRPr lang="cs-CZ" sz="3200" i="1" u="sng" dirty="0">
              <a:solidFill>
                <a:schemeClr val="tx2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578465" y="3511703"/>
            <a:ext cx="110722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i="1" dirty="0" smtClean="0">
                <a:solidFill>
                  <a:schemeClr val="tx2">
                    <a:lumMod val="75000"/>
                  </a:schemeClr>
                </a:solidFill>
              </a:rPr>
              <a:t>- dravé</a:t>
            </a:r>
            <a:endParaRPr lang="cs-CZ" sz="2800" i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578465" y="1942043"/>
            <a:ext cx="583884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i="1" dirty="0" smtClean="0">
                <a:solidFill>
                  <a:schemeClr val="tx2">
                    <a:lumMod val="75000"/>
                  </a:schemeClr>
                </a:solidFill>
              </a:rPr>
              <a:t>- tenká, dlouhá, značně pohyblivá ramena </a:t>
            </a:r>
            <a:endParaRPr lang="cs-CZ" sz="2800" i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578465" y="987936"/>
            <a:ext cx="7565535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i="1" dirty="0" smtClean="0">
                <a:solidFill>
                  <a:schemeClr val="tx2">
                    <a:lumMod val="75000"/>
                  </a:schemeClr>
                </a:solidFill>
              </a:rPr>
              <a:t>- malý   tělní   terč   pětihranného   nebo   prakticky </a:t>
            </a:r>
          </a:p>
          <a:p>
            <a:r>
              <a:rPr lang="cs-CZ" sz="2800" i="1" dirty="0" smtClean="0">
                <a:solidFill>
                  <a:schemeClr val="tx2">
                    <a:lumMod val="75000"/>
                  </a:schemeClr>
                </a:solidFill>
              </a:rPr>
              <a:t>  kruhovitého tvaru </a:t>
            </a:r>
            <a:endParaRPr lang="cs-CZ" sz="2800" i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578465" y="433938"/>
            <a:ext cx="506734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i="1" dirty="0" smtClean="0">
                <a:solidFill>
                  <a:schemeClr val="tx2">
                    <a:lumMod val="75000"/>
                  </a:schemeClr>
                </a:solidFill>
              </a:rPr>
              <a:t>- druhově nejpočetnější a nejrychlejší</a:t>
            </a:r>
            <a:endParaRPr lang="cs-CZ" sz="2800" i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761428" y="2465263"/>
            <a:ext cx="423628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i="1" dirty="0" smtClean="0">
                <a:solidFill>
                  <a:schemeClr val="tx2">
                    <a:lumMod val="75000"/>
                  </a:schemeClr>
                </a:solidFill>
              </a:rPr>
              <a:t>v případě ohrožení odvrhnout</a:t>
            </a:r>
            <a:endParaRPr lang="cs-CZ" sz="2800" i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578465" y="2988483"/>
            <a:ext cx="271568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i="1" dirty="0" smtClean="0">
                <a:solidFill>
                  <a:schemeClr val="tx2">
                    <a:lumMod val="75000"/>
                  </a:schemeClr>
                </a:solidFill>
              </a:rPr>
              <a:t>- dobrá regenerace</a:t>
            </a:r>
            <a:endParaRPr lang="cs-CZ" sz="2800" i="1" dirty="0">
              <a:solidFill>
                <a:schemeClr val="tx2">
                  <a:lumMod val="75000"/>
                </a:schemeClr>
              </a:solidFill>
            </a:endParaRPr>
          </a:p>
        </p:txBody>
      </p:sp>
      <p:cxnSp>
        <p:nvCxnSpPr>
          <p:cNvPr id="11" name="Přímá spojnice se šipkou 10"/>
          <p:cNvCxnSpPr/>
          <p:nvPr/>
        </p:nvCxnSpPr>
        <p:spPr>
          <a:xfrm>
            <a:off x="7350256" y="2238000"/>
            <a:ext cx="390096" cy="0"/>
          </a:xfrm>
          <a:prstGeom prst="straightConnector1">
            <a:avLst/>
          </a:prstGeom>
          <a:ln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TextovéPole 26"/>
          <p:cNvSpPr txBox="1"/>
          <p:nvPr/>
        </p:nvSpPr>
        <p:spPr>
          <a:xfrm>
            <a:off x="7812359" y="1976390"/>
            <a:ext cx="89082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i="1" dirty="0" smtClean="0">
                <a:solidFill>
                  <a:schemeClr val="tx2">
                    <a:lumMod val="75000"/>
                  </a:schemeClr>
                </a:solidFill>
              </a:rPr>
              <a:t>lze je</a:t>
            </a:r>
            <a:endParaRPr lang="cs-CZ" sz="2800" i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136488" y="4133827"/>
            <a:ext cx="155164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i="1" dirty="0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• </a:t>
            </a:r>
            <a:r>
              <a:rPr lang="cs-CZ" sz="3200" i="1" u="sng" dirty="0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ježovky</a:t>
            </a:r>
            <a:endParaRPr lang="cs-CZ" sz="3200" i="1" u="sng" dirty="0">
              <a:solidFill>
                <a:schemeClr val="tx2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578465" y="4205309"/>
            <a:ext cx="535441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i="1" dirty="0" smtClean="0">
                <a:solidFill>
                  <a:schemeClr val="tx2">
                    <a:lumMod val="75000"/>
                  </a:schemeClr>
                </a:solidFill>
              </a:rPr>
              <a:t>- tělo je kulovitého tvaru, pokryté ostny</a:t>
            </a:r>
            <a:endParaRPr lang="cs-CZ" sz="2800" i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578463" y="5251749"/>
            <a:ext cx="7565535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i="1" dirty="0" smtClean="0">
                <a:solidFill>
                  <a:schemeClr val="tx2">
                    <a:lumMod val="75000"/>
                  </a:schemeClr>
                </a:solidFill>
              </a:rPr>
              <a:t>- živí  se  drobnými  živočichy,  řasami  a  organickými  </a:t>
            </a:r>
          </a:p>
          <a:p>
            <a:r>
              <a:rPr lang="cs-CZ" sz="2800" i="1" dirty="0" smtClean="0">
                <a:solidFill>
                  <a:schemeClr val="tx2">
                    <a:lumMod val="75000"/>
                  </a:schemeClr>
                </a:solidFill>
              </a:rPr>
              <a:t>  zbytky</a:t>
            </a:r>
            <a:endParaRPr lang="cs-CZ" sz="2800" i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578464" y="4728529"/>
            <a:ext cx="338906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i="1" dirty="0" smtClean="0">
                <a:solidFill>
                  <a:schemeClr val="tx2">
                    <a:lumMod val="75000"/>
                  </a:schemeClr>
                </a:solidFill>
              </a:rPr>
              <a:t>- ústní otvor vespod těla</a:t>
            </a:r>
            <a:endParaRPr lang="cs-CZ" sz="2800" i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630615" y="6205192"/>
            <a:ext cx="741312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i="1" dirty="0" smtClean="0">
                <a:solidFill>
                  <a:schemeClr val="tx2">
                    <a:lumMod val="75000"/>
                  </a:schemeClr>
                </a:solidFill>
              </a:rPr>
              <a:t>- jako potrava v přímořských oblastech (ježovka jedlá)</a:t>
            </a:r>
            <a:endParaRPr lang="cs-CZ" sz="2800" i="1" dirty="0">
              <a:solidFill>
                <a:schemeClr val="tx2">
                  <a:lumMod val="75000"/>
                </a:schemeClr>
              </a:solidFill>
            </a:endParaRPr>
          </a:p>
        </p:txBody>
      </p:sp>
      <p:pic>
        <p:nvPicPr>
          <p:cNvPr id="16" name="Picture 12" descr="C:\Users\KonirovaV\AppData\Local\Microsoft\Windows\Temporary Internet Files\Content.IE5\DE4CGPLA\MC90005258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4004" y="5638127"/>
            <a:ext cx="1408875" cy="10902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2" descr="C:\Users\KonirovaV\AppData\Local\Microsoft\Windows\Temporary Internet Files\Content.IE5\S7687CZ2\MC90035060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4952" y="4769891"/>
            <a:ext cx="889745" cy="6547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Obdélník 13"/>
          <p:cNvSpPr/>
          <p:nvPr/>
        </p:nvSpPr>
        <p:spPr>
          <a:xfrm>
            <a:off x="6742505" y="4205309"/>
            <a:ext cx="232243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i="1" dirty="0">
                <a:solidFill>
                  <a:schemeClr val="tx2">
                    <a:lumMod val="75000"/>
                  </a:schemeClr>
                </a:solidFill>
              </a:rPr>
              <a:t>- zajišťují pohyb</a:t>
            </a:r>
          </a:p>
        </p:txBody>
      </p:sp>
    </p:spTree>
    <p:extLst>
      <p:ext uri="{BB962C8B-B14F-4D97-AF65-F5344CB8AC3E}">
        <p14:creationId xmlns:p14="http://schemas.microsoft.com/office/powerpoint/2010/main" val="42592591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pull dir="u"/>
      </p:transition>
    </mc:Choice>
    <mc:Fallback xmlns="">
      <p:transition spd="slow">
        <p:pull dir="u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64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1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5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  <p:bldP spid="8" grpId="0"/>
      <p:bldP spid="27" grpId="0"/>
      <p:bldP spid="29" grpId="0"/>
      <p:bldP spid="9" grpId="0"/>
      <p:bldP spid="10" grpId="0"/>
      <p:bldP spid="12" grpId="0"/>
      <p:bldP spid="13" grpId="0"/>
      <p:bldP spid="1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473463"/>
            <a:ext cx="146386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i="1" dirty="0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• </a:t>
            </a:r>
            <a:r>
              <a:rPr lang="cs-CZ" sz="3200" i="1" u="sng" dirty="0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sumýši</a:t>
            </a:r>
            <a:endParaRPr lang="cs-CZ" sz="3200" i="1" u="sng" dirty="0">
              <a:solidFill>
                <a:schemeClr val="tx2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80293" y="1448367"/>
            <a:ext cx="533548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i="1" dirty="0" smtClean="0">
                <a:solidFill>
                  <a:schemeClr val="tx2">
                    <a:lumMod val="75000"/>
                  </a:schemeClr>
                </a:solidFill>
              </a:rPr>
              <a:t>- dvoustraně souměrné válcovité tělo</a:t>
            </a:r>
            <a:endParaRPr lang="cs-CZ" sz="2800" i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792919" y="3463757"/>
            <a:ext cx="252652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i="1" dirty="0" smtClean="0">
                <a:solidFill>
                  <a:schemeClr val="tx2">
                    <a:lumMod val="75000"/>
                  </a:schemeClr>
                </a:solidFill>
              </a:rPr>
              <a:t>dobrá regenerace</a:t>
            </a:r>
            <a:endParaRPr lang="cs-CZ" sz="2800" i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031195" y="2509650"/>
            <a:ext cx="611280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i="1" dirty="0" smtClean="0">
                <a:solidFill>
                  <a:schemeClr val="tx2">
                    <a:lumMod val="75000"/>
                  </a:schemeClr>
                </a:solidFill>
              </a:rPr>
              <a:t>- schopnost   vyvrhnout   část   vnitřností </a:t>
            </a:r>
          </a:p>
          <a:p>
            <a:r>
              <a:rPr lang="cs-CZ" sz="2800" i="1" dirty="0" smtClean="0">
                <a:solidFill>
                  <a:schemeClr val="tx2">
                    <a:lumMod val="75000"/>
                  </a:schemeClr>
                </a:solidFill>
              </a:rPr>
              <a:t>  v   případě   ohrožení   (dorůstají)  </a:t>
            </a:r>
            <a:endParaRPr lang="cs-CZ" sz="2800" i="1" dirty="0">
              <a:solidFill>
                <a:schemeClr val="tx2">
                  <a:lumMod val="75000"/>
                </a:schemeClr>
              </a:solidFill>
            </a:endParaRPr>
          </a:p>
        </p:txBody>
      </p:sp>
      <p:cxnSp>
        <p:nvCxnSpPr>
          <p:cNvPr id="7" name="Přímá spojnice se šipkou 6"/>
          <p:cNvCxnSpPr/>
          <p:nvPr/>
        </p:nvCxnSpPr>
        <p:spPr>
          <a:xfrm>
            <a:off x="3275856" y="3725367"/>
            <a:ext cx="468052" cy="0"/>
          </a:xfrm>
          <a:prstGeom prst="straightConnector1">
            <a:avLst/>
          </a:prstGeom>
          <a:ln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2807489" y="1986430"/>
            <a:ext cx="224869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i="1" dirty="0" smtClean="0">
                <a:solidFill>
                  <a:schemeClr val="tx2">
                    <a:lumMod val="75000"/>
                  </a:schemeClr>
                </a:solidFill>
              </a:rPr>
              <a:t>- pomalý pohyb</a:t>
            </a:r>
            <a:endParaRPr lang="cs-CZ" sz="2800" i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97526" y="3986977"/>
            <a:ext cx="8533689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i="1" dirty="0" smtClean="0">
                <a:solidFill>
                  <a:schemeClr val="tx2">
                    <a:lumMod val="75000"/>
                  </a:schemeClr>
                </a:solidFill>
              </a:rPr>
              <a:t>- potravu  tvoří  stravitelné  části  mořského  sedimentu, nebo  </a:t>
            </a:r>
          </a:p>
          <a:p>
            <a:r>
              <a:rPr lang="cs-CZ" sz="2800" i="1" dirty="0" smtClean="0">
                <a:solidFill>
                  <a:schemeClr val="tx2">
                    <a:lumMod val="75000"/>
                  </a:schemeClr>
                </a:solidFill>
              </a:rPr>
              <a:t>  u některých i drobní plovoucí živočichové</a:t>
            </a:r>
            <a:endParaRPr lang="cs-CZ" sz="2800" i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1581518" y="863592"/>
            <a:ext cx="302820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i="1" u="sng" dirty="0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(„mořské okurky“)</a:t>
            </a:r>
            <a:endParaRPr lang="cs-CZ" sz="3200" i="1" u="sng" dirty="0">
              <a:solidFill>
                <a:schemeClr val="tx2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6" name="Oválný popisek 15"/>
          <p:cNvSpPr/>
          <p:nvPr/>
        </p:nvSpPr>
        <p:spPr>
          <a:xfrm>
            <a:off x="4100839" y="344832"/>
            <a:ext cx="4825427" cy="713406"/>
          </a:xfrm>
          <a:prstGeom prst="wedgeEllipseCallout">
            <a:avLst>
              <a:gd name="adj1" fmla="val -96591"/>
              <a:gd name="adj2" fmla="val 12600"/>
            </a:avLst>
          </a:prstGeom>
          <a:ln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i="1" dirty="0" smtClean="0">
                <a:solidFill>
                  <a:schemeClr val="tx2">
                    <a:lumMod val="75000"/>
                  </a:schemeClr>
                </a:solidFill>
              </a:rPr>
              <a:t>Odhadni dle obrázku nebo najdi </a:t>
            </a:r>
          </a:p>
          <a:p>
            <a:pPr algn="ctr"/>
            <a:r>
              <a:rPr lang="cs-CZ" i="1" dirty="0" smtClean="0">
                <a:solidFill>
                  <a:schemeClr val="tx2">
                    <a:lumMod val="75000"/>
                  </a:schemeClr>
                </a:solidFill>
              </a:rPr>
              <a:t>v učebnici,  jak se přezdívá sumýšům.  </a:t>
            </a:r>
            <a:endParaRPr lang="cs-CZ" i="1" dirty="0">
              <a:solidFill>
                <a:schemeClr val="tx2">
                  <a:lumMod val="75000"/>
                </a:schemeClr>
              </a:solidFill>
            </a:endParaRPr>
          </a:p>
        </p:txBody>
      </p:sp>
      <p:pic>
        <p:nvPicPr>
          <p:cNvPr id="13" name="Picture 10" descr="C:\Users\KonirovaV\AppData\Local\Microsoft\Windows\Temporary Internet Files\Content.IE5\K0O7W0UI\MC90005270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127232">
            <a:off x="287649" y="1616190"/>
            <a:ext cx="2609574" cy="12637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289808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pull dir="u"/>
      </p:transition>
    </mc:Choice>
    <mc:Fallback xmlns="">
      <p:transition spd="slow">
        <p:pull dir="u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4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12" grpId="0"/>
      <p:bldP spid="14" grpId="0"/>
      <p:bldP spid="15" grpId="0"/>
      <p:bldP spid="1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r"/>
            <a:r>
              <a:rPr lang="cs-CZ" sz="6600" i="1" dirty="0">
                <a:ln>
                  <a:solidFill>
                    <a:schemeClr val="tx2"/>
                  </a:solidFill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O</a:t>
            </a:r>
            <a:r>
              <a:rPr lang="cs-CZ" sz="6600" i="1" dirty="0" smtClean="0">
                <a:ln>
                  <a:solidFill>
                    <a:schemeClr val="tx2"/>
                  </a:solidFill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pakování</a:t>
            </a:r>
            <a:endParaRPr lang="cs-CZ" sz="6600" i="1" dirty="0">
              <a:ln>
                <a:solidFill>
                  <a:schemeClr val="tx2"/>
                </a:solidFill>
              </a:ln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26078" y="3959003"/>
            <a:ext cx="839018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i="1" dirty="0" smtClean="0">
                <a:solidFill>
                  <a:schemeClr val="tx2">
                    <a:lumMod val="75000"/>
                  </a:schemeClr>
                </a:solidFill>
              </a:rPr>
              <a:t>4) U které ze skupin ostnokožců najdeme mimotělní trávení?</a:t>
            </a:r>
            <a:endParaRPr lang="cs-CZ" sz="2800" i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26434" y="5005443"/>
            <a:ext cx="890400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i="1" dirty="0" smtClean="0">
                <a:solidFill>
                  <a:schemeClr val="tx2">
                    <a:lumMod val="75000"/>
                  </a:schemeClr>
                </a:solidFill>
              </a:rPr>
              <a:t>5) Která  skupina  ostnokožců  může  v  případě  ohrožení   </a:t>
            </a:r>
          </a:p>
          <a:p>
            <a:r>
              <a:rPr lang="cs-CZ" sz="2800" i="1" dirty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2800" i="1" dirty="0" smtClean="0">
                <a:solidFill>
                  <a:schemeClr val="tx2">
                    <a:lumMod val="75000"/>
                  </a:schemeClr>
                </a:solidFill>
              </a:rPr>
              <a:t>   odvrhnout ramena a která může vyvrhnout část vnitřností?</a:t>
            </a:r>
            <a:endParaRPr lang="cs-CZ" sz="2800" i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26078" y="1628800"/>
            <a:ext cx="319722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i="1" dirty="0" smtClean="0">
                <a:solidFill>
                  <a:schemeClr val="tx2">
                    <a:lumMod val="75000"/>
                  </a:schemeClr>
                </a:solidFill>
              </a:rPr>
              <a:t>1) Kde žijí ostnokožci?</a:t>
            </a:r>
            <a:endParaRPr lang="cs-CZ" sz="2800" i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275857" y="1628800"/>
            <a:ext cx="265649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i="1" dirty="0" smtClean="0">
                <a:solidFill>
                  <a:srgbClr val="FF0000"/>
                </a:solidFill>
              </a:rPr>
              <a:t>- na mořském dně</a:t>
            </a:r>
            <a:endParaRPr lang="cs-CZ" sz="2800" i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69139" y="4482223"/>
            <a:ext cx="164019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i="1" dirty="0" smtClean="0">
                <a:solidFill>
                  <a:srgbClr val="FF0000"/>
                </a:solidFill>
              </a:rPr>
              <a:t>- u hvězdic</a:t>
            </a:r>
            <a:endParaRPr lang="cs-CZ" sz="2800" i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501795" y="6165304"/>
            <a:ext cx="124104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i="1" dirty="0" smtClean="0">
                <a:solidFill>
                  <a:srgbClr val="FF0000"/>
                </a:solidFill>
              </a:rPr>
              <a:t>- hadice</a:t>
            </a:r>
            <a:endParaRPr lang="cs-CZ" sz="2800" i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297348" y="6165304"/>
            <a:ext cx="126348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i="1" dirty="0" smtClean="0">
                <a:solidFill>
                  <a:srgbClr val="FF0000"/>
                </a:solidFill>
              </a:rPr>
              <a:t>- sumýši</a:t>
            </a:r>
            <a:endParaRPr lang="cs-CZ" sz="2800" i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26078" y="3435783"/>
            <a:ext cx="807124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i="1" dirty="0" smtClean="0">
                <a:solidFill>
                  <a:schemeClr val="tx2">
                    <a:lumMod val="75000"/>
                  </a:schemeClr>
                </a:solidFill>
              </a:rPr>
              <a:t>3) Která ze skupin ostnokožců je považována za nejstarší?</a:t>
            </a:r>
            <a:endParaRPr lang="cs-CZ" sz="2800" i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8014653" y="3435783"/>
            <a:ext cx="107273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i="1" dirty="0" smtClean="0">
                <a:solidFill>
                  <a:srgbClr val="FF0000"/>
                </a:solidFill>
              </a:rPr>
              <a:t>- lilijice</a:t>
            </a:r>
            <a:endParaRPr lang="cs-CZ" sz="2800" i="1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26078" y="2152020"/>
            <a:ext cx="716106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i="1" dirty="0" smtClean="0">
                <a:solidFill>
                  <a:schemeClr val="tx2">
                    <a:lumMod val="75000"/>
                  </a:schemeClr>
                </a:solidFill>
              </a:rPr>
              <a:t>2) Uveď alespoň 2 funkce soustavy tzv. vodních cév.</a:t>
            </a:r>
            <a:endParaRPr lang="cs-CZ" sz="2800" i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69139" y="2912563"/>
            <a:ext cx="117448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i="1" dirty="0" smtClean="0">
                <a:solidFill>
                  <a:srgbClr val="FF0000"/>
                </a:solidFill>
              </a:rPr>
              <a:t>dýchací</a:t>
            </a:r>
            <a:endParaRPr lang="cs-CZ" sz="2800" i="1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157024" y="2912563"/>
            <a:ext cx="148874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i="1" dirty="0" smtClean="0">
                <a:solidFill>
                  <a:srgbClr val="FF0000"/>
                </a:solidFill>
              </a:rPr>
              <a:t>vylučovací</a:t>
            </a:r>
            <a:endParaRPr lang="cs-CZ" sz="2800" i="1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2411760" y="2912563"/>
            <a:ext cx="84991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i="1" dirty="0" smtClean="0">
                <a:solidFill>
                  <a:srgbClr val="FF0000"/>
                </a:solidFill>
              </a:rPr>
              <a:t>cévní</a:t>
            </a:r>
            <a:endParaRPr lang="cs-CZ" sz="2800" i="1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6152622" y="2912563"/>
            <a:ext cx="144321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i="1" dirty="0" smtClean="0">
                <a:solidFill>
                  <a:srgbClr val="FF0000"/>
                </a:solidFill>
              </a:rPr>
              <a:t>pohybová</a:t>
            </a:r>
            <a:endParaRPr lang="cs-CZ" sz="2800" i="1" dirty="0">
              <a:solidFill>
                <a:srgbClr val="FF0000"/>
              </a:solidFill>
            </a:endParaRPr>
          </a:p>
        </p:txBody>
      </p:sp>
      <p:cxnSp>
        <p:nvCxnSpPr>
          <p:cNvPr id="19" name="Přímá spojnice se šipkou 18"/>
          <p:cNvCxnSpPr/>
          <p:nvPr/>
        </p:nvCxnSpPr>
        <p:spPr>
          <a:xfrm flipH="1">
            <a:off x="1530992" y="2675240"/>
            <a:ext cx="269167" cy="249704"/>
          </a:xfrm>
          <a:prstGeom prst="straightConnector1">
            <a:avLst/>
          </a:prstGeom>
          <a:ln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/>
          <p:nvPr/>
        </p:nvCxnSpPr>
        <p:spPr>
          <a:xfrm flipH="1">
            <a:off x="3002477" y="2675240"/>
            <a:ext cx="273380" cy="249704"/>
          </a:xfrm>
          <a:prstGeom prst="straightConnector1">
            <a:avLst/>
          </a:prstGeom>
          <a:ln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se šipkou 25"/>
          <p:cNvCxnSpPr/>
          <p:nvPr/>
        </p:nvCxnSpPr>
        <p:spPr>
          <a:xfrm>
            <a:off x="4745305" y="2675240"/>
            <a:ext cx="233847" cy="249704"/>
          </a:xfrm>
          <a:prstGeom prst="straightConnector1">
            <a:avLst/>
          </a:prstGeom>
          <a:ln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se šipkou 30"/>
          <p:cNvCxnSpPr/>
          <p:nvPr/>
        </p:nvCxnSpPr>
        <p:spPr>
          <a:xfrm>
            <a:off x="6152622" y="2662859"/>
            <a:ext cx="289453" cy="249704"/>
          </a:xfrm>
          <a:prstGeom prst="straightConnector1">
            <a:avLst/>
          </a:prstGeom>
          <a:ln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se šipkou 32"/>
          <p:cNvCxnSpPr/>
          <p:nvPr/>
        </p:nvCxnSpPr>
        <p:spPr>
          <a:xfrm flipH="1">
            <a:off x="2209332" y="5959550"/>
            <a:ext cx="202428" cy="205754"/>
          </a:xfrm>
          <a:prstGeom prst="straightConnector1">
            <a:avLst/>
          </a:prstGeom>
          <a:ln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se šipkou 34"/>
          <p:cNvCxnSpPr/>
          <p:nvPr/>
        </p:nvCxnSpPr>
        <p:spPr>
          <a:xfrm>
            <a:off x="6660232" y="5959550"/>
            <a:ext cx="144016" cy="205754"/>
          </a:xfrm>
          <a:prstGeom prst="straightConnector1">
            <a:avLst/>
          </a:prstGeom>
          <a:ln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452791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pull dir="u"/>
      </p:transition>
    </mc:Choice>
    <mc:Fallback xmlns="">
      <p:transition spd="slow">
        <p:pull dir="u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8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5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6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4" fill="hold">
                      <p:stCondLst>
                        <p:cond delay="indefinite"/>
                      </p:stCondLst>
                      <p:childTnLst>
                        <p:par>
                          <p:cTn id="125" fill="hold">
                            <p:stCondLst>
                              <p:cond delay="0"/>
                            </p:stCondLst>
                            <p:childTnLst>
                              <p:par>
                                <p:cTn id="12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8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3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5" grpId="0"/>
      <p:bldP spid="16" grpId="0"/>
      <p:bldP spid="1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r"/>
            <a:r>
              <a:rPr lang="cs-CZ" sz="6600" i="1" dirty="0" smtClean="0">
                <a:ln>
                  <a:solidFill>
                    <a:schemeClr val="tx2"/>
                  </a:solidFill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Použité zdroje</a:t>
            </a:r>
            <a:endParaRPr lang="cs-CZ" sz="6600" i="1" dirty="0">
              <a:ln>
                <a:solidFill>
                  <a:schemeClr val="tx2"/>
                </a:solidFill>
              </a:ln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323528" y="1700808"/>
            <a:ext cx="7182544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i="1" dirty="0">
                <a:solidFill>
                  <a:schemeClr val="tx2">
                    <a:lumMod val="75000"/>
                  </a:schemeClr>
                </a:solidFill>
              </a:rPr>
              <a:t>- použité obrázky - kliparty galerie MS Office 2010</a:t>
            </a:r>
          </a:p>
        </p:txBody>
      </p:sp>
    </p:spTree>
    <p:extLst>
      <p:ext uri="{BB962C8B-B14F-4D97-AF65-F5344CB8AC3E}">
        <p14:creationId xmlns:p14="http://schemas.microsoft.com/office/powerpoint/2010/main" val="29468771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pull dir="u"/>
      </p:transition>
    </mc:Choice>
    <mc:Fallback xmlns="">
      <p:transition spd="slow">
        <p:pull dir="u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untain">
  <a:themeElements>
    <a:clrScheme name="Vlastní 24">
      <a:dk1>
        <a:srgbClr val="000000"/>
      </a:dk1>
      <a:lt1>
        <a:srgbClr val="FFFFFF"/>
      </a:lt1>
      <a:dk2>
        <a:srgbClr val="0536B3"/>
      </a:dk2>
      <a:lt2>
        <a:srgbClr val="1A79BF"/>
      </a:lt2>
      <a:accent1>
        <a:srgbClr val="3F9EE4"/>
      </a:accent1>
      <a:accent2>
        <a:srgbClr val="77B559"/>
      </a:accent2>
      <a:accent3>
        <a:srgbClr val="E4A81B"/>
      </a:accent3>
      <a:accent4>
        <a:srgbClr val="108BB4"/>
      </a:accent4>
      <a:accent5>
        <a:srgbClr val="DA7328"/>
      </a:accent5>
      <a:accent6>
        <a:srgbClr val="AE589F"/>
      </a:accent6>
      <a:hlink>
        <a:srgbClr val="460245"/>
      </a:hlink>
      <a:folHlink>
        <a:srgbClr val="AC17D6"/>
      </a:folHlink>
    </a:clrScheme>
    <a:fontScheme name="Mountain">
      <a:majorFont>
        <a:latin typeface="Gill Sans MT"/>
        <a:ea typeface=""/>
        <a:cs typeface=""/>
        <a:font script="Cyrl" typeface="Arial"/>
        <a:font script="Grek" typeface="Arial"/>
        <a:font script="Jpan" typeface="HG丸ｺﾞｼｯｸM-PRO"/>
        <a:font script="Hang" typeface="HY 헤드라인 M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Gill Sans MT"/>
        <a:ea typeface=""/>
        <a:cs typeface=""/>
        <a:font script="Cyrl" typeface="Arial"/>
        <a:font script="Grek" typeface="Arial"/>
        <a:font script="Jpan" typeface="HG丸ｺﾞｼｯｸM-PRO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untain">
      <a: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0000"/>
              </a:schemeClr>
            </a:gs>
            <a:gs pos="50000">
              <a:schemeClr val="phClr">
                <a:tint val="25000"/>
                <a:shade val="100000"/>
                <a:hueMod val="100000"/>
                <a:satMod val="100000"/>
              </a:schemeClr>
            </a:gs>
            <a:gs pos="100000">
              <a:schemeClr val="phClr">
                <a:tint val="100000"/>
                <a:shade val="100000"/>
                <a:hueMod val="100000"/>
                <a:satMod val="10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40000"/>
                <a:shade val="100000"/>
                <a:hueMod val="100000"/>
                <a:satMod val="100000"/>
              </a:schemeClr>
            </a:gs>
            <a:gs pos="30000">
              <a:schemeClr val="phClr">
                <a:tint val="100000"/>
                <a:shade val="100000"/>
                <a:hueMod val="100000"/>
                <a:satMod val="100000"/>
              </a:schemeClr>
            </a:gs>
            <a:gs pos="68000">
              <a:schemeClr val="phClr">
                <a:tint val="100000"/>
                <a:shade val="100000"/>
                <a:hueMod val="100000"/>
                <a:satMod val="100000"/>
              </a:schemeClr>
            </a:gs>
            <a:gs pos="100000">
              <a:schemeClr val="phClr">
                <a:tint val="40000"/>
                <a:shade val="100000"/>
                <a:hueMod val="100000"/>
                <a:satMod val="100000"/>
              </a:schemeClr>
            </a:gs>
          </a:gsLst>
          <a:lin ang="5400000" scaled="1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br" rotWithShape="0">
              <a:srgbClr val="000000">
                <a:alpha val="0"/>
              </a:srgbClr>
            </a:outerShdw>
          </a:effectLst>
        </a:effectStyle>
        <a:effectStyle>
          <a:effectLst>
            <a:outerShdw blurRad="38100" dist="25400" dir="5400000" algn="ctr" rotWithShape="0">
              <a:srgbClr val="EBE9ED">
                <a:alpha val="0"/>
              </a:srgbClr>
            </a:outerShdw>
          </a:effectLst>
          <a:scene3d>
            <a:camera prst="orthographicFront">
              <a:rot lat="0" lon="0" rev="0"/>
            </a:camera>
            <a:lightRig rig="glow" dir="b"/>
          </a:scene3d>
          <a:sp3d contourW="6350" prstMaterial="softEdge">
            <a:bevelT w="25400" h="25400"/>
            <a:contourClr>
              <a:schemeClr val="phClr">
                <a:tint val="9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reflection blurRad="12700" stA="40000" endPos="40000" dist="25400" dir="5400000" sy="-100000" rotWithShape="0"/>
          </a:effectLst>
          <a:scene3d>
            <a:camera prst="perspectiveFront"/>
            <a:lightRig rig="glow" dir="b"/>
          </a:scene3d>
          <a:sp3d contourW="6350" prstMaterial="softEdge">
            <a:bevelT w="50800" h="25400"/>
            <a:contourClr>
              <a:schemeClr val="phClr">
                <a:tint val="100000"/>
                <a:shade val="80000"/>
                <a:hueMod val="100000"/>
                <a:satMod val="1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95000"/>
                <a:satMod val="100000"/>
              </a:schemeClr>
            </a:gs>
            <a:gs pos="100000">
              <a:schemeClr val="phClr">
                <a:tint val="10000"/>
                <a:satMod val="300000"/>
              </a:schemeClr>
            </a:gs>
          </a:gsLst>
          <a:lin ang="13000000" scaled="0"/>
        </a:gradFill>
        <a:blipFill>
          <a:blip xmlns:r="http://schemas.openxmlformats.org/officeDocument/2006/relationships" r:embed="rId1">
            <a:duotone>
              <a:schemeClr val="phClr">
                <a:shade val="75000"/>
              </a:schemeClr>
              <a:schemeClr val="phClr">
                <a:tint val="55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TC102455519[[fn=Zima]]</Template>
  <TotalTime>922</TotalTime>
  <Words>534</Words>
  <Application>Microsoft Office PowerPoint</Application>
  <PresentationFormat>Předvádění na obrazovce (4:3)</PresentationFormat>
  <Paragraphs>98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Mountain</vt:lpstr>
      <vt:lpstr>Prezentace aplikace PowerPoint</vt:lpstr>
      <vt:lpstr>Prezentace aplikace PowerPoint</vt:lpstr>
      <vt:lpstr>Ostnokožci</vt:lpstr>
      <vt:lpstr>Skupiny ostnokožců</vt:lpstr>
      <vt:lpstr>Prezentace aplikace PowerPoint</vt:lpstr>
      <vt:lpstr>Prezentace aplikace PowerPoint</vt:lpstr>
      <vt:lpstr>Opakování</vt:lpstr>
      <vt:lpstr>Použité 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Ostnokožci</dc:title>
  <dc:creator>Konířová Věra</dc:creator>
  <cp:lastModifiedBy>Konířová Věra</cp:lastModifiedBy>
  <cp:revision>191</cp:revision>
  <dcterms:created xsi:type="dcterms:W3CDTF">2012-06-16T11:32:01Z</dcterms:created>
  <dcterms:modified xsi:type="dcterms:W3CDTF">2012-08-26T18:29:28Z</dcterms:modified>
</cp:coreProperties>
</file>