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66" r:id="rId3"/>
    <p:sldId id="256" r:id="rId4"/>
    <p:sldId id="258" r:id="rId5"/>
    <p:sldId id="257" r:id="rId6"/>
    <p:sldId id="259" r:id="rId7"/>
    <p:sldId id="260" r:id="rId8"/>
    <p:sldId id="261" r:id="rId9"/>
    <p:sldId id="264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9F4F"/>
    <a:srgbClr val="8927C3"/>
    <a:srgbClr val="6A3AD1"/>
    <a:srgbClr val="DCCCD7"/>
    <a:srgbClr val="9D1DA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475BE1-FCAA-4F42-8B40-283ABF359842}" type="doc">
      <dgm:prSet loTypeId="urn:microsoft.com/office/officeart/2005/8/layout/hProcess9" loCatId="process" qsTypeId="urn:microsoft.com/office/officeart/2005/8/quickstyle/simple1" qsCatId="simple" csTypeId="urn:microsoft.com/office/officeart/2005/8/colors/colorful4" csCatId="colorful" phldr="1"/>
      <dgm:spPr/>
    </dgm:pt>
    <dgm:pt modelId="{08285D82-3168-4DB9-A41B-25102754D27E}">
      <dgm:prSet phldrT="[Text]"/>
      <dgm:spPr/>
      <dgm:t>
        <a:bodyPr/>
        <a:lstStyle/>
        <a:p>
          <a:r>
            <a:rPr lang="cs-CZ" dirty="0" smtClean="0"/>
            <a:t>Australopiték (</a:t>
          </a:r>
          <a:r>
            <a:rPr lang="cs-CZ" dirty="0" err="1" smtClean="0"/>
            <a:t>Australopithecus</a:t>
          </a:r>
          <a:r>
            <a:rPr lang="cs-CZ" dirty="0" smtClean="0"/>
            <a:t>)</a:t>
          </a:r>
          <a:endParaRPr lang="cs-CZ" dirty="0"/>
        </a:p>
      </dgm:t>
    </dgm:pt>
    <dgm:pt modelId="{12FEA828-0C74-4144-B56B-F3CF23AC07B6}" type="parTrans" cxnId="{0EB74C14-B01C-498D-A0BC-EE2196D3664F}">
      <dgm:prSet/>
      <dgm:spPr/>
      <dgm:t>
        <a:bodyPr/>
        <a:lstStyle/>
        <a:p>
          <a:endParaRPr lang="cs-CZ"/>
        </a:p>
      </dgm:t>
    </dgm:pt>
    <dgm:pt modelId="{71B2D936-3ABD-4625-8493-AE8616172853}" type="sibTrans" cxnId="{0EB74C14-B01C-498D-A0BC-EE2196D3664F}">
      <dgm:prSet/>
      <dgm:spPr/>
      <dgm:t>
        <a:bodyPr/>
        <a:lstStyle/>
        <a:p>
          <a:endParaRPr lang="cs-CZ"/>
        </a:p>
      </dgm:t>
    </dgm:pt>
    <dgm:pt modelId="{5EF40AB2-F91E-4DBB-B954-0E70720FB991}">
      <dgm:prSet phldrT="[Text]"/>
      <dgm:spPr>
        <a:solidFill>
          <a:srgbClr val="9D1DAC"/>
        </a:solidFill>
      </dgm:spPr>
      <dgm:t>
        <a:bodyPr/>
        <a:lstStyle/>
        <a:p>
          <a:r>
            <a:rPr lang="cs-CZ" dirty="0" smtClean="0"/>
            <a:t>Člověk zručný (Homo </a:t>
          </a:r>
          <a:r>
            <a:rPr lang="cs-CZ" dirty="0" err="1" smtClean="0"/>
            <a:t>habilis</a:t>
          </a:r>
          <a:r>
            <a:rPr lang="cs-CZ" dirty="0" smtClean="0"/>
            <a:t>)</a:t>
          </a:r>
          <a:endParaRPr lang="cs-CZ" dirty="0"/>
        </a:p>
      </dgm:t>
    </dgm:pt>
    <dgm:pt modelId="{C967AB9A-8062-4649-B1DF-D614EDF6E095}" type="parTrans" cxnId="{631CA486-159E-4555-BDCA-4F4ADACF825A}">
      <dgm:prSet/>
      <dgm:spPr/>
      <dgm:t>
        <a:bodyPr/>
        <a:lstStyle/>
        <a:p>
          <a:endParaRPr lang="cs-CZ"/>
        </a:p>
      </dgm:t>
    </dgm:pt>
    <dgm:pt modelId="{D45F307C-2F6B-434A-BBBB-62960F4BE8EE}" type="sibTrans" cxnId="{631CA486-159E-4555-BDCA-4F4ADACF825A}">
      <dgm:prSet/>
      <dgm:spPr/>
      <dgm:t>
        <a:bodyPr/>
        <a:lstStyle/>
        <a:p>
          <a:endParaRPr lang="cs-CZ"/>
        </a:p>
      </dgm:t>
    </dgm:pt>
    <dgm:pt modelId="{0AE4AEBF-23B1-4537-BE07-099E759F9CC2}">
      <dgm:prSet phldrT="[Text]"/>
      <dgm:spPr>
        <a:solidFill>
          <a:srgbClr val="8927C3"/>
        </a:solidFill>
      </dgm:spPr>
      <dgm:t>
        <a:bodyPr/>
        <a:lstStyle/>
        <a:p>
          <a:r>
            <a:rPr lang="cs-CZ" dirty="0" smtClean="0"/>
            <a:t>Člověk vzpřímený (Homo </a:t>
          </a:r>
          <a:r>
            <a:rPr lang="cs-CZ" dirty="0" err="1" smtClean="0"/>
            <a:t>erectus</a:t>
          </a:r>
          <a:r>
            <a:rPr lang="cs-CZ" dirty="0" smtClean="0"/>
            <a:t>)</a:t>
          </a:r>
          <a:endParaRPr lang="cs-CZ" dirty="0"/>
        </a:p>
      </dgm:t>
    </dgm:pt>
    <dgm:pt modelId="{0F6F9184-F758-4CB0-BB52-9DCB9DF05446}" type="parTrans" cxnId="{419A145D-6FE2-47A2-A315-6FB58AAE0F0E}">
      <dgm:prSet/>
      <dgm:spPr/>
      <dgm:t>
        <a:bodyPr/>
        <a:lstStyle/>
        <a:p>
          <a:endParaRPr lang="cs-CZ"/>
        </a:p>
      </dgm:t>
    </dgm:pt>
    <dgm:pt modelId="{878A7658-D75A-49B9-85F6-94BA34A7F0C1}" type="sibTrans" cxnId="{419A145D-6FE2-47A2-A315-6FB58AAE0F0E}">
      <dgm:prSet/>
      <dgm:spPr/>
      <dgm:t>
        <a:bodyPr/>
        <a:lstStyle/>
        <a:p>
          <a:endParaRPr lang="cs-CZ"/>
        </a:p>
      </dgm:t>
    </dgm:pt>
    <dgm:pt modelId="{F09C6C12-9EFD-4963-B301-A02FF2E770F2}">
      <dgm:prSet phldrT="[Text]"/>
      <dgm:spPr/>
      <dgm:t>
        <a:bodyPr/>
        <a:lstStyle/>
        <a:p>
          <a:r>
            <a:rPr lang="cs-CZ" dirty="0" smtClean="0"/>
            <a:t>Člověk vyspělý = předvěký         (Homo sapiens sapiens)</a:t>
          </a:r>
          <a:endParaRPr lang="cs-CZ" dirty="0"/>
        </a:p>
      </dgm:t>
    </dgm:pt>
    <dgm:pt modelId="{C0AADF8B-7DC1-463A-8BE4-DE0216A3A11F}" type="parTrans" cxnId="{97D477C3-36D0-417A-ACD3-B3E91A6782FE}">
      <dgm:prSet/>
      <dgm:spPr/>
      <dgm:t>
        <a:bodyPr/>
        <a:lstStyle/>
        <a:p>
          <a:endParaRPr lang="cs-CZ"/>
        </a:p>
      </dgm:t>
    </dgm:pt>
    <dgm:pt modelId="{2EDBB05B-9FB9-485D-9239-FEBB566AB5AC}" type="sibTrans" cxnId="{97D477C3-36D0-417A-ACD3-B3E91A6782FE}">
      <dgm:prSet/>
      <dgm:spPr/>
      <dgm:t>
        <a:bodyPr/>
        <a:lstStyle/>
        <a:p>
          <a:endParaRPr lang="cs-CZ"/>
        </a:p>
      </dgm:t>
    </dgm:pt>
    <dgm:pt modelId="{F378CD77-10FA-497B-927C-111313063778}" type="pres">
      <dgm:prSet presAssocID="{00475BE1-FCAA-4F42-8B40-283ABF359842}" presName="CompostProcess" presStyleCnt="0">
        <dgm:presLayoutVars>
          <dgm:dir/>
          <dgm:resizeHandles val="exact"/>
        </dgm:presLayoutVars>
      </dgm:prSet>
      <dgm:spPr/>
    </dgm:pt>
    <dgm:pt modelId="{710ECDC9-25B3-4C8B-AFA3-166874C29CE9}" type="pres">
      <dgm:prSet presAssocID="{00475BE1-FCAA-4F42-8B40-283ABF359842}" presName="arrow" presStyleLbl="bgShp" presStyleIdx="0" presStyleCnt="1"/>
      <dgm:spPr/>
    </dgm:pt>
    <dgm:pt modelId="{F0A1B891-A7D6-4280-8E28-032527986594}" type="pres">
      <dgm:prSet presAssocID="{00475BE1-FCAA-4F42-8B40-283ABF359842}" presName="linearProcess" presStyleCnt="0"/>
      <dgm:spPr/>
    </dgm:pt>
    <dgm:pt modelId="{375D8198-C306-4B18-9B90-D960F93D186B}" type="pres">
      <dgm:prSet presAssocID="{08285D82-3168-4DB9-A41B-25102754D27E}" presName="textNode" presStyleLbl="node1" presStyleIdx="0" presStyleCnt="4" custLinFactX="-4142" custLinFactNeighborX="-100000" custLinFactNeighborY="-17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681B84-F56E-40F7-B32A-6FC84F50961B}" type="pres">
      <dgm:prSet presAssocID="{71B2D936-3ABD-4625-8493-AE8616172853}" presName="sibTrans" presStyleCnt="0"/>
      <dgm:spPr/>
    </dgm:pt>
    <dgm:pt modelId="{630996B6-115E-49FC-9B2E-4A5FBBB15A11}" type="pres">
      <dgm:prSet presAssocID="{5EF40AB2-F91E-4DBB-B954-0E70720FB991}" presName="text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9FFA47-4B77-431D-B4FE-C590F1A0B1BD}" type="pres">
      <dgm:prSet presAssocID="{D45F307C-2F6B-434A-BBBB-62960F4BE8EE}" presName="sibTrans" presStyleCnt="0"/>
      <dgm:spPr/>
    </dgm:pt>
    <dgm:pt modelId="{7067D0A7-231C-455A-8E5B-B62F82A3A685}" type="pres">
      <dgm:prSet presAssocID="{0AE4AEBF-23B1-4537-BE07-099E759F9CC2}" presName="text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0A5C46-5D37-4B8C-8EBD-5ADF82836044}" type="pres">
      <dgm:prSet presAssocID="{878A7658-D75A-49B9-85F6-94BA34A7F0C1}" presName="sibTrans" presStyleCnt="0"/>
      <dgm:spPr/>
    </dgm:pt>
    <dgm:pt modelId="{8A1DCE73-5804-428F-859A-5DA4C29BE7D3}" type="pres">
      <dgm:prSet presAssocID="{F09C6C12-9EFD-4963-B301-A02FF2E770F2}" presName="textNode" presStyleLbl="node1" presStyleIdx="3" presStyleCnt="4" custLinFactX="9344" custLinFactNeighborX="100000" custLinFactNeighborY="-17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EB74C14-B01C-498D-A0BC-EE2196D3664F}" srcId="{00475BE1-FCAA-4F42-8B40-283ABF359842}" destId="{08285D82-3168-4DB9-A41B-25102754D27E}" srcOrd="0" destOrd="0" parTransId="{12FEA828-0C74-4144-B56B-F3CF23AC07B6}" sibTransId="{71B2D936-3ABD-4625-8493-AE8616172853}"/>
    <dgm:cxn modelId="{97D477C3-36D0-417A-ACD3-B3E91A6782FE}" srcId="{00475BE1-FCAA-4F42-8B40-283ABF359842}" destId="{F09C6C12-9EFD-4963-B301-A02FF2E770F2}" srcOrd="3" destOrd="0" parTransId="{C0AADF8B-7DC1-463A-8BE4-DE0216A3A11F}" sibTransId="{2EDBB05B-9FB9-485D-9239-FEBB566AB5AC}"/>
    <dgm:cxn modelId="{E09772B3-1C27-40E5-9E5A-6E7ACF44502F}" type="presOf" srcId="{08285D82-3168-4DB9-A41B-25102754D27E}" destId="{375D8198-C306-4B18-9B90-D960F93D186B}" srcOrd="0" destOrd="0" presId="urn:microsoft.com/office/officeart/2005/8/layout/hProcess9"/>
    <dgm:cxn modelId="{419A145D-6FE2-47A2-A315-6FB58AAE0F0E}" srcId="{00475BE1-FCAA-4F42-8B40-283ABF359842}" destId="{0AE4AEBF-23B1-4537-BE07-099E759F9CC2}" srcOrd="2" destOrd="0" parTransId="{0F6F9184-F758-4CB0-BB52-9DCB9DF05446}" sibTransId="{878A7658-D75A-49B9-85F6-94BA34A7F0C1}"/>
    <dgm:cxn modelId="{86A2AAC1-8292-49B9-9399-8827B5848536}" type="presOf" srcId="{5EF40AB2-F91E-4DBB-B954-0E70720FB991}" destId="{630996B6-115E-49FC-9B2E-4A5FBBB15A11}" srcOrd="0" destOrd="0" presId="urn:microsoft.com/office/officeart/2005/8/layout/hProcess9"/>
    <dgm:cxn modelId="{32E56D0B-8BAA-4386-A7D7-9CF77BD5C44E}" type="presOf" srcId="{0AE4AEBF-23B1-4537-BE07-099E759F9CC2}" destId="{7067D0A7-231C-455A-8E5B-B62F82A3A685}" srcOrd="0" destOrd="0" presId="urn:microsoft.com/office/officeart/2005/8/layout/hProcess9"/>
    <dgm:cxn modelId="{4B1551C3-6C7B-490C-90E6-FD246F09C8DD}" type="presOf" srcId="{00475BE1-FCAA-4F42-8B40-283ABF359842}" destId="{F378CD77-10FA-497B-927C-111313063778}" srcOrd="0" destOrd="0" presId="urn:microsoft.com/office/officeart/2005/8/layout/hProcess9"/>
    <dgm:cxn modelId="{0E7931CE-9C67-493B-B32D-34EB454BC8AE}" type="presOf" srcId="{F09C6C12-9EFD-4963-B301-A02FF2E770F2}" destId="{8A1DCE73-5804-428F-859A-5DA4C29BE7D3}" srcOrd="0" destOrd="0" presId="urn:microsoft.com/office/officeart/2005/8/layout/hProcess9"/>
    <dgm:cxn modelId="{631CA486-159E-4555-BDCA-4F4ADACF825A}" srcId="{00475BE1-FCAA-4F42-8B40-283ABF359842}" destId="{5EF40AB2-F91E-4DBB-B954-0E70720FB991}" srcOrd="1" destOrd="0" parTransId="{C967AB9A-8062-4649-B1DF-D614EDF6E095}" sibTransId="{D45F307C-2F6B-434A-BBBB-62960F4BE8EE}"/>
    <dgm:cxn modelId="{2A82B7C3-0723-4495-8F3B-D3945141C1E0}" type="presParOf" srcId="{F378CD77-10FA-497B-927C-111313063778}" destId="{710ECDC9-25B3-4C8B-AFA3-166874C29CE9}" srcOrd="0" destOrd="0" presId="urn:microsoft.com/office/officeart/2005/8/layout/hProcess9"/>
    <dgm:cxn modelId="{81FEEC30-51B0-47FA-967D-D665F94FD0A8}" type="presParOf" srcId="{F378CD77-10FA-497B-927C-111313063778}" destId="{F0A1B891-A7D6-4280-8E28-032527986594}" srcOrd="1" destOrd="0" presId="urn:microsoft.com/office/officeart/2005/8/layout/hProcess9"/>
    <dgm:cxn modelId="{40802E17-727F-472F-95F0-932174484BCD}" type="presParOf" srcId="{F0A1B891-A7D6-4280-8E28-032527986594}" destId="{375D8198-C306-4B18-9B90-D960F93D186B}" srcOrd="0" destOrd="0" presId="urn:microsoft.com/office/officeart/2005/8/layout/hProcess9"/>
    <dgm:cxn modelId="{706A7184-1CCA-43B7-B78A-3CB578319866}" type="presParOf" srcId="{F0A1B891-A7D6-4280-8E28-032527986594}" destId="{FB681B84-F56E-40F7-B32A-6FC84F50961B}" srcOrd="1" destOrd="0" presId="urn:microsoft.com/office/officeart/2005/8/layout/hProcess9"/>
    <dgm:cxn modelId="{2AE182EB-3ECE-43DD-A17A-EA2D6EB19CD6}" type="presParOf" srcId="{F0A1B891-A7D6-4280-8E28-032527986594}" destId="{630996B6-115E-49FC-9B2E-4A5FBBB15A11}" srcOrd="2" destOrd="0" presId="urn:microsoft.com/office/officeart/2005/8/layout/hProcess9"/>
    <dgm:cxn modelId="{1CE9FCF2-17CA-47D2-9583-18C33B9288CE}" type="presParOf" srcId="{F0A1B891-A7D6-4280-8E28-032527986594}" destId="{609FFA47-4B77-431D-B4FE-C590F1A0B1BD}" srcOrd="3" destOrd="0" presId="urn:microsoft.com/office/officeart/2005/8/layout/hProcess9"/>
    <dgm:cxn modelId="{CF7A7CD3-CD79-46A6-AEDA-4F9513E1366D}" type="presParOf" srcId="{F0A1B891-A7D6-4280-8E28-032527986594}" destId="{7067D0A7-231C-455A-8E5B-B62F82A3A685}" srcOrd="4" destOrd="0" presId="urn:microsoft.com/office/officeart/2005/8/layout/hProcess9"/>
    <dgm:cxn modelId="{8BF099CF-A908-4782-B90D-9150081AEEEF}" type="presParOf" srcId="{F0A1B891-A7D6-4280-8E28-032527986594}" destId="{8F0A5C46-5D37-4B8C-8EBD-5ADF82836044}" srcOrd="5" destOrd="0" presId="urn:microsoft.com/office/officeart/2005/8/layout/hProcess9"/>
    <dgm:cxn modelId="{C3FFE0AF-5DA0-4321-9309-84B0D1985B48}" type="presParOf" srcId="{F0A1B891-A7D6-4280-8E28-032527986594}" destId="{8A1DCE73-5804-428F-859A-5DA4C29BE7D3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0ECDC9-25B3-4C8B-AFA3-166874C29CE9}">
      <dsp:nvSpPr>
        <dsp:cNvPr id="0" name=""/>
        <dsp:cNvSpPr/>
      </dsp:nvSpPr>
      <dsp:spPr>
        <a:xfrm>
          <a:off x="583264" y="0"/>
          <a:ext cx="6610334" cy="5170167"/>
        </a:xfrm>
        <a:prstGeom prst="right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5D8198-C306-4B18-9B90-D960F93D186B}">
      <dsp:nvSpPr>
        <dsp:cNvPr id="0" name=""/>
        <dsp:cNvSpPr/>
      </dsp:nvSpPr>
      <dsp:spPr>
        <a:xfrm>
          <a:off x="0" y="1515396"/>
          <a:ext cx="1872067" cy="206806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Australopiték (</a:t>
          </a:r>
          <a:r>
            <a:rPr lang="cs-CZ" sz="1500" kern="1200" dirty="0" err="1" smtClean="0"/>
            <a:t>Australopithecus</a:t>
          </a:r>
          <a:r>
            <a:rPr lang="cs-CZ" sz="1500" kern="1200" dirty="0" smtClean="0"/>
            <a:t>)</a:t>
          </a:r>
          <a:endParaRPr lang="cs-CZ" sz="1500" kern="1200" dirty="0"/>
        </a:p>
      </dsp:txBody>
      <dsp:txXfrm>
        <a:off x="91387" y="1606783"/>
        <a:ext cx="1689293" cy="1885292"/>
      </dsp:txXfrm>
    </dsp:sp>
    <dsp:sp modelId="{630996B6-115E-49FC-9B2E-4A5FBBB15A11}">
      <dsp:nvSpPr>
        <dsp:cNvPr id="0" name=""/>
        <dsp:cNvSpPr/>
      </dsp:nvSpPr>
      <dsp:spPr>
        <a:xfrm>
          <a:off x="1969562" y="1551050"/>
          <a:ext cx="1872067" cy="2068066"/>
        </a:xfrm>
        <a:prstGeom prst="roundRect">
          <a:avLst/>
        </a:prstGeom>
        <a:solidFill>
          <a:srgbClr val="9D1DAC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Člověk zručný (Homo </a:t>
          </a:r>
          <a:r>
            <a:rPr lang="cs-CZ" sz="1500" kern="1200" dirty="0" err="1" smtClean="0"/>
            <a:t>habilis</a:t>
          </a:r>
          <a:r>
            <a:rPr lang="cs-CZ" sz="1500" kern="1200" dirty="0" smtClean="0"/>
            <a:t>)</a:t>
          </a:r>
          <a:endParaRPr lang="cs-CZ" sz="1500" kern="1200" dirty="0"/>
        </a:p>
      </dsp:txBody>
      <dsp:txXfrm>
        <a:off x="2060949" y="1642437"/>
        <a:ext cx="1689293" cy="1885292"/>
      </dsp:txXfrm>
    </dsp:sp>
    <dsp:sp modelId="{7067D0A7-231C-455A-8E5B-B62F82A3A685}">
      <dsp:nvSpPr>
        <dsp:cNvPr id="0" name=""/>
        <dsp:cNvSpPr/>
      </dsp:nvSpPr>
      <dsp:spPr>
        <a:xfrm>
          <a:off x="3935233" y="1551050"/>
          <a:ext cx="1872067" cy="2068066"/>
        </a:xfrm>
        <a:prstGeom prst="roundRect">
          <a:avLst/>
        </a:prstGeom>
        <a:solidFill>
          <a:srgbClr val="8927C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Člověk vzpřímený (Homo </a:t>
          </a:r>
          <a:r>
            <a:rPr lang="cs-CZ" sz="1500" kern="1200" dirty="0" err="1" smtClean="0"/>
            <a:t>erectus</a:t>
          </a:r>
          <a:r>
            <a:rPr lang="cs-CZ" sz="1500" kern="1200" dirty="0" smtClean="0"/>
            <a:t>)</a:t>
          </a:r>
          <a:endParaRPr lang="cs-CZ" sz="1500" kern="1200" dirty="0"/>
        </a:p>
      </dsp:txBody>
      <dsp:txXfrm>
        <a:off x="4026620" y="1642437"/>
        <a:ext cx="1689293" cy="1885292"/>
      </dsp:txXfrm>
    </dsp:sp>
    <dsp:sp modelId="{8A1DCE73-5804-428F-859A-5DA4C29BE7D3}">
      <dsp:nvSpPr>
        <dsp:cNvPr id="0" name=""/>
        <dsp:cNvSpPr/>
      </dsp:nvSpPr>
      <dsp:spPr>
        <a:xfrm>
          <a:off x="5904796" y="1515396"/>
          <a:ext cx="1872067" cy="2068066"/>
        </a:xfrm>
        <a:prstGeom prst="roundRect">
          <a:avLst/>
        </a:prstGeom>
        <a:solidFill>
          <a:schemeClr val="accent4">
            <a:hueOff val="-4185027"/>
            <a:satOff val="-19038"/>
            <a:lumOff val="2588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Člověk vyspělý = předvěký         (Homo sapiens sapiens)</a:t>
          </a:r>
          <a:endParaRPr lang="cs-CZ" sz="1500" kern="1200" dirty="0"/>
        </a:p>
      </dsp:txBody>
      <dsp:txXfrm>
        <a:off x="5996183" y="1606783"/>
        <a:ext cx="1689293" cy="18852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4"/>
          <p:cNvGrpSpPr/>
          <p:nvPr/>
        </p:nvGrpSpPr>
        <p:grpSpPr>
          <a:xfrm>
            <a:off x="0" y="2928934"/>
            <a:ext cx="9144000" cy="285752"/>
            <a:chOff x="0" y="2928934"/>
            <a:chExt cx="9144000" cy="285752"/>
          </a:xfrm>
        </p:grpSpPr>
        <p:sp>
          <p:nvSpPr>
            <p:cNvPr id="12" name="Rectangle 11"/>
            <p:cNvSpPr/>
            <p:nvPr userDrawn="1"/>
          </p:nvSpPr>
          <p:spPr>
            <a:xfrm flipH="1">
              <a:off x="0" y="2928934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 flipH="1">
              <a:off x="8334000" y="2963384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 flipH="1">
              <a:off x="0" y="2966642"/>
              <a:ext cx="8286776" cy="214314"/>
            </a:xfrm>
            <a:prstGeom prst="rect">
              <a:avLst/>
            </a:prstGeom>
            <a:solidFill>
              <a:schemeClr val="accent5"/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54136"/>
            <a:ext cx="7772400" cy="1470025"/>
          </a:xfrm>
          <a:noFill/>
        </p:spPr>
        <p:txBody>
          <a:bodyPr/>
          <a:lstStyle>
            <a:lvl1pPr>
              <a:defRPr>
                <a:gradFill flip="none" rotWithShape="1">
                  <a:gsLst>
                    <a:gs pos="0">
                      <a:srgbClr val="03D4A8"/>
                    </a:gs>
                    <a:gs pos="25000">
                      <a:srgbClr val="21D6E0"/>
                    </a:gs>
                    <a:gs pos="75000">
                      <a:srgbClr val="0087E6"/>
                    </a:gs>
                    <a:gs pos="100000">
                      <a:srgbClr val="005CBF"/>
                    </a:gs>
                  </a:gsLst>
                  <a:lin ang="16200000" scaled="1"/>
                  <a:tileRect/>
                </a:gradFill>
                <a:effectLst>
                  <a:outerShdw blurRad="50800" dist="50800" dir="18900000" algn="tl" rotWithShape="0">
                    <a:schemeClr val="accent5">
                      <a:tint val="20000"/>
                      <a:alpha val="43000"/>
                    </a:scheme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219007"/>
            <a:ext cx="6400800" cy="1752600"/>
          </a:xfrm>
          <a:noFill/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0" y="6498000"/>
            <a:ext cx="1800000" cy="360000"/>
          </a:xfrm>
        </p:spPr>
        <p:txBody>
          <a:bodyPr vert="horz"/>
          <a:lstStyle>
            <a:lvl1pPr algn="l">
              <a:defRPr/>
            </a:lvl1pPr>
          </a:lstStyle>
          <a:p>
            <a:fld id="{3965C308-9286-44D0-9AD3-2B34628E1C28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64000" y="6498000"/>
            <a:ext cx="2880000" cy="360000"/>
          </a:xfrm>
        </p:spPr>
        <p:txBody>
          <a:bodyPr vert="horz"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34000" y="2928934"/>
            <a:ext cx="810000" cy="285752"/>
          </a:xfrm>
        </p:spPr>
        <p:txBody>
          <a:bodyPr/>
          <a:lstStyle/>
          <a:p>
            <a:fld id="{6541CA5F-39B1-4503-911E-F04CDC5065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5C308-9286-44D0-9AD3-2B34628E1C28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1CA5F-39B1-4503-911E-F04CDC5065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0"/>
          <p:cNvGrpSpPr/>
          <p:nvPr/>
        </p:nvGrpSpPr>
        <p:grpSpPr>
          <a:xfrm>
            <a:off x="0" y="2928934"/>
            <a:ext cx="9144000" cy="285752"/>
            <a:chOff x="0" y="2928934"/>
            <a:chExt cx="9144000" cy="285752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2928934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 flipH="1">
              <a:off x="8334000" y="2963384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0" name="Rectangle 9"/>
            <p:cNvSpPr/>
            <p:nvPr userDrawn="1"/>
          </p:nvSpPr>
          <p:spPr>
            <a:xfrm flipH="1">
              <a:off x="0" y="2966642"/>
              <a:ext cx="8286776" cy="214314"/>
            </a:xfrm>
            <a:prstGeom prst="rect">
              <a:avLst/>
            </a:prstGeom>
            <a:solidFill>
              <a:schemeClr val="accent5"/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217345"/>
            <a:ext cx="7772400" cy="1362075"/>
          </a:xfrm>
          <a:noFill/>
        </p:spPr>
        <p:txBody>
          <a:bodyPr anchor="t"/>
          <a:lstStyle>
            <a:lvl1pPr algn="ctr">
              <a:defRPr sz="4000" b="1" cap="all">
                <a:gradFill flip="none" rotWithShape="1">
                  <a:gsLst>
                    <a:gs pos="0">
                      <a:srgbClr val="03D4A8"/>
                    </a:gs>
                    <a:gs pos="25000">
                      <a:srgbClr val="21D6E0"/>
                    </a:gs>
                    <a:gs pos="75000">
                      <a:srgbClr val="0087E6"/>
                    </a:gs>
                    <a:gs pos="100000">
                      <a:srgbClr val="005CBF"/>
                    </a:gs>
                  </a:gsLst>
                  <a:lin ang="16200000" scaled="1"/>
                  <a:tileRect/>
                </a:gradFill>
                <a:effectLst>
                  <a:outerShdw blurRad="50800" dist="50800" dir="18900000" algn="tl" rotWithShape="0">
                    <a:schemeClr val="accent5">
                      <a:tint val="20000"/>
                      <a:alpha val="43000"/>
                    </a:scheme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1426089"/>
            <a:ext cx="6400800" cy="1500187"/>
          </a:xfrm>
          <a:noFill/>
        </p:spPr>
        <p:txBody>
          <a:bodyPr anchor="b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0" y="6498000"/>
            <a:ext cx="1800000" cy="360000"/>
          </a:xfrm>
        </p:spPr>
        <p:txBody>
          <a:bodyPr vert="horz"/>
          <a:lstStyle/>
          <a:p>
            <a:fld id="{3965C308-9286-44D0-9AD3-2B34628E1C28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64000" y="6498000"/>
            <a:ext cx="2880000" cy="360000"/>
          </a:xfrm>
        </p:spPr>
        <p:txBody>
          <a:bodyPr vert="horz"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34000" y="2928934"/>
            <a:ext cx="810000" cy="285752"/>
          </a:xfrm>
        </p:spPr>
        <p:txBody>
          <a:bodyPr/>
          <a:lstStyle/>
          <a:p>
            <a:fld id="{6541CA5F-39B1-4503-911E-F04CDC5065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2994" y="1717110"/>
            <a:ext cx="4038600" cy="4838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3994" y="1717110"/>
            <a:ext cx="4038600" cy="4838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5C308-9286-44D0-9AD3-2B34628E1C28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1CA5F-39B1-4503-911E-F04CDC5065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2994" y="1717668"/>
            <a:ext cx="4040188" cy="639762"/>
          </a:xfrm>
          <a:solidFill>
            <a:srgbClr val="FF9900">
              <a:alpha val="10196"/>
            </a:srgbClr>
          </a:solidFill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2994" y="2357433"/>
            <a:ext cx="4040188" cy="419605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30819" y="1717668"/>
            <a:ext cx="4041775" cy="639762"/>
          </a:xfrm>
          <a:solidFill>
            <a:srgbClr val="FF9900">
              <a:alpha val="10196"/>
            </a:srgbClr>
          </a:solidFill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30820" y="2357430"/>
            <a:ext cx="4041775" cy="41976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5C308-9286-44D0-9AD3-2B34628E1C28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1CA5F-39B1-4503-911E-F04CDC5065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9"/>
          <p:cNvGrpSpPr/>
          <p:nvPr/>
        </p:nvGrpSpPr>
        <p:grpSpPr>
          <a:xfrm>
            <a:off x="0" y="1428736"/>
            <a:ext cx="9144000" cy="285752"/>
            <a:chOff x="0" y="1428736"/>
            <a:chExt cx="9144000" cy="285752"/>
          </a:xfrm>
        </p:grpSpPr>
        <p:sp>
          <p:nvSpPr>
            <p:cNvPr id="7" name="Rectangle 6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6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5C308-9286-44D0-9AD3-2B34628E1C28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1CA5F-39B1-4503-911E-F04CDC5065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0" y="6286520"/>
            <a:ext cx="9144000" cy="285752"/>
            <a:chOff x="0" y="1428736"/>
            <a:chExt cx="9144000" cy="285752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7" name="Rectangle 6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6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5C308-9286-44D0-9AD3-2B34628E1C28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86520"/>
            <a:ext cx="810000" cy="285752"/>
          </a:xfrm>
        </p:spPr>
        <p:txBody>
          <a:bodyPr/>
          <a:lstStyle/>
          <a:p>
            <a:fld id="{6541CA5F-39B1-4503-911E-F04CDC5065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26" y="285728"/>
            <a:ext cx="3286146" cy="1143008"/>
          </a:xfrm>
        </p:spPr>
        <p:txBody>
          <a:bodyPr anchor="t"/>
          <a:lstStyle>
            <a:lvl1pPr algn="l">
              <a:defRPr sz="2000" b="1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7224" y="1717341"/>
            <a:ext cx="8215338" cy="483860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214810" y="285728"/>
            <a:ext cx="4857752" cy="11448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5C308-9286-44D0-9AD3-2B34628E1C28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1CA5F-39B1-4503-911E-F04CDC5065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3" y="1718046"/>
            <a:ext cx="734214" cy="4834842"/>
          </a:xfrm>
          <a:noFill/>
        </p:spPr>
        <p:txBody>
          <a:bodyPr vert="eaVert" anchor="ctr"/>
          <a:lstStyle>
            <a:lvl1pPr algn="ctr">
              <a:defRPr sz="2000" b="1">
                <a:gradFill flip="none" rotWithShape="1"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5372" y="1790268"/>
            <a:ext cx="8091100" cy="4710569"/>
          </a:xfrm>
          <a:effectLst>
            <a:glow rad="101600">
              <a:schemeClr val="accent1">
                <a:alpha val="6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2994" y="285728"/>
            <a:ext cx="8229600" cy="1144800"/>
          </a:xfrm>
        </p:spPr>
        <p:txBody>
          <a:bodyPr anchor="ctr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5C308-9286-44D0-9AD3-2B34628E1C28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1CA5F-39B1-4503-911E-F04CDC5065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5C308-9286-44D0-9AD3-2B34628E1C28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1CA5F-39B1-4503-911E-F04CDC5065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6286520"/>
            <a:ext cx="9144000" cy="285752"/>
            <a:chOff x="0" y="1428736"/>
            <a:chExt cx="9144000" cy="285752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6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43802" y="285728"/>
            <a:ext cx="1500198" cy="6000791"/>
          </a:xfrm>
          <a:noFill/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16200000" scaled="1"/>
                  <a:tileRect/>
                </a:gradFill>
                <a:effectLst>
                  <a:outerShdw blurRad="50800" dist="50800" dir="13500000" algn="tl" rotWithShape="0">
                    <a:schemeClr val="tx2">
                      <a:alpha val="43000"/>
                    </a:scheme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42994" y="285730"/>
            <a:ext cx="6657964" cy="6000791"/>
          </a:xfrm>
          <a:noFill/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5C308-9286-44D0-9AD3-2B34628E1C28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0" y="6286520"/>
            <a:ext cx="810000" cy="285752"/>
          </a:xfrm>
        </p:spPr>
        <p:txBody>
          <a:bodyPr/>
          <a:lstStyle/>
          <a:p>
            <a:fld id="{6541CA5F-39B1-4503-911E-F04CDC5065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12"/>
          <p:cNvGrpSpPr/>
          <p:nvPr/>
        </p:nvGrpSpPr>
        <p:grpSpPr>
          <a:xfrm>
            <a:off x="0" y="1428736"/>
            <a:ext cx="9144000" cy="285752"/>
            <a:chOff x="0" y="1428736"/>
            <a:chExt cx="9144000" cy="285752"/>
          </a:xfrm>
        </p:grpSpPr>
        <p:sp>
          <p:nvSpPr>
            <p:cNvPr id="7" name="Rectangle 6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5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2994" y="1716711"/>
            <a:ext cx="8229600" cy="4838735"/>
          </a:xfrm>
          <a:prstGeom prst="rect">
            <a:avLst/>
          </a:prstGeom>
          <a:noFill/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2272"/>
            <a:ext cx="1800000" cy="285728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65C308-9286-44D0-9AD3-2B34628E1C28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64000" y="6572272"/>
            <a:ext cx="2880000" cy="285728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1428736"/>
            <a:ext cx="810000" cy="285752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50000"/>
                  </a:schemeClr>
                </a:solidFill>
              </a:defRPr>
            </a:lvl1pPr>
          </a:lstStyle>
          <a:p>
            <a:fld id="{6541CA5F-39B1-4503-911E-F04CDC50659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42994" y="283053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  <a:tileRect/>
          </a:gradFill>
          <a:effectLst>
            <a:outerShdw blurRad="50800" dist="50800" dir="18900000" algn="tl" rotWithShape="0">
              <a:schemeClr val="tx2">
                <a:alpha val="43000"/>
              </a:scheme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3" pitchFamily="18" charset="2"/>
        <a:buChar char="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3" pitchFamily="18" charset="2"/>
        <a:buChar char="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"/>
        <a:buChar char="Ø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3" pitchFamily="18" charset="2"/>
        <a:buChar char="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2551836"/>
            <a:ext cx="889248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solidFill>
                  <a:schemeClr val="tx2"/>
                </a:solidFill>
              </a:rPr>
              <a:t>NÁZEV ŠKOLY: ZŠ Pardubice – </a:t>
            </a:r>
            <a:r>
              <a:rPr lang="cs-CZ" sz="2000" dirty="0" err="1">
                <a:solidFill>
                  <a:schemeClr val="tx2"/>
                </a:solidFill>
              </a:rPr>
              <a:t>Spořilov</a:t>
            </a:r>
            <a:endParaRPr lang="cs-CZ" sz="2000" dirty="0">
              <a:solidFill>
                <a:schemeClr val="tx2"/>
              </a:solidFill>
            </a:endParaRPr>
          </a:p>
          <a:p>
            <a:r>
              <a:rPr lang="cs-CZ" sz="2000" dirty="0">
                <a:solidFill>
                  <a:schemeClr val="tx2"/>
                </a:solidFill>
              </a:rPr>
              <a:t>AUTOR: Věra Konířová</a:t>
            </a:r>
          </a:p>
          <a:p>
            <a:r>
              <a:rPr lang="cs-CZ" sz="2000" dirty="0">
                <a:solidFill>
                  <a:schemeClr val="tx2"/>
                </a:solidFill>
              </a:rPr>
              <a:t>NÁZEV: VY_52_INOVACE_PŘÍRODOPIS 6. – 9</a:t>
            </a:r>
            <a:r>
              <a:rPr lang="cs-CZ" sz="2000" dirty="0" smtClean="0">
                <a:solidFill>
                  <a:schemeClr val="tx2"/>
                </a:solidFill>
              </a:rPr>
              <a:t>._36.VÝVOJ ČLOVĚKA</a:t>
            </a:r>
            <a:endParaRPr lang="cs-CZ" sz="2000" dirty="0">
              <a:solidFill>
                <a:schemeClr val="tx2"/>
              </a:solidFill>
            </a:endParaRPr>
          </a:p>
          <a:p>
            <a:r>
              <a:rPr lang="cs-CZ" sz="2000" dirty="0">
                <a:solidFill>
                  <a:schemeClr val="tx2"/>
                </a:solidFill>
              </a:rPr>
              <a:t>TÉMA: </a:t>
            </a:r>
            <a:r>
              <a:rPr lang="cs-CZ" sz="2000" dirty="0" smtClean="0">
                <a:solidFill>
                  <a:schemeClr val="tx2"/>
                </a:solidFill>
              </a:rPr>
              <a:t>VÝVOJ ČLOVĚKA</a:t>
            </a:r>
            <a:endParaRPr lang="cs-CZ" sz="2000" dirty="0">
              <a:solidFill>
                <a:schemeClr val="tx2"/>
              </a:solidFill>
            </a:endParaRPr>
          </a:p>
          <a:p>
            <a:r>
              <a:rPr lang="cs-CZ" sz="2000" dirty="0">
                <a:solidFill>
                  <a:schemeClr val="tx2"/>
                </a:solidFill>
              </a:rPr>
              <a:t>ČÍSLO PROJEKTU: CZ.1.07/1.4.00/21.2349 </a:t>
            </a:r>
          </a:p>
        </p:txBody>
      </p:sp>
      <p:pic>
        <p:nvPicPr>
          <p:cNvPr id="1026" name="Picture 2" descr="C:\Users\KonirovaV\Desktop\logo opvk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9951" y="404663"/>
            <a:ext cx="5744095" cy="1409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6611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89248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ANOTACE: </a:t>
            </a:r>
            <a:r>
              <a:rPr lang="cs-CZ" sz="2000" dirty="0" smtClean="0">
                <a:solidFill>
                  <a:schemeClr val="tx2"/>
                </a:solidFill>
              </a:rPr>
              <a:t>Prezentace  je  zaměřena  na   zopakování   a   prohloubení   dřívějších </a:t>
            </a:r>
          </a:p>
          <a:p>
            <a:r>
              <a:rPr lang="cs-CZ" sz="2000" dirty="0">
                <a:solidFill>
                  <a:schemeClr val="tx2"/>
                </a:solidFill>
              </a:rPr>
              <a:t> </a:t>
            </a:r>
            <a:r>
              <a:rPr lang="cs-CZ" sz="2000" dirty="0" smtClean="0">
                <a:solidFill>
                  <a:schemeClr val="tx2"/>
                </a:solidFill>
              </a:rPr>
              <a:t>                   znalostí  žáků  o historickém (fylogenetickém) vývoji člověka. V rámci </a:t>
            </a:r>
          </a:p>
          <a:p>
            <a:r>
              <a:rPr lang="cs-CZ" sz="2000" dirty="0">
                <a:solidFill>
                  <a:schemeClr val="tx2"/>
                </a:solidFill>
              </a:rPr>
              <a:t> </a:t>
            </a:r>
            <a:r>
              <a:rPr lang="cs-CZ" sz="2000" dirty="0" smtClean="0">
                <a:solidFill>
                  <a:schemeClr val="tx2"/>
                </a:solidFill>
              </a:rPr>
              <a:t>                   prezentace      jsou      jednotliví      předci      člověka      vždy      stručně </a:t>
            </a:r>
          </a:p>
          <a:p>
            <a:r>
              <a:rPr lang="cs-CZ" sz="2000" dirty="0">
                <a:solidFill>
                  <a:schemeClr val="tx2"/>
                </a:solidFill>
              </a:rPr>
              <a:t> </a:t>
            </a:r>
            <a:r>
              <a:rPr lang="cs-CZ" sz="2000" dirty="0" smtClean="0">
                <a:solidFill>
                  <a:schemeClr val="tx2"/>
                </a:solidFill>
              </a:rPr>
              <a:t>                   charakterizováni  (např.  vzhled,  výskyt,  potrava,  chování).  V závěru </a:t>
            </a:r>
          </a:p>
          <a:p>
            <a:r>
              <a:rPr lang="cs-CZ" sz="2000" dirty="0">
                <a:solidFill>
                  <a:schemeClr val="tx2"/>
                </a:solidFill>
              </a:rPr>
              <a:t> </a:t>
            </a:r>
            <a:r>
              <a:rPr lang="cs-CZ" sz="2000" dirty="0" smtClean="0">
                <a:solidFill>
                  <a:schemeClr val="tx2"/>
                </a:solidFill>
              </a:rPr>
              <a:t>                   prezentace je krátký test ke shrnutí učiva.</a:t>
            </a:r>
          </a:p>
          <a:p>
            <a:endParaRPr lang="cs-CZ" sz="2000" dirty="0" smtClean="0">
              <a:solidFill>
                <a:schemeClr val="tx2"/>
              </a:solidFill>
            </a:endParaRPr>
          </a:p>
          <a:p>
            <a:r>
              <a:rPr lang="cs-CZ" sz="2000" dirty="0" smtClean="0">
                <a:solidFill>
                  <a:schemeClr val="tx2"/>
                </a:solidFill>
              </a:rPr>
              <a:t>                    Pro  ověřování  prezentace je praktičtější použít učebnu s interaktivní </a:t>
            </a:r>
          </a:p>
          <a:p>
            <a:r>
              <a:rPr lang="cs-CZ" sz="2000" dirty="0">
                <a:solidFill>
                  <a:schemeClr val="tx2"/>
                </a:solidFill>
              </a:rPr>
              <a:t> </a:t>
            </a:r>
            <a:r>
              <a:rPr lang="cs-CZ" sz="2000" dirty="0" smtClean="0">
                <a:solidFill>
                  <a:schemeClr val="tx2"/>
                </a:solidFill>
              </a:rPr>
              <a:t>                   tabulí,  aby  se žáci mohli aktivně zapojit při řešení závěrečného testu. </a:t>
            </a:r>
          </a:p>
          <a:p>
            <a:r>
              <a:rPr lang="cs-CZ" sz="2000" dirty="0">
                <a:solidFill>
                  <a:schemeClr val="tx2"/>
                </a:solidFill>
              </a:rPr>
              <a:t> </a:t>
            </a:r>
            <a:r>
              <a:rPr lang="cs-CZ" sz="2000" dirty="0" smtClean="0">
                <a:solidFill>
                  <a:schemeClr val="tx2"/>
                </a:solidFill>
              </a:rPr>
              <a:t>                   Prezentaci  je  třeba  doplnit  obrázky,  případně   dalšími  pomůckami </a:t>
            </a:r>
          </a:p>
          <a:p>
            <a:r>
              <a:rPr lang="cs-CZ" sz="2000" dirty="0">
                <a:solidFill>
                  <a:schemeClr val="tx2"/>
                </a:solidFill>
              </a:rPr>
              <a:t> </a:t>
            </a:r>
            <a:r>
              <a:rPr lang="cs-CZ" sz="2000" dirty="0" smtClean="0">
                <a:solidFill>
                  <a:schemeClr val="tx2"/>
                </a:solidFill>
              </a:rPr>
              <a:t>                   (např.   </a:t>
            </a:r>
            <a:r>
              <a:rPr lang="cs-CZ" sz="2000" dirty="0">
                <a:solidFill>
                  <a:schemeClr val="tx2"/>
                </a:solidFill>
              </a:rPr>
              <a:t>m</a:t>
            </a:r>
            <a:r>
              <a:rPr lang="cs-CZ" sz="2000" dirty="0" smtClean="0">
                <a:solidFill>
                  <a:schemeClr val="tx2"/>
                </a:solidFill>
              </a:rPr>
              <a:t>odely   lebek    vývojových    předků   člověka,   jejich   zbraní, </a:t>
            </a:r>
          </a:p>
          <a:p>
            <a:r>
              <a:rPr lang="cs-CZ" sz="2000" dirty="0">
                <a:solidFill>
                  <a:schemeClr val="tx2"/>
                </a:solidFill>
              </a:rPr>
              <a:t> </a:t>
            </a:r>
            <a:r>
              <a:rPr lang="cs-CZ" sz="2000" dirty="0" smtClean="0">
                <a:solidFill>
                  <a:schemeClr val="tx2"/>
                </a:solidFill>
              </a:rPr>
              <a:t>                   nástrojů, šperků, sošek apod.) k danému tématu.</a:t>
            </a:r>
            <a:endParaRPr lang="cs-CZ" sz="2000" dirty="0">
              <a:solidFill>
                <a:schemeClr val="tx2"/>
              </a:solidFill>
            </a:endParaRPr>
          </a:p>
          <a:p>
            <a:endParaRPr lang="cs-CZ" sz="2000" dirty="0">
              <a:solidFill>
                <a:schemeClr val="tx2"/>
              </a:solidFill>
            </a:endParaRPr>
          </a:p>
          <a:p>
            <a:r>
              <a:rPr lang="cs-CZ" sz="2000" smtClean="0">
                <a:solidFill>
                  <a:schemeClr val="tx2"/>
                </a:solidFill>
              </a:rPr>
              <a:t>                    Prezentace </a:t>
            </a:r>
            <a:r>
              <a:rPr lang="cs-CZ" sz="2000" dirty="0" smtClean="0">
                <a:solidFill>
                  <a:schemeClr val="tx2"/>
                </a:solidFill>
              </a:rPr>
              <a:t>byla vytvořena dne 17. 6. 2012 a ověřena dne 20. 6. 2012.</a:t>
            </a:r>
            <a:endParaRPr lang="cs-CZ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0232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Vývoj člověka</a:t>
            </a:r>
            <a:endParaRPr lang="cs-CZ" sz="8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-2844824" y="332656"/>
            <a:ext cx="2632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-2877291" y="855876"/>
            <a:ext cx="2632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1895150"/>
            <a:ext cx="40094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4">
                    <a:lumMod val="50000"/>
                  </a:schemeClr>
                </a:solidFill>
                <a:latin typeface="+mj-lt"/>
                <a:ea typeface="Verdana"/>
                <a:cs typeface="Verdana"/>
              </a:rPr>
              <a:t>▪</a:t>
            </a: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 </a:t>
            </a:r>
            <a:r>
              <a:rPr lang="cs-CZ" sz="2800" b="1" u="sng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předci člověka + lidoopů</a:t>
            </a:r>
            <a:endParaRPr lang="cs-CZ" sz="2800" b="1" u="sng" dirty="0">
              <a:solidFill>
                <a:schemeClr val="accent4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67944" y="1902316"/>
            <a:ext cx="43084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objevují se v polovině třetihor </a:t>
            </a:r>
          </a:p>
          <a:p>
            <a:r>
              <a:rPr lang="cs-CZ" sz="2400" dirty="0" smtClean="0">
                <a:solidFill>
                  <a:schemeClr val="tx2"/>
                </a:solidFill>
              </a:rPr>
              <a:t>          (před 30 milióny let)         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67944" y="2794310"/>
            <a:ext cx="5076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vyskytovali   se   v   tropických        </a:t>
            </a:r>
          </a:p>
          <a:p>
            <a:r>
              <a:rPr lang="cs-CZ" sz="2400" dirty="0">
                <a:solidFill>
                  <a:schemeClr val="tx2"/>
                </a:solidFill>
              </a:rPr>
              <a:t> </a:t>
            </a:r>
            <a:r>
              <a:rPr lang="cs-CZ" sz="2400" dirty="0" smtClean="0">
                <a:solidFill>
                  <a:schemeClr val="tx2"/>
                </a:solidFill>
              </a:rPr>
              <a:t>  pralesích Afriky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77280" y="3770647"/>
            <a:ext cx="3610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živili se dužnatými plody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1403648" y="3342954"/>
            <a:ext cx="2161970" cy="855385"/>
          </a:xfrm>
          <a:prstGeom prst="wedgeRoundRectCallout">
            <a:avLst>
              <a:gd name="adj1" fmla="val 75786"/>
              <a:gd name="adj2" fmla="val 4772"/>
              <a:gd name="adj3" fmla="val 16667"/>
            </a:avLst>
          </a:prstGeom>
          <a:solidFill>
            <a:srgbClr val="FD9F4F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solidFill>
                  <a:schemeClr val="accent4">
                    <a:lumMod val="50000"/>
                  </a:schemeClr>
                </a:solidFill>
              </a:rPr>
              <a:t>Odhadni </a:t>
            </a:r>
          </a:p>
          <a:p>
            <a:pPr algn="ctr"/>
            <a:r>
              <a:rPr lang="cs-CZ" sz="2000" i="1" dirty="0" smtClean="0">
                <a:solidFill>
                  <a:schemeClr val="accent4">
                    <a:lumMod val="50000"/>
                  </a:schemeClr>
                </a:solidFill>
              </a:rPr>
              <a:t>čím se živili.</a:t>
            </a:r>
            <a:endParaRPr lang="cs-CZ" sz="2000" i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67944" y="4320443"/>
            <a:ext cx="5076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došlo  ke  změně  prostředí  vlivem </a:t>
            </a:r>
          </a:p>
          <a:p>
            <a:r>
              <a:rPr lang="cs-CZ" sz="2400" dirty="0" smtClean="0">
                <a:solidFill>
                  <a:schemeClr val="tx2"/>
                </a:solidFill>
              </a:rPr>
              <a:t>   změn podnebí</a:t>
            </a:r>
            <a:endParaRPr lang="cs-CZ" sz="2400" dirty="0">
              <a:solidFill>
                <a:schemeClr val="tx2"/>
              </a:solidFill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 flipH="1">
            <a:off x="4189008" y="5262323"/>
            <a:ext cx="202226" cy="190829"/>
          </a:xfrm>
          <a:prstGeom prst="straightConnector1">
            <a:avLst/>
          </a:prstGeom>
          <a:ln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069134" y="5589781"/>
            <a:ext cx="248119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změna jídelníčku </a:t>
            </a:r>
          </a:p>
          <a:p>
            <a:r>
              <a:rPr lang="cs-CZ" sz="2400" dirty="0" smtClean="0">
                <a:solidFill>
                  <a:schemeClr val="tx2"/>
                </a:solidFill>
              </a:rPr>
              <a:t>     (všežravci)</a:t>
            </a:r>
            <a:endParaRPr lang="cs-CZ" sz="2400" dirty="0">
              <a:solidFill>
                <a:schemeClr val="tx2"/>
              </a:solidFill>
            </a:endParaRPr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5918740" y="5284551"/>
            <a:ext cx="0" cy="260934"/>
          </a:xfrm>
          <a:prstGeom prst="straightConnector1">
            <a:avLst/>
          </a:prstGeom>
          <a:ln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4550326" y="5589781"/>
            <a:ext cx="28987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častější pohyb </a:t>
            </a:r>
          </a:p>
          <a:p>
            <a:r>
              <a:rPr lang="cs-CZ" sz="2400" dirty="0" smtClean="0">
                <a:solidFill>
                  <a:schemeClr val="tx2"/>
                </a:solidFill>
              </a:rPr>
              <a:t>po dvou končetinách</a:t>
            </a:r>
            <a:endParaRPr lang="cs-CZ" sz="2400" dirty="0">
              <a:solidFill>
                <a:schemeClr val="tx2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7688077" y="5284551"/>
            <a:ext cx="231391" cy="184666"/>
          </a:xfrm>
          <a:prstGeom prst="straightConnector1">
            <a:avLst/>
          </a:prstGeom>
          <a:ln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240362" y="5589781"/>
            <a:ext cx="18615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napřimování</a:t>
            </a:r>
            <a:endParaRPr lang="cs-CZ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2916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2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00" accel="10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00" accel="10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10" grpId="0"/>
      <p:bldP spid="11" grpId="0"/>
      <p:bldP spid="13" grpId="0" animBg="1"/>
      <p:bldP spid="14" grpId="0"/>
      <p:bldP spid="18" grpId="0"/>
      <p:bldP spid="22" grpId="0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138671" y="5157192"/>
            <a:ext cx="283438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zvětšování mozku 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055457" y="502513"/>
            <a:ext cx="473129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- dochází k polidštění = </a:t>
            </a:r>
            <a:r>
              <a:rPr lang="cs-CZ" sz="2400" u="sng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hominizaci</a:t>
            </a:r>
            <a:endParaRPr lang="cs-CZ" sz="2400" u="sng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-2772816" y="548680"/>
            <a:ext cx="2359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-2758783" y="1716835"/>
            <a:ext cx="2359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 </a:t>
            </a:r>
            <a:endParaRPr lang="cs-CZ" dirty="0">
              <a:solidFill>
                <a:schemeClr val="tx2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6507432" y="918012"/>
            <a:ext cx="600968" cy="337041"/>
          </a:xfrm>
          <a:prstGeom prst="straightConnector1">
            <a:avLst/>
          </a:prstGeom>
          <a:ln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4259886" y="1301220"/>
            <a:ext cx="106186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např</a:t>
            </a:r>
            <a:r>
              <a:rPr lang="cs-CZ" sz="2400" dirty="0">
                <a:solidFill>
                  <a:schemeClr val="tx2"/>
                </a:solidFill>
              </a:rPr>
              <a:t>. </a:t>
            </a:r>
            <a:r>
              <a:rPr lang="cs-CZ" sz="2400" dirty="0" smtClean="0">
                <a:solidFill>
                  <a:schemeClr val="tx2"/>
                </a:solidFill>
              </a:rPr>
              <a:t>: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151662" y="1301219"/>
            <a:ext cx="28439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zploštění hrudníku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148392" y="1904791"/>
            <a:ext cx="40684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</a:t>
            </a:r>
            <a:r>
              <a:rPr lang="cs-CZ" sz="2400" dirty="0" err="1" smtClean="0">
                <a:solidFill>
                  <a:schemeClr val="tx2"/>
                </a:solidFill>
              </a:rPr>
              <a:t>dvojesovité</a:t>
            </a:r>
            <a:r>
              <a:rPr lang="cs-CZ" sz="2400" dirty="0" smtClean="0">
                <a:solidFill>
                  <a:schemeClr val="tx2"/>
                </a:solidFill>
              </a:rPr>
              <a:t> </a:t>
            </a:r>
            <a:r>
              <a:rPr lang="cs-CZ" sz="2400" dirty="0">
                <a:solidFill>
                  <a:schemeClr val="tx2"/>
                </a:solidFill>
              </a:rPr>
              <a:t>prohnutí </a:t>
            </a:r>
            <a:r>
              <a:rPr lang="cs-CZ" sz="2400" dirty="0" smtClean="0">
                <a:solidFill>
                  <a:schemeClr val="tx2"/>
                </a:solidFill>
              </a:rPr>
              <a:t>páteře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151662" y="3694201"/>
            <a:ext cx="374081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zkrácení </a:t>
            </a:r>
            <a:r>
              <a:rPr lang="cs-CZ" sz="2400" dirty="0">
                <a:solidFill>
                  <a:schemeClr val="tx2"/>
                </a:solidFill>
              </a:rPr>
              <a:t>obličejové části </a:t>
            </a:r>
            <a:r>
              <a:rPr lang="cs-CZ" sz="2400" dirty="0" smtClean="0">
                <a:solidFill>
                  <a:schemeClr val="tx2"/>
                </a:solidFill>
              </a:rPr>
              <a:t> 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161267" y="2631174"/>
            <a:ext cx="39923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uzpůsobení   dolních </a:t>
            </a:r>
          </a:p>
          <a:p>
            <a:r>
              <a:rPr lang="cs-CZ" sz="2400" dirty="0" smtClean="0">
                <a:solidFill>
                  <a:schemeClr val="tx2"/>
                </a:solidFill>
              </a:rPr>
              <a:t>   končetin chůzi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151662" y="4437112"/>
            <a:ext cx="37668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zmenšení čelisti + špičáků</a:t>
            </a:r>
            <a:endParaRPr lang="cs-CZ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1356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13" grpId="0"/>
      <p:bldP spid="16" grpId="0"/>
      <p:bldP spid="17" grpId="0"/>
      <p:bldP spid="18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115197744"/>
              </p:ext>
            </p:extLst>
          </p:nvPr>
        </p:nvGraphicFramePr>
        <p:xfrm>
          <a:off x="683568" y="834225"/>
          <a:ext cx="7776864" cy="51701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Šipka doprava 9"/>
          <p:cNvSpPr/>
          <p:nvPr/>
        </p:nvSpPr>
        <p:spPr>
          <a:xfrm rot="18239289">
            <a:off x="6029075" y="2364265"/>
            <a:ext cx="759170" cy="526813"/>
          </a:xfrm>
          <a:prstGeom prst="rightArrow">
            <a:avLst/>
          </a:prstGeom>
          <a:solidFill>
            <a:srgbClr val="DCCCD7"/>
          </a:solidFill>
          <a:ln>
            <a:solidFill>
              <a:srgbClr val="6A3AD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6350393" y="3089654"/>
            <a:ext cx="469043" cy="628457"/>
          </a:xfrm>
          <a:prstGeom prst="rightArrow">
            <a:avLst/>
          </a:prstGeom>
          <a:solidFill>
            <a:srgbClr val="DCCCD7"/>
          </a:solidFill>
          <a:ln>
            <a:solidFill>
              <a:srgbClr val="6A3AD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5858144" y="229848"/>
            <a:ext cx="1849306" cy="2054715"/>
            <a:chOff x="5407097" y="1252939"/>
            <a:chExt cx="1286703" cy="1670585"/>
          </a:xfrm>
          <a:solidFill>
            <a:srgbClr val="6A3AD1"/>
          </a:solidFill>
        </p:grpSpPr>
        <p:sp>
          <p:nvSpPr>
            <p:cNvPr id="25" name="Zaoblený obdélník 24"/>
            <p:cNvSpPr/>
            <p:nvPr/>
          </p:nvSpPr>
          <p:spPr>
            <a:xfrm>
              <a:off x="5407097" y="1252939"/>
              <a:ext cx="1286703" cy="1670585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-4185027"/>
                <a:satOff val="-19038"/>
                <a:lumOff val="25880"/>
                <a:alphaOff val="0"/>
              </a:schemeClr>
            </a:fillRef>
            <a:effectRef idx="0">
              <a:schemeClr val="accent4">
                <a:hueOff val="-4185027"/>
                <a:satOff val="-19038"/>
                <a:lumOff val="2588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6" name="Zaoblený obdélník 4"/>
            <p:cNvSpPr/>
            <p:nvPr/>
          </p:nvSpPr>
          <p:spPr>
            <a:xfrm>
              <a:off x="5469909" y="1315751"/>
              <a:ext cx="1161079" cy="154496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1910" tIns="41910" rIns="41910" bIns="41910" numCol="1" spcCol="1270" anchor="ctr" anchorCtr="0">
              <a:noAutofit/>
            </a:bodyPr>
            <a:lstStyle/>
            <a:p>
              <a:pPr lvl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dirty="0" smtClean="0"/>
                <a:t>Neandrtálec </a:t>
              </a:r>
            </a:p>
            <a:p>
              <a:pPr lvl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dirty="0" smtClean="0"/>
                <a:t>= pračlověk</a:t>
              </a:r>
            </a:p>
            <a:p>
              <a:pPr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dirty="0" smtClean="0"/>
                <a:t>(Homo </a:t>
              </a:r>
              <a:r>
                <a:rPr lang="cs-CZ" sz="1600" dirty="0"/>
                <a:t>sapiens </a:t>
              </a:r>
              <a:r>
                <a:rPr lang="cs-CZ" sz="1600" dirty="0" err="1" smtClean="0"/>
                <a:t>neanderthalensis</a:t>
              </a:r>
              <a:r>
                <a:rPr lang="cs-CZ" sz="1600" dirty="0" smtClean="0"/>
                <a:t>)</a:t>
              </a:r>
              <a:endParaRPr lang="cs-CZ" sz="1600" dirty="0"/>
            </a:p>
            <a:p>
              <a:pPr lvl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600" kern="1200" dirty="0"/>
            </a:p>
          </p:txBody>
        </p:sp>
      </p:grpSp>
      <p:sp>
        <p:nvSpPr>
          <p:cNvPr id="31" name="TextovéPole 30"/>
          <p:cNvSpPr txBox="1"/>
          <p:nvPr/>
        </p:nvSpPr>
        <p:spPr>
          <a:xfrm>
            <a:off x="323528" y="405408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Schéma:  Vývoj předků člověka</a:t>
            </a:r>
            <a:endParaRPr lang="cs-CZ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1618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10ECDC9-25B3-4C8B-AFA3-166874C29C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graphicEl>
                                              <a:dgm id="{710ECDC9-25B3-4C8B-AFA3-166874C29C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graphicEl>
                                              <a:dgm id="{710ECDC9-25B3-4C8B-AFA3-166874C29C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75D8198-C306-4B18-9B90-D960F93D18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graphicEl>
                                              <a:dgm id="{375D8198-C306-4B18-9B90-D960F93D18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>
                                            <p:graphicEl>
                                              <a:dgm id="{375D8198-C306-4B18-9B90-D960F93D18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30996B6-115E-49FC-9B2E-4A5FBBB15A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graphicEl>
                                              <a:dgm id="{630996B6-115E-49FC-9B2E-4A5FBBB15A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graphicEl>
                                              <a:dgm id="{630996B6-115E-49FC-9B2E-4A5FBBB15A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067D0A7-231C-455A-8E5B-B62F82A3A6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graphicEl>
                                              <a:dgm id="{7067D0A7-231C-455A-8E5B-B62F82A3A6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graphicEl>
                                              <a:dgm id="{7067D0A7-231C-455A-8E5B-B62F82A3A6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A1DCE73-5804-428F-859A-5DA4C29BE7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3">
                                            <p:graphicEl>
                                              <a:dgm id="{8A1DCE73-5804-428F-859A-5DA4C29BE7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3">
                                            <p:graphicEl>
                                              <a:dgm id="{8A1DCE73-5804-428F-859A-5DA4C29BE7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 uiExpand="1">
        <p:bldSub>
          <a:bldDgm bld="one"/>
        </p:bldSub>
      </p:bldGraphic>
      <p:bldP spid="10" grpId="0" animBg="1"/>
      <p:bldP spid="11" grpId="0" animBg="1"/>
      <p:bldP spid="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6290" y="338256"/>
            <a:ext cx="24430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Verdana"/>
                <a:ea typeface="Verdana"/>
                <a:cs typeface="Verdana"/>
              </a:rPr>
              <a:t>▪ </a:t>
            </a:r>
            <a:r>
              <a:rPr lang="cs-CZ" sz="2800" b="1" u="sng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Australopiték</a:t>
            </a:r>
            <a:endParaRPr lang="cs-CZ" sz="2800" b="1" u="sng" dirty="0">
              <a:solidFill>
                <a:schemeClr val="accent4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41984" y="371527"/>
            <a:ext cx="5672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první vývojový stupeň vedoucí k člověku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41984" y="861476"/>
            <a:ext cx="17608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vzpřímený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41984" y="1323141"/>
            <a:ext cx="556819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- 130 </a:t>
            </a:r>
            <a:r>
              <a:rPr lang="cs-CZ" sz="2400" dirty="0">
                <a:solidFill>
                  <a:schemeClr val="tx2"/>
                </a:solidFill>
              </a:rPr>
              <a:t>až 140 cm </a:t>
            </a:r>
            <a:r>
              <a:rPr lang="cs-CZ" sz="2400" dirty="0" smtClean="0">
                <a:solidFill>
                  <a:schemeClr val="tx2"/>
                </a:solidFill>
              </a:rPr>
              <a:t>vysoký; váha 30 až 50 kg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41984" y="1784806"/>
            <a:ext cx="50147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obsah mozkovny přibližně 450 cm3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41984" y="2246471"/>
            <a:ext cx="25079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otevřená krajina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41375" y="2708136"/>
            <a:ext cx="40938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rostlinná potrava + lov zvěře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41375" y="3169801"/>
            <a:ext cx="30367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jednoduché nástroje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1251" y="764328"/>
            <a:ext cx="25356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(</a:t>
            </a:r>
            <a:r>
              <a:rPr lang="cs-CZ" sz="2400" b="1" dirty="0" err="1">
                <a:solidFill>
                  <a:schemeClr val="accent4">
                    <a:lumMod val="50000"/>
                  </a:schemeClr>
                </a:solidFill>
                <a:latin typeface="+mj-lt"/>
              </a:rPr>
              <a:t>A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ustralopithecus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)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1251" y="3840494"/>
            <a:ext cx="2435667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+mj-lt"/>
                <a:ea typeface="Verdana"/>
                <a:cs typeface="Verdana"/>
              </a:rPr>
              <a:t>▪ </a:t>
            </a:r>
            <a:r>
              <a:rPr lang="cs-CZ" sz="2800" b="1" u="sng" dirty="0" smtClean="0">
                <a:solidFill>
                  <a:schemeClr val="accent4">
                    <a:lumMod val="50000"/>
                  </a:schemeClr>
                </a:solidFill>
                <a:latin typeface="+mj-lt"/>
                <a:ea typeface="Verdana"/>
                <a:cs typeface="Verdana"/>
              </a:rPr>
              <a:t>Člověk zručný</a:t>
            </a:r>
          </a:p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+mj-lt"/>
                <a:ea typeface="Verdana"/>
                <a:cs typeface="Verdana"/>
              </a:rPr>
              <a:t>    (Homo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+mj-lt"/>
                <a:ea typeface="Verdana"/>
                <a:cs typeface="Verdana"/>
              </a:rPr>
              <a:t>habilis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+mj-lt"/>
                <a:ea typeface="Verdana"/>
                <a:cs typeface="Verdana"/>
              </a:rPr>
              <a:t>)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49783" y="4271381"/>
            <a:ext cx="41631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mozkovna přibližně 640 cm3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86778" y="3840494"/>
            <a:ext cx="31913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vysoký kolem 130 cm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49783" y="5057740"/>
            <a:ext cx="59525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zachází s primitivními kamennými nástroji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49783" y="4652788"/>
            <a:ext cx="54676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savany, lesostepi, blízkost vodních toků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549783" y="5493407"/>
            <a:ext cx="43323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pohyb po zadních končetinách</a:t>
            </a:r>
            <a:endParaRPr lang="cs-CZ" sz="2400" dirty="0">
              <a:solidFill>
                <a:schemeClr val="tx2"/>
              </a:solidFill>
            </a:endParaRPr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6835253" y="5761013"/>
            <a:ext cx="216024" cy="0"/>
          </a:xfrm>
          <a:prstGeom prst="straightConnector1">
            <a:avLst/>
          </a:prstGeom>
          <a:ln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6835253" y="5493407"/>
            <a:ext cx="24060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   vyvinutější klenba chodidla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4" name="Zaoblený obdélníkový popisek 23"/>
          <p:cNvSpPr/>
          <p:nvPr/>
        </p:nvSpPr>
        <p:spPr>
          <a:xfrm>
            <a:off x="206290" y="2246470"/>
            <a:ext cx="2443042" cy="1384996"/>
          </a:xfrm>
          <a:prstGeom prst="wedgeRoundRectCallout">
            <a:avLst>
              <a:gd name="adj1" fmla="val -20266"/>
              <a:gd name="adj2" fmla="val 66501"/>
              <a:gd name="adj3" fmla="val 16667"/>
            </a:avLst>
          </a:prstGeom>
          <a:solidFill>
            <a:srgbClr val="FD9F4F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solidFill>
                  <a:schemeClr val="accent4">
                    <a:lumMod val="50000"/>
                  </a:schemeClr>
                </a:solidFill>
              </a:rPr>
              <a:t>Vzpomeneš si na jméno následujícího předka člověka?</a:t>
            </a:r>
            <a:endParaRPr lang="cs-CZ" sz="2000" i="1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6311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3" grpId="0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9894" y="266745"/>
            <a:ext cx="313624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Verdana"/>
                <a:ea typeface="Verdana"/>
                <a:cs typeface="Verdana"/>
              </a:rPr>
              <a:t>▪ </a:t>
            </a:r>
            <a:r>
              <a:rPr lang="cs-CZ" sz="2800" b="1" u="sng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Člověk vzpřímený </a:t>
            </a:r>
          </a:p>
          <a:p>
            <a:r>
              <a:rPr lang="cs-CZ" sz="2800" b="1" dirty="0">
                <a:solidFill>
                  <a:schemeClr val="accent4">
                    <a:lumMod val="50000"/>
                  </a:schemeClr>
                </a:solidFill>
                <a:latin typeface="+mj-lt"/>
              </a:rPr>
              <a:t> </a:t>
            </a: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    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(Homo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erectus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)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74895" y="1179853"/>
            <a:ext cx="29162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Afrika, Evropa, Asie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77903" y="718188"/>
            <a:ext cx="40862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mozkovna 800 až 1 100 cm3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74895" y="266745"/>
            <a:ext cx="30773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výška 150 až 170 cm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77903" y="2100475"/>
            <a:ext cx="29192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široké a silné čelisti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77903" y="1638810"/>
            <a:ext cx="38531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mohutné nadočnicové valy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9894" y="2689756"/>
            <a:ext cx="4459875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Verdana"/>
                <a:ea typeface="Verdana"/>
                <a:cs typeface="Verdana"/>
              </a:rPr>
              <a:t>▪ </a:t>
            </a:r>
            <a:r>
              <a:rPr lang="cs-CZ" sz="2800" b="1" u="sng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Neandertálec = pračlověk</a:t>
            </a: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 </a:t>
            </a:r>
          </a:p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(Homo sapiens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neanderthalensis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)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33019" y="3099504"/>
            <a:ext cx="43234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mozkovna 1 400 až 1 500 cm3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33019" y="2689756"/>
            <a:ext cx="23133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vysoký 160 cm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33019" y="3561169"/>
            <a:ext cx="18309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ploché čelo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33019" y="4022833"/>
            <a:ext cx="31332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nadočnicové oblouky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33019" y="4484498"/>
            <a:ext cx="18229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silné čelisti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33019" y="4946163"/>
            <a:ext cx="39662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nepatrný bradový výstupek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478755" y="5407827"/>
            <a:ext cx="36652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počátek  dorozumívání artikulovanou řečí</a:t>
            </a:r>
            <a:endParaRPr lang="cs-CZ" sz="240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4930909" y="5620670"/>
            <a:ext cx="457200" cy="0"/>
          </a:xfrm>
          <a:prstGeom prst="straightConnector1">
            <a:avLst/>
          </a:prstGeom>
          <a:ln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299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00762" y="385743"/>
            <a:ext cx="46440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pazourkové  zbraně,  </a:t>
            </a:r>
            <a:r>
              <a:rPr lang="cs-CZ" sz="2400" dirty="0">
                <a:solidFill>
                  <a:schemeClr val="tx2"/>
                </a:solidFill>
              </a:rPr>
              <a:t>kamenné </a:t>
            </a:r>
            <a:r>
              <a:rPr lang="cs-CZ" sz="2400" dirty="0" smtClean="0">
                <a:solidFill>
                  <a:schemeClr val="tx2"/>
                </a:solidFill>
              </a:rPr>
              <a:t> </a:t>
            </a:r>
          </a:p>
          <a:p>
            <a:r>
              <a:rPr lang="cs-CZ" sz="2400" dirty="0" smtClean="0">
                <a:solidFill>
                  <a:schemeClr val="tx2"/>
                </a:solidFill>
              </a:rPr>
              <a:t>  nástroje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499992" y="120257"/>
            <a:ext cx="219829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- lovec + sběrač</a:t>
            </a:r>
          </a:p>
        </p:txBody>
      </p:sp>
      <p:sp>
        <p:nvSpPr>
          <p:cNvPr id="4" name="Obdélník 3"/>
          <p:cNvSpPr/>
          <p:nvPr/>
        </p:nvSpPr>
        <p:spPr>
          <a:xfrm>
            <a:off x="4502093" y="1841617"/>
            <a:ext cx="201622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vlastní kulty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499992" y="1048803"/>
            <a:ext cx="101021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2400" u="sng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oheň</a:t>
            </a:r>
          </a:p>
        </p:txBody>
      </p:sp>
      <p:sp>
        <p:nvSpPr>
          <p:cNvPr id="6" name="Obdélník 5"/>
          <p:cNvSpPr/>
          <p:nvPr/>
        </p:nvSpPr>
        <p:spPr>
          <a:xfrm>
            <a:off x="4500762" y="1442954"/>
            <a:ext cx="103457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- tlupy</a:t>
            </a:r>
          </a:p>
        </p:txBody>
      </p:sp>
      <p:sp>
        <p:nvSpPr>
          <p:cNvPr id="7" name="Obdélník 6"/>
          <p:cNvSpPr/>
          <p:nvPr/>
        </p:nvSpPr>
        <p:spPr>
          <a:xfrm>
            <a:off x="5880017" y="1471398"/>
            <a:ext cx="163653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spolupráce</a:t>
            </a:r>
            <a:endParaRPr lang="cs-CZ" sz="2400" dirty="0">
              <a:solidFill>
                <a:schemeClr val="tx2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5477828" y="1702231"/>
            <a:ext cx="333572" cy="0"/>
          </a:xfrm>
          <a:prstGeom prst="straightConnector1">
            <a:avLst/>
          </a:prstGeom>
          <a:ln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6404561" y="2081378"/>
            <a:ext cx="223310" cy="0"/>
          </a:xfrm>
          <a:prstGeom prst="straightConnector1">
            <a:avLst/>
          </a:prstGeom>
          <a:ln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606408" y="1841617"/>
            <a:ext cx="23220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např. pohřbívání    </a:t>
            </a:r>
          </a:p>
          <a:p>
            <a:r>
              <a:rPr lang="cs-CZ" sz="2400" dirty="0">
                <a:solidFill>
                  <a:schemeClr val="tx2"/>
                </a:solidFill>
              </a:rPr>
              <a:t> </a:t>
            </a:r>
            <a:r>
              <a:rPr lang="cs-CZ" sz="2400" dirty="0" smtClean="0">
                <a:solidFill>
                  <a:schemeClr val="tx2"/>
                </a:solidFill>
              </a:rPr>
              <a:t>          mrtvých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499993" y="2564904"/>
            <a:ext cx="4644008" cy="823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i  v  ČR - </a:t>
            </a:r>
            <a:r>
              <a:rPr lang="cs-CZ" sz="2400" dirty="0">
                <a:solidFill>
                  <a:schemeClr val="tx2"/>
                </a:solidFill>
              </a:rPr>
              <a:t>jeskyně </a:t>
            </a:r>
            <a:r>
              <a:rPr lang="cs-CZ" sz="2400" dirty="0" smtClean="0">
                <a:solidFill>
                  <a:schemeClr val="tx2"/>
                </a:solidFill>
              </a:rPr>
              <a:t> Šipka</a:t>
            </a:r>
            <a:r>
              <a:rPr lang="cs-CZ" sz="2400" dirty="0">
                <a:solidFill>
                  <a:schemeClr val="tx2"/>
                </a:solidFill>
              </a:rPr>
              <a:t>, </a:t>
            </a:r>
            <a:r>
              <a:rPr lang="cs-CZ" sz="2400" dirty="0" smtClean="0">
                <a:solidFill>
                  <a:schemeClr val="tx2"/>
                </a:solidFill>
              </a:rPr>
              <a:t> Kůlna </a:t>
            </a:r>
          </a:p>
          <a:p>
            <a:r>
              <a:rPr lang="cs-CZ" sz="2400" dirty="0" smtClean="0">
                <a:solidFill>
                  <a:schemeClr val="tx2"/>
                </a:solidFill>
              </a:rPr>
              <a:t>                  a </a:t>
            </a:r>
            <a:r>
              <a:rPr lang="cs-CZ" sz="2400" dirty="0">
                <a:solidFill>
                  <a:schemeClr val="tx2"/>
                </a:solidFill>
              </a:rPr>
              <a:t>Švédův stůl na Moravě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-33769" y="3603998"/>
            <a:ext cx="4427622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Verdana"/>
                <a:ea typeface="Verdana"/>
                <a:cs typeface="Verdana"/>
              </a:rPr>
              <a:t>▪ </a:t>
            </a:r>
            <a:r>
              <a:rPr lang="cs-CZ" sz="2800" b="1" u="sng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Člověk vyspělý = předvěký </a:t>
            </a:r>
          </a:p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+mj-lt"/>
              </a:rPr>
              <a:t>         (Homo sapiens sapiens)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144708" y="3555639"/>
            <a:ext cx="5112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téměř se neliší od dnešního člověka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146611" y="3987352"/>
            <a:ext cx="51125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nástěnné malby, ozdobné předměty,    </a:t>
            </a:r>
          </a:p>
          <a:p>
            <a:r>
              <a:rPr lang="cs-CZ" sz="2400" dirty="0">
                <a:solidFill>
                  <a:schemeClr val="tx2"/>
                </a:solidFill>
              </a:rPr>
              <a:t> </a:t>
            </a:r>
            <a:r>
              <a:rPr lang="cs-CZ" sz="2400" dirty="0" smtClean="0">
                <a:solidFill>
                  <a:schemeClr val="tx2"/>
                </a:solidFill>
              </a:rPr>
              <a:t> sošky (Věstonická Venuše), zbraně 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146611" y="4730377"/>
            <a:ext cx="3512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2400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abstraktní myšlení</a:t>
            </a:r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</a:t>
            </a:r>
            <a:r>
              <a:rPr lang="cs-CZ" sz="2400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řeč</a:t>
            </a:r>
            <a:endParaRPr lang="cs-CZ" sz="2400" u="sng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146611" y="5162901"/>
            <a:ext cx="37320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organizovaná společnost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42002" y="5517232"/>
            <a:ext cx="50027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i ČR -  Dolní  Věstonice,  Předmostí </a:t>
            </a:r>
          </a:p>
          <a:p>
            <a:r>
              <a:rPr lang="cs-CZ" sz="2400" dirty="0" smtClean="0">
                <a:solidFill>
                  <a:schemeClr val="tx2"/>
                </a:solidFill>
              </a:rPr>
              <a:t>  u Přerova</a:t>
            </a:r>
            <a:endParaRPr lang="cs-CZ" sz="2400" dirty="0">
              <a:solidFill>
                <a:schemeClr val="tx2"/>
              </a:solidFill>
            </a:endParaRPr>
          </a:p>
        </p:txBody>
      </p:sp>
      <p:pic>
        <p:nvPicPr>
          <p:cNvPr id="26" name="Picture 9" descr="C:\Users\KonirovaV\AppData\Local\Microsoft\Windows\Temporary Internet Files\Content.IE5\S7687CZ2\MC9003511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85743"/>
            <a:ext cx="1597937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860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Opakování</a:t>
            </a:r>
            <a:endParaRPr lang="cs-CZ" sz="8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7332" y="1830015"/>
            <a:ext cx="92865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dirty="0" smtClean="0">
                <a:solidFill>
                  <a:schemeClr val="tx2"/>
                </a:solidFill>
              </a:rPr>
              <a:t>1) </a:t>
            </a:r>
            <a:r>
              <a:rPr lang="cs-CZ" sz="2300" u="sng" dirty="0" smtClean="0">
                <a:solidFill>
                  <a:schemeClr val="tx2"/>
                </a:solidFill>
              </a:rPr>
              <a:t>Vyber pravdivé tvrzení</a:t>
            </a:r>
            <a:r>
              <a:rPr lang="cs-CZ" sz="2300" dirty="0" smtClean="0">
                <a:solidFill>
                  <a:schemeClr val="tx2"/>
                </a:solidFill>
              </a:rPr>
              <a:t>: Předci člověka a lidoopů se objevují během:</a:t>
            </a:r>
            <a:endParaRPr lang="cs-CZ" sz="2300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54255" y="2291676"/>
            <a:ext cx="17812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a) druhohor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47490" y="2291680"/>
            <a:ext cx="1563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b) třetihor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64288" y="2291678"/>
            <a:ext cx="17529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c) čtvrtohor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7331" y="2890353"/>
            <a:ext cx="83751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2) </a:t>
            </a:r>
            <a:r>
              <a:rPr lang="cs-CZ" sz="2400" u="sng" dirty="0" smtClean="0">
                <a:solidFill>
                  <a:schemeClr val="tx2"/>
                </a:solidFill>
              </a:rPr>
              <a:t>Rozhodni</a:t>
            </a:r>
            <a:r>
              <a:rPr lang="cs-CZ" sz="2400" dirty="0" smtClean="0">
                <a:solidFill>
                  <a:schemeClr val="tx2"/>
                </a:solidFill>
              </a:rPr>
              <a:t>:  Mezi  znaky  polidštění  (</a:t>
            </a:r>
            <a:r>
              <a:rPr lang="cs-CZ" sz="2400" dirty="0" err="1" smtClean="0">
                <a:solidFill>
                  <a:schemeClr val="tx2"/>
                </a:solidFill>
              </a:rPr>
              <a:t>hominizace</a:t>
            </a:r>
            <a:r>
              <a:rPr lang="cs-CZ" sz="2400" dirty="0" smtClean="0">
                <a:solidFill>
                  <a:schemeClr val="tx2"/>
                </a:solidFill>
              </a:rPr>
              <a:t>)  patří  např. </a:t>
            </a:r>
          </a:p>
          <a:p>
            <a:r>
              <a:rPr lang="cs-CZ" sz="2400" dirty="0">
                <a:solidFill>
                  <a:schemeClr val="tx2"/>
                </a:solidFill>
              </a:rPr>
              <a:t> </a:t>
            </a:r>
            <a:r>
              <a:rPr lang="cs-CZ" sz="2400" dirty="0" smtClean="0">
                <a:solidFill>
                  <a:schemeClr val="tx2"/>
                </a:solidFill>
              </a:rPr>
              <a:t>    </a:t>
            </a:r>
            <a:r>
              <a:rPr lang="cs-CZ" sz="2400" dirty="0" err="1" smtClean="0">
                <a:solidFill>
                  <a:schemeClr val="tx2"/>
                </a:solidFill>
              </a:rPr>
              <a:t>dvojesovité</a:t>
            </a:r>
            <a:r>
              <a:rPr lang="cs-CZ" sz="2400" dirty="0" smtClean="0">
                <a:solidFill>
                  <a:schemeClr val="tx2"/>
                </a:solidFill>
              </a:rPr>
              <a:t> prohnutí páteře a zvětšování mozku.  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31276" y="3259685"/>
            <a:ext cx="7873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ANO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727043" y="3259684"/>
            <a:ext cx="8563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/  NE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7331" y="3910251"/>
            <a:ext cx="81054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3) </a:t>
            </a:r>
            <a:r>
              <a:rPr lang="cs-CZ" sz="2400" u="sng" dirty="0" smtClean="0">
                <a:solidFill>
                  <a:schemeClr val="tx2"/>
                </a:solidFill>
              </a:rPr>
              <a:t>Seřaď</a:t>
            </a:r>
            <a:r>
              <a:rPr lang="cs-CZ" sz="2400" dirty="0" smtClean="0">
                <a:solidFill>
                  <a:schemeClr val="tx2"/>
                </a:solidFill>
              </a:rPr>
              <a:t> přímé předky člověka dle jejich postupného vývoje.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9745" y="4371916"/>
            <a:ext cx="86642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a) čl. zručný    b) australopiték    c) čl. vyspělý     d) čl. vzpřímený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99591" y="4918978"/>
            <a:ext cx="6463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……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970133" y="4918978"/>
            <a:ext cx="64633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……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978245" y="4926842"/>
            <a:ext cx="64633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……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3986357" y="4918800"/>
            <a:ext cx="64633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……</a:t>
            </a: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1545923" y="5069358"/>
            <a:ext cx="361781" cy="0"/>
          </a:xfrm>
          <a:prstGeom prst="straightConnector1">
            <a:avLst/>
          </a:prstGeom>
          <a:ln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601345" y="5072408"/>
            <a:ext cx="361781" cy="0"/>
          </a:xfrm>
          <a:prstGeom prst="straightConnector1">
            <a:avLst/>
          </a:prstGeom>
          <a:ln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3624575" y="5072408"/>
            <a:ext cx="361781" cy="0"/>
          </a:xfrm>
          <a:prstGeom prst="straightConnector1">
            <a:avLst/>
          </a:prstGeom>
          <a:ln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035189" y="4841576"/>
            <a:ext cx="4700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4">
                    <a:lumMod val="50000"/>
                  </a:schemeClr>
                </a:solidFill>
              </a:rPr>
              <a:t>b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)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067114" y="4821560"/>
            <a:ext cx="4523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a)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125914" y="4833581"/>
            <a:ext cx="4379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c)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064807" y="4833581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d)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57332" y="5483245"/>
            <a:ext cx="8986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4) </a:t>
            </a:r>
            <a:r>
              <a:rPr lang="cs-CZ" sz="2400" u="sng" dirty="0" smtClean="0">
                <a:solidFill>
                  <a:schemeClr val="tx2"/>
                </a:solidFill>
              </a:rPr>
              <a:t>Doplň</a:t>
            </a:r>
            <a:r>
              <a:rPr lang="cs-CZ" sz="2400" dirty="0" smtClean="0">
                <a:solidFill>
                  <a:schemeClr val="tx2"/>
                </a:solidFill>
              </a:rPr>
              <a:t>:  U  kterého  z  předků   člověka   odhadujeme  již  počátek   </a:t>
            </a:r>
          </a:p>
          <a:p>
            <a:r>
              <a:rPr lang="cs-CZ" sz="2400" dirty="0" smtClean="0">
                <a:solidFill>
                  <a:schemeClr val="tx2"/>
                </a:solidFill>
              </a:rPr>
              <a:t>     dorozumívání se artikulovanou řečí a u kterého již znalost ohně? 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69722" y="6314242"/>
            <a:ext cx="36471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………………………………………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88951" y="6216268"/>
            <a:ext cx="37076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neandertálce </a:t>
            </a:r>
            <a:r>
              <a:rPr lang="cs-CZ" sz="2400" dirty="0">
                <a:solidFill>
                  <a:schemeClr val="accent4">
                    <a:lumMod val="50000"/>
                  </a:schemeClr>
                </a:solidFill>
              </a:rPr>
              <a:t>=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pračlověka 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885286" y="6315276"/>
            <a:ext cx="364715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………………………………………</a:t>
            </a:r>
          </a:p>
        </p:txBody>
      </p:sp>
      <p:cxnSp>
        <p:nvCxnSpPr>
          <p:cNvPr id="21" name="Přímá spojnice se šipkou 20"/>
          <p:cNvCxnSpPr/>
          <p:nvPr/>
        </p:nvCxnSpPr>
        <p:spPr>
          <a:xfrm flipH="1">
            <a:off x="4228244" y="6289976"/>
            <a:ext cx="446980" cy="230833"/>
          </a:xfrm>
          <a:prstGeom prst="straightConnector1">
            <a:avLst/>
          </a:prstGeom>
          <a:ln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8485896" y="6241567"/>
            <a:ext cx="194944" cy="205533"/>
          </a:xfrm>
          <a:prstGeom prst="straightConnector1">
            <a:avLst/>
          </a:prstGeom>
          <a:ln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bdélník 36"/>
          <p:cNvSpPr/>
          <p:nvPr/>
        </p:nvSpPr>
        <p:spPr>
          <a:xfrm>
            <a:off x="4885286" y="6244019"/>
            <a:ext cx="37076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neandertálce </a:t>
            </a:r>
            <a:r>
              <a:rPr lang="cs-CZ" sz="2400" dirty="0">
                <a:solidFill>
                  <a:schemeClr val="accent4">
                    <a:lumMod val="50000"/>
                  </a:schemeClr>
                </a:solidFill>
              </a:rPr>
              <a:t>=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pračlověka 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5085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2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00" accel="10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00" accel="10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A093E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A093E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A093E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A093E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8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4" grpId="1"/>
      <p:bldP spid="5" grpId="0"/>
      <p:bldP spid="5" grpId="1"/>
      <p:bldP spid="6" grpId="0"/>
      <p:bldP spid="6" grpId="1"/>
      <p:bldP spid="7" grpId="0"/>
      <p:bldP spid="8" grpId="0"/>
      <p:bldP spid="8" grpId="1"/>
      <p:bldP spid="9" grpId="0"/>
      <p:bldP spid="9" grpId="1"/>
      <p:bldP spid="10" grpId="0"/>
      <p:bldP spid="11" grpId="0"/>
      <p:bldP spid="12" grpId="0"/>
      <p:bldP spid="13" grpId="0"/>
      <p:bldP spid="14" grpId="0"/>
      <p:bldP spid="15" grpId="0"/>
      <p:bldP spid="22" grpId="0"/>
      <p:bldP spid="23" grpId="0"/>
      <p:bldP spid="24" grpId="0"/>
      <p:bldP spid="25" grpId="0"/>
      <p:bldP spid="26" grpId="0"/>
      <p:bldP spid="28" grpId="0"/>
      <p:bldP spid="29" grpId="0"/>
      <p:bldP spid="16" grpId="0"/>
      <p:bldP spid="3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Použité zdroje</a:t>
            </a:r>
            <a:endParaRPr lang="cs-CZ" sz="8000" dirty="0"/>
          </a:p>
        </p:txBody>
      </p:sp>
      <p:sp>
        <p:nvSpPr>
          <p:cNvPr id="3" name="Obdélník 2"/>
          <p:cNvSpPr/>
          <p:nvPr/>
        </p:nvSpPr>
        <p:spPr>
          <a:xfrm>
            <a:off x="251520" y="2047979"/>
            <a:ext cx="71105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- použitý obrázek - kliparty  galerie  MS </a:t>
            </a:r>
            <a:r>
              <a:rPr lang="cs-CZ" sz="2400" dirty="0" smtClean="0">
                <a:solidFill>
                  <a:schemeClr val="tx2"/>
                </a:solidFill>
              </a:rPr>
              <a:t>Office 2010</a:t>
            </a:r>
            <a:endParaRPr lang="cs-CZ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8262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2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00" accel="10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00" accel="10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ok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Book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標楷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ambria"/>
        <a:ea typeface=""/>
        <a:cs typeface=""/>
        <a:font script="Jpan" typeface="ＭＳ Ｐ明朝"/>
        <a:font script="Hang" typeface="HY견명조"/>
        <a:font script="Hans" typeface="方正舒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oo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30000"/>
                <a:shade val="100000"/>
                <a:hueMod val="100000"/>
                <a:satMod val="100000"/>
              </a:schemeClr>
            </a:gs>
            <a:gs pos="80000">
              <a:schemeClr val="phClr">
                <a:tint val="7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7200000" scaled="1"/>
        </a:gradFill>
        <a:gradFill rotWithShape="1">
          <a:gsLst>
            <a:gs pos="0">
              <a:schemeClr val="phClr">
                <a:tint val="8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180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>
              <a:rot lat="0" lon="0" rev="0"/>
            </a:camera>
            <a:lightRig rig="morning" dir="bl"/>
          </a:scene3d>
          <a:sp3d extrusionH="222250" contourW="25400" prstMaterial="matte">
            <a:bevelT w="38100" h="38100" prst="softRound"/>
            <a:bevelB/>
            <a:extrusionClr>
              <a:srgbClr val="FF0000"/>
            </a:extrusionClr>
            <a:contourClr>
              <a:schemeClr val="accent3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 fov="0">
              <a:rot lat="0" lon="0" rev="0"/>
            </a:camera>
            <a:lightRig rig="soft" dir="bl">
              <a:rot lat="0" lon="0" rev="0"/>
            </a:lightRig>
          </a:scene3d>
          <a:sp3d prstMaterial="plastic">
            <a:bevelT w="381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60000"/>
                <a:hueMod val="100000"/>
                <a:satMod val="100000"/>
              </a:schemeClr>
            </a:gs>
            <a:gs pos="80000">
              <a:schemeClr val="phClr">
                <a:tint val="9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80000"/>
                <a:shade val="100000"/>
                <a:hueMod val="100000"/>
                <a:satMod val="100000"/>
              </a:schemeClr>
            </a:gs>
          </a:gsLst>
          <a:lin ang="180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50000"/>
                <a:hueMod val="100000"/>
                <a:satMod val="100000"/>
              </a:schemeClr>
              <a:schemeClr val="phClr">
                <a:tint val="9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Knižní motiv</Template>
  <TotalTime>984</TotalTime>
  <Words>686</Words>
  <Application>Microsoft Office PowerPoint</Application>
  <PresentationFormat>Předvádění na obrazovce (4:3)</PresentationFormat>
  <Paragraphs>136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Book</vt:lpstr>
      <vt:lpstr>Prezentace aplikace PowerPoint</vt:lpstr>
      <vt:lpstr>Prezentace aplikace PowerPoint</vt:lpstr>
      <vt:lpstr>Vývoj člověka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Opakování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Lidské rasy</dc:title>
  <dc:creator>Konířová Věra</dc:creator>
  <cp:lastModifiedBy>Konířová Věra</cp:lastModifiedBy>
  <cp:revision>241</cp:revision>
  <dcterms:created xsi:type="dcterms:W3CDTF">2012-06-17T06:31:59Z</dcterms:created>
  <dcterms:modified xsi:type="dcterms:W3CDTF">2012-08-26T09:50:47Z</dcterms:modified>
</cp:coreProperties>
</file>