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0" r:id="rId2"/>
    <p:sldId id="256" r:id="rId3"/>
    <p:sldId id="261" r:id="rId4"/>
    <p:sldId id="257" r:id="rId5"/>
    <p:sldId id="262" r:id="rId6"/>
    <p:sldId id="258" r:id="rId7"/>
    <p:sldId id="259" r:id="rId8"/>
    <p:sldId id="263" r:id="rId9"/>
    <p:sldId id="264"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525" autoAdjust="0"/>
  </p:normalViewPr>
  <p:slideViewPr>
    <p:cSldViewPr>
      <p:cViewPr varScale="1">
        <p:scale>
          <a:sx n="86" d="100"/>
          <a:sy n="86" d="100"/>
        </p:scale>
        <p:origin x="-1488"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D94BF27-ED10-427A-A65E-C8A7CD3A2C67}" type="datetimeFigureOut">
              <a:rPr lang="cs-CZ" smtClean="0"/>
              <a:t>12.9.2011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B0C9ACC-0A38-48F7-9462-BAC615BE89A9}" type="slidenum">
              <a:rPr lang="cs-CZ" smtClean="0"/>
              <a:t>‹#›</a:t>
            </a:fld>
            <a:endParaRPr lang="cs-CZ"/>
          </a:p>
        </p:txBody>
      </p:sp>
    </p:spTree>
    <p:extLst>
      <p:ext uri="{BB962C8B-B14F-4D97-AF65-F5344CB8AC3E}">
        <p14:creationId xmlns:p14="http://schemas.microsoft.com/office/powerpoint/2010/main" val="468139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CB0C9ACC-0A38-48F7-9462-BAC615BE89A9}" type="slidenum">
              <a:rPr lang="cs-CZ" smtClean="0"/>
              <a:t>4</a:t>
            </a:fld>
            <a:endParaRPr lang="cs-CZ"/>
          </a:p>
        </p:txBody>
      </p:sp>
    </p:spTree>
    <p:extLst>
      <p:ext uri="{BB962C8B-B14F-4D97-AF65-F5344CB8AC3E}">
        <p14:creationId xmlns:p14="http://schemas.microsoft.com/office/powerpoint/2010/main" val="2302953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12.9.2011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12.9.2011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12.9.2011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12.9.2011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12.9.2011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12.9.2011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12.9.2011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12.9.2011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12.9.2011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12.9.2011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12.9.2011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12.9.2011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hyperlink" Target="http://www.mapy-stiefel.cz/"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obrázek 2"/>
          <p:cNvPicPr>
            <a:picLocks noChangeAspect="1" noChangeArrowheads="1"/>
          </p:cNvPicPr>
          <p:nvPr/>
        </p:nvPicPr>
        <p:blipFill>
          <a:blip r:embed="rId2" cstate="print"/>
          <a:srcRect/>
          <a:stretch>
            <a:fillRect/>
          </a:stretch>
        </p:blipFill>
        <p:spPr bwMode="auto">
          <a:xfrm>
            <a:off x="1907704" y="332656"/>
            <a:ext cx="5600700" cy="1047750"/>
          </a:xfrm>
          <a:prstGeom prst="rect">
            <a:avLst/>
          </a:prstGeom>
          <a:noFill/>
          <a:ln w="9525">
            <a:noFill/>
            <a:miter lim="800000"/>
            <a:headEnd/>
            <a:tailEnd/>
          </a:ln>
        </p:spPr>
      </p:pic>
      <p:pic>
        <p:nvPicPr>
          <p:cNvPr id="1028" name="obrázek 2" descr="C:\Documents and Settings\OEM\Dokumenty\Obrázky\2.ZŠ-panáčci\2zs_logo2-color.JPG"/>
          <p:cNvPicPr>
            <a:picLocks noChangeAspect="1" noChangeArrowheads="1"/>
          </p:cNvPicPr>
          <p:nvPr/>
        </p:nvPicPr>
        <p:blipFill>
          <a:blip r:embed="rId3" cstate="print"/>
          <a:srcRect/>
          <a:stretch>
            <a:fillRect/>
          </a:stretch>
        </p:blipFill>
        <p:spPr bwMode="auto">
          <a:xfrm>
            <a:off x="2411760" y="1412776"/>
            <a:ext cx="4129841" cy="3801642"/>
          </a:xfrm>
          <a:prstGeom prst="rect">
            <a:avLst/>
          </a:prstGeom>
          <a:noFill/>
          <a:ln w="9525">
            <a:noFill/>
            <a:miter lim="800000"/>
            <a:headEnd/>
            <a:tailEnd/>
          </a:ln>
        </p:spPr>
      </p:pic>
      <p:graphicFrame>
        <p:nvGraphicFramePr>
          <p:cNvPr id="7" name="Tabulka 6"/>
          <p:cNvGraphicFramePr>
            <a:graphicFrameLocks noGrp="1"/>
          </p:cNvGraphicFramePr>
          <p:nvPr>
            <p:extLst>
              <p:ext uri="{D42A27DB-BD31-4B8C-83A1-F6EECF244321}">
                <p14:modId xmlns:p14="http://schemas.microsoft.com/office/powerpoint/2010/main" val="2317335080"/>
              </p:ext>
            </p:extLst>
          </p:nvPr>
        </p:nvGraphicFramePr>
        <p:xfrm>
          <a:off x="683568" y="5229200"/>
          <a:ext cx="7848872" cy="1402080"/>
        </p:xfrm>
        <a:graphic>
          <a:graphicData uri="http://schemas.openxmlformats.org/drawingml/2006/table">
            <a:tbl>
              <a:tblPr/>
              <a:tblGrid>
                <a:gridCol w="2376264"/>
                <a:gridCol w="5472608"/>
              </a:tblGrid>
              <a:tr h="348146">
                <a:tc>
                  <a:txBody>
                    <a:bodyPr/>
                    <a:lstStyle/>
                    <a:p>
                      <a:pPr>
                        <a:lnSpc>
                          <a:spcPct val="115000"/>
                        </a:lnSpc>
                        <a:spcAft>
                          <a:spcPts val="0"/>
                        </a:spcAft>
                      </a:pPr>
                      <a:r>
                        <a:rPr lang="cs-CZ" sz="2000" dirty="0">
                          <a:latin typeface="Calibri"/>
                          <a:ea typeface="Calibri"/>
                          <a:cs typeface="Times New Roman"/>
                        </a:rPr>
                        <a:t>Číslo projektu</a:t>
                      </a:r>
                      <a:endParaRPr lang="cs-CZ" sz="100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0" dirty="0">
                          <a:latin typeface="Times New Roman,Bold"/>
                          <a:ea typeface="Calibri"/>
                          <a:cs typeface="Times New Roman,Bold"/>
                        </a:rPr>
                        <a:t>CZ.1.07/1.4.00/21.1405</a:t>
                      </a:r>
                      <a:endParaRPr lang="cs-CZ" sz="1000" b="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Název sady materiálů</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1" dirty="0" smtClean="0">
                          <a:latin typeface="Times New Roman"/>
                          <a:ea typeface="Calibri"/>
                          <a:cs typeface="Times New Roman"/>
                        </a:rPr>
                        <a:t>Zeměpis – 9. ročník</a:t>
                      </a:r>
                      <a:endParaRPr lang="cs-CZ" sz="2000" b="1" dirty="0">
                        <a:latin typeface="Times New Roman"/>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Název materiálu</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1" smtClean="0">
                          <a:latin typeface="Times New Roman"/>
                          <a:ea typeface="Calibri"/>
                          <a:cs typeface="Times New Roman"/>
                        </a:rPr>
                        <a:t>VY_52_INOVACE_01_Kraj </a:t>
                      </a:r>
                      <a:r>
                        <a:rPr lang="cs-CZ" sz="2000" b="1" dirty="0" smtClean="0">
                          <a:latin typeface="Times New Roman"/>
                          <a:ea typeface="Calibri"/>
                          <a:cs typeface="Times New Roman"/>
                        </a:rPr>
                        <a:t>Praha</a:t>
                      </a:r>
                      <a:endParaRPr lang="cs-CZ" sz="200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Autor</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smtClean="0">
                          <a:latin typeface="Times New Roman"/>
                          <a:ea typeface="Calibri"/>
                          <a:cs typeface="Times New Roman"/>
                        </a:rPr>
                        <a:t>Aleš Matějka </a:t>
                      </a:r>
                      <a:endParaRPr lang="cs-CZ" sz="2000" dirty="0">
                        <a:latin typeface="Times New Roman"/>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6514235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
            </a:r>
            <a:br>
              <a:rPr lang="cs-CZ" dirty="0" smtClean="0"/>
            </a:br>
            <a:r>
              <a:rPr lang="cs-CZ" sz="4900" dirty="0" smtClean="0"/>
              <a:t>Hlavní </a:t>
            </a:r>
            <a:r>
              <a:rPr lang="cs-CZ" sz="4900" dirty="0"/>
              <a:t>město </a:t>
            </a:r>
            <a:r>
              <a:rPr lang="cs-CZ" sz="4900" dirty="0" smtClean="0"/>
              <a:t>Praha</a:t>
            </a:r>
            <a:br>
              <a:rPr lang="cs-CZ" sz="4900" dirty="0" smtClean="0"/>
            </a:br>
            <a:r>
              <a:rPr lang="cs-CZ" dirty="0"/>
              <a:t/>
            </a:r>
            <a:br>
              <a:rPr lang="cs-CZ" dirty="0"/>
            </a:br>
            <a:r>
              <a:rPr lang="cs-CZ" sz="1600" dirty="0"/>
              <a:t>Pohled z Karlova mostu na Staré Město pražské ukazuje prolínání gotické a barokní </a:t>
            </a:r>
            <a:r>
              <a:rPr lang="cs-CZ" sz="1600" dirty="0" smtClean="0"/>
              <a:t>architektury.</a:t>
            </a:r>
            <a:endParaRPr lang="cs-CZ" sz="1600"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91680" y="2060848"/>
            <a:ext cx="5760640" cy="45365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194990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Kde leží Praha </a:t>
            </a:r>
            <a:r>
              <a:rPr lang="cs-CZ" smtClean="0"/>
              <a:t>v Evropě?</a:t>
            </a:r>
            <a:endParaRPr lang="cs-CZ"/>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85681" y="2148442"/>
            <a:ext cx="4572638" cy="34294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462071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Šipka dolů 1"/>
          <p:cNvSpPr/>
          <p:nvPr/>
        </p:nvSpPr>
        <p:spPr>
          <a:xfrm>
            <a:off x="3969644" y="2780928"/>
            <a:ext cx="484632" cy="978408"/>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6213913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Kde leží Praha v </a:t>
            </a:r>
            <a:r>
              <a:rPr lang="cs-CZ" smtClean="0"/>
              <a:t>České republice?</a:t>
            </a:r>
            <a:endParaRPr lang="cs-CZ"/>
          </a:p>
        </p:txBody>
      </p:sp>
      <p:pic>
        <p:nvPicPr>
          <p:cNvPr id="1026" name="Picture 2" descr="C:\Users\OEM\Pictures\krajecr.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77528" y="1600200"/>
            <a:ext cx="6788944"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11901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OEM\Pictures\krajec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1000"/>
            <a:ext cx="9144000" cy="6096000"/>
          </a:xfrm>
          <a:prstGeom prst="rect">
            <a:avLst/>
          </a:prstGeom>
          <a:noFill/>
          <a:extLst>
            <a:ext uri="{909E8E84-426E-40DD-AFC4-6F175D3DCCD1}">
              <a14:hiddenFill xmlns:a14="http://schemas.microsoft.com/office/drawing/2010/main">
                <a:solidFill>
                  <a:srgbClr val="FFFFFF"/>
                </a:solidFill>
              </a14:hiddenFill>
            </a:ext>
          </a:extLst>
        </p:spPr>
      </p:pic>
      <p:sp>
        <p:nvSpPr>
          <p:cNvPr id="2" name="Šipka dolů 1"/>
          <p:cNvSpPr/>
          <p:nvPr/>
        </p:nvSpPr>
        <p:spPr>
          <a:xfrm>
            <a:off x="2961532" y="1556792"/>
            <a:ext cx="484632" cy="978408"/>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8114073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dirty="0" smtClean="0"/>
              <a:t>Praha</a:t>
            </a:r>
            <a:endParaRPr lang="cs-CZ" sz="2400" dirty="0"/>
          </a:p>
        </p:txBody>
      </p:sp>
      <p:sp>
        <p:nvSpPr>
          <p:cNvPr id="3" name="Zástupný symbol pro obsah 2"/>
          <p:cNvSpPr>
            <a:spLocks noGrp="1"/>
          </p:cNvSpPr>
          <p:nvPr>
            <p:ph idx="1"/>
          </p:nvPr>
        </p:nvSpPr>
        <p:spPr>
          <a:xfrm>
            <a:off x="424830" y="1622355"/>
            <a:ext cx="8229600" cy="4525963"/>
          </a:xfrm>
        </p:spPr>
        <p:txBody>
          <a:bodyPr>
            <a:normAutofit fontScale="85000" lnSpcReduction="20000"/>
          </a:bodyPr>
          <a:lstStyle/>
          <a:p>
            <a:r>
              <a:rPr lang="cs-CZ" sz="2200" dirty="0" smtClean="0"/>
              <a:t>Poloha, souřadnice: 50°05′14</a:t>
            </a:r>
            <a:r>
              <a:rPr lang="cs-CZ" sz="2200" dirty="0"/>
              <a:t>″ s. š., 14°25′16″ v. </a:t>
            </a:r>
            <a:r>
              <a:rPr lang="cs-CZ" sz="2200" dirty="0" smtClean="0"/>
              <a:t>d. </a:t>
            </a:r>
          </a:p>
          <a:p>
            <a:r>
              <a:rPr lang="cs-CZ" sz="2200" dirty="0" smtClean="0"/>
              <a:t>Nadmořská výška: 177 </a:t>
            </a:r>
            <a:r>
              <a:rPr lang="cs-CZ" sz="2200" dirty="0"/>
              <a:t>m n. m. – 399 m n. m. </a:t>
            </a:r>
          </a:p>
          <a:p>
            <a:r>
              <a:rPr lang="cs-CZ" sz="2200" dirty="0" smtClean="0"/>
              <a:t>Historická  země: Čechy.</a:t>
            </a:r>
          </a:p>
          <a:p>
            <a:r>
              <a:rPr lang="cs-CZ" sz="2200" dirty="0" smtClean="0"/>
              <a:t>Městských obvodů: 10, městských </a:t>
            </a:r>
            <a:r>
              <a:rPr lang="cs-CZ" sz="2200" dirty="0"/>
              <a:t>(správních) </a:t>
            </a:r>
            <a:r>
              <a:rPr lang="cs-CZ" sz="2200" dirty="0" smtClean="0"/>
              <a:t>obvodů: 22,</a:t>
            </a:r>
            <a:r>
              <a:rPr lang="cs-CZ" sz="2200" dirty="0"/>
              <a:t> </a:t>
            </a:r>
            <a:r>
              <a:rPr lang="cs-CZ" sz="2200" dirty="0" smtClean="0"/>
              <a:t>městských částí: 57,</a:t>
            </a:r>
            <a:r>
              <a:rPr lang="cs-CZ" sz="2200" dirty="0"/>
              <a:t> </a:t>
            </a:r>
            <a:r>
              <a:rPr lang="cs-CZ" sz="2200" dirty="0" smtClean="0"/>
              <a:t>administrativní dělení: 146 </a:t>
            </a:r>
            <a:r>
              <a:rPr lang="cs-CZ" sz="2200" dirty="0"/>
              <a:t>místních částí. </a:t>
            </a:r>
            <a:r>
              <a:rPr lang="cs-CZ" sz="2200" dirty="0" smtClean="0"/>
              <a:t>Správa status: hlavní </a:t>
            </a:r>
            <a:r>
              <a:rPr lang="cs-CZ" sz="2200" dirty="0"/>
              <a:t>město, zároveň kraj a statutární </a:t>
            </a:r>
            <a:r>
              <a:rPr lang="cs-CZ" sz="2200" dirty="0" smtClean="0"/>
              <a:t>město.</a:t>
            </a:r>
          </a:p>
          <a:p>
            <a:r>
              <a:rPr lang="cs-CZ" sz="2200" dirty="0" smtClean="0"/>
              <a:t>Rozloha: 496 km²,</a:t>
            </a:r>
            <a:r>
              <a:rPr lang="cs-CZ" sz="2200" dirty="0"/>
              <a:t> </a:t>
            </a:r>
            <a:r>
              <a:rPr lang="cs-CZ" sz="2200" dirty="0" smtClean="0"/>
              <a:t>počet obyvatel: 1 </a:t>
            </a:r>
            <a:r>
              <a:rPr lang="cs-CZ" sz="2200" dirty="0"/>
              <a:t>285 995 (11. 12. </a:t>
            </a:r>
            <a:r>
              <a:rPr lang="cs-CZ" sz="2200" dirty="0" smtClean="0"/>
              <a:t>2009) </a:t>
            </a:r>
          </a:p>
          <a:p>
            <a:r>
              <a:rPr lang="cs-CZ" sz="2200" dirty="0" smtClean="0"/>
              <a:t>Hustota zalidnění: 2 </a:t>
            </a:r>
            <a:r>
              <a:rPr lang="cs-CZ" sz="2200" dirty="0"/>
              <a:t>513 obyv. / </a:t>
            </a:r>
            <a:r>
              <a:rPr lang="cs-CZ" sz="2200" dirty="0" smtClean="0"/>
              <a:t>km²</a:t>
            </a:r>
          </a:p>
          <a:p>
            <a:r>
              <a:rPr lang="cs-CZ" sz="2200" dirty="0"/>
              <a:t>Praha je hlavní a současně největší město České republiky. Leží mírně na sever od středu Čech na řece Vltavě, uvnitř Středočeského kraje, jehož je správním centrem, ale jako samostatný kraj není jeho součástí. Je sídlem velké části státních institucí a množství dalších organizací a firem. Sídlí zde prezident republiky, vláda, ústřední státní orgány a Vrchní soud. Mimo to je Praha sídlem řady dalších úřadů, jak ústředních, tak i územních samosprávných celků; sídlí zde též ústředí většiny politických stran a centrály téměř všech církví, náboženských a dalších sdružení s celorepublikovou působností, registrovaných v ČR.</a:t>
            </a:r>
          </a:p>
          <a:p>
            <a:endParaRPr lang="cs-CZ" sz="2200" dirty="0" smtClean="0"/>
          </a:p>
        </p:txBody>
      </p:sp>
      <p:pic>
        <p:nvPicPr>
          <p:cNvPr id="1026" name="Picture 2" descr="C:\Users\OEM\Pictures\Praha.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9592" y="692696"/>
            <a:ext cx="759718" cy="864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2539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p:txBody>
          <a:bodyPr>
            <a:normAutofit/>
          </a:bodyPr>
          <a:lstStyle/>
          <a:p>
            <a:r>
              <a:rPr lang="cs-CZ" sz="2000" dirty="0" smtClean="0"/>
              <a:t>Do </a:t>
            </a:r>
            <a:r>
              <a:rPr lang="cs-CZ" sz="2000" dirty="0"/>
              <a:t>dnešní podoby se Praha  vyvíjela jedenáct století.  Historická metropole Čech byla  v minulosti sídelním městem českých knížat a králů, římsko-německých císařů a hlavním městem Československa. V současnosti se rozkládá  na území 496 čtverečních kilometrů a má 1 285 921 obyvatel. Pražská metropolitní oblast měla v roce 2004 (podle </a:t>
            </a:r>
            <a:r>
              <a:rPr lang="cs-CZ" sz="2000" dirty="0" err="1"/>
              <a:t>Eurostatu</a:t>
            </a:r>
            <a:r>
              <a:rPr lang="cs-CZ" sz="2000" dirty="0"/>
              <a:t>) 1 964 750 obyvatel.</a:t>
            </a:r>
          </a:p>
          <a:p>
            <a:r>
              <a:rPr lang="cs-CZ" sz="2000" dirty="0"/>
              <a:t>Praha je všeobecně považována za jedno z nejkrásnějších měst v Evropě. Historické centrum města s jedinečným panoramatem Pražského hradu, největšího hradního komplexu na světě, je památkovou rezervací UNESCO. Právě historické jádro města a mnohé památky přilákají ročně miliony turistů ze zemí celého světa, což činí Prahu jedním z nejnavštěvovanějších měst Evropy.</a:t>
            </a:r>
          </a:p>
          <a:p>
            <a:endParaRPr lang="cs-CZ" dirty="0"/>
          </a:p>
          <a:p>
            <a:endParaRPr lang="cs-CZ" dirty="0"/>
          </a:p>
          <a:p>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0"/>
            <a:ext cx="5544615" cy="1579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0"/>
            <a:ext cx="1109663" cy="1511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24328" y="5337"/>
            <a:ext cx="1152525" cy="158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52660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1600" dirty="0"/>
              <a:t>Použité</a:t>
            </a:r>
            <a:r>
              <a:rPr lang="cs-CZ" sz="1600" dirty="0" smtClean="0"/>
              <a:t> zdroje:</a:t>
            </a:r>
            <a:endParaRPr lang="cs-CZ" sz="1600" dirty="0"/>
          </a:p>
        </p:txBody>
      </p:sp>
      <p:sp>
        <p:nvSpPr>
          <p:cNvPr id="3" name="Zástupný symbol pro obsah 2"/>
          <p:cNvSpPr>
            <a:spLocks noGrp="1"/>
          </p:cNvSpPr>
          <p:nvPr>
            <p:ph idx="1"/>
          </p:nvPr>
        </p:nvSpPr>
        <p:spPr/>
        <p:txBody>
          <a:bodyPr>
            <a:normAutofit/>
          </a:bodyPr>
          <a:lstStyle/>
          <a:p>
            <a:r>
              <a:rPr lang="cs-CZ" sz="1600" dirty="0" smtClean="0">
                <a:hlinkClick r:id="rId2"/>
              </a:rPr>
              <a:t>http://www.mapy-stiefel.cz</a:t>
            </a:r>
            <a:endParaRPr lang="cs-CZ" sz="1600" dirty="0" smtClean="0"/>
          </a:p>
          <a:p>
            <a:r>
              <a:rPr lang="cs-CZ" sz="1600" dirty="0"/>
              <a:t> </a:t>
            </a:r>
            <a:r>
              <a:rPr lang="cs-CZ" sz="1600" dirty="0" smtClean="0"/>
              <a:t>                      zemepis.com</a:t>
            </a:r>
          </a:p>
          <a:p>
            <a:r>
              <a:rPr lang="cs-CZ" sz="1600" dirty="0"/>
              <a:t> </a:t>
            </a:r>
            <a:r>
              <a:rPr lang="cs-CZ" sz="1600" dirty="0" smtClean="0"/>
              <a:t>                      tema.novinky.cz/</a:t>
            </a:r>
            <a:r>
              <a:rPr lang="cs-CZ" sz="1600" dirty="0" err="1" smtClean="0"/>
              <a:t>karl</a:t>
            </a:r>
            <a:endParaRPr lang="cs-CZ" sz="1600" dirty="0" smtClean="0"/>
          </a:p>
          <a:p>
            <a:r>
              <a:rPr lang="cs-CZ" sz="1600" dirty="0"/>
              <a:t> </a:t>
            </a:r>
            <a:r>
              <a:rPr lang="cs-CZ" sz="1600" dirty="0" smtClean="0"/>
              <a:t>                      wikipedia.org</a:t>
            </a:r>
          </a:p>
          <a:p>
            <a:r>
              <a:rPr lang="cs-CZ" sz="1600" dirty="0"/>
              <a:t> </a:t>
            </a:r>
            <a:r>
              <a:rPr lang="cs-CZ" sz="1600" dirty="0" smtClean="0"/>
              <a:t>                      petrinskarozhledna.cz</a:t>
            </a:r>
          </a:p>
          <a:p>
            <a:pPr marL="0" indent="0">
              <a:buNone/>
            </a:pPr>
            <a:r>
              <a:rPr lang="cs-CZ" sz="1600" dirty="0" smtClean="0"/>
              <a:t> </a:t>
            </a:r>
            <a:r>
              <a:rPr lang="cs-CZ" sz="800" dirty="0" smtClean="0"/>
              <a:t> </a:t>
            </a:r>
            <a:endParaRPr lang="cs-CZ" sz="800" dirty="0"/>
          </a:p>
        </p:txBody>
      </p:sp>
    </p:spTree>
    <p:extLst>
      <p:ext uri="{BB962C8B-B14F-4D97-AF65-F5344CB8AC3E}">
        <p14:creationId xmlns:p14="http://schemas.microsoft.com/office/powerpoint/2010/main" val="2130328265"/>
      </p:ext>
    </p:extLst>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TotalTime>
  <Words>375</Words>
  <Application>Microsoft Office PowerPoint</Application>
  <PresentationFormat>Předvádění na obrazovce (4:3)</PresentationFormat>
  <Paragraphs>30</Paragraphs>
  <Slides>9</Slides>
  <Notes>1</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sady Office</vt:lpstr>
      <vt:lpstr>Prezentace aplikace PowerPoint</vt:lpstr>
      <vt:lpstr> Hlavní město Praha  Pohled z Karlova mostu na Staré Město pražské ukazuje prolínání gotické a barokní architektury.</vt:lpstr>
      <vt:lpstr>Kde leží Praha v Evropě?</vt:lpstr>
      <vt:lpstr>Prezentace aplikace PowerPoint</vt:lpstr>
      <vt:lpstr>Kde leží Praha v České republice?</vt:lpstr>
      <vt:lpstr>Prezentace aplikace PowerPoint</vt:lpstr>
      <vt:lpstr>Praha</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OEM</dc:creator>
  <cp:lastModifiedBy>OEM</cp:lastModifiedBy>
  <cp:revision>37</cp:revision>
  <dcterms:created xsi:type="dcterms:W3CDTF">2011-09-09T16:09:26Z</dcterms:created>
  <dcterms:modified xsi:type="dcterms:W3CDTF">2011-09-12T19:06:08Z</dcterms:modified>
</cp:coreProperties>
</file>