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71" r:id="rId3"/>
    <p:sldId id="272" r:id="rId4"/>
    <p:sldId id="273" r:id="rId5"/>
    <p:sldId id="275" r:id="rId6"/>
    <p:sldId id="276" r:id="rId7"/>
    <p:sldId id="277" r:id="rId8"/>
    <p:sldId id="278" r:id="rId9"/>
    <p:sldId id="279" r:id="rId10"/>
    <p:sldId id="274" r:id="rId11"/>
    <p:sldId id="280" r:id="rId12"/>
    <p:sldId id="281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18" autoAdjust="0"/>
    <p:restoredTop sz="94660"/>
  </p:normalViewPr>
  <p:slideViewPr>
    <p:cSldViewPr>
      <p:cViewPr>
        <p:scale>
          <a:sx n="70" d="100"/>
          <a:sy n="70" d="100"/>
        </p:scale>
        <p:origin x="-60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6D114FB-7701-4AB0-94B6-F9EC84924C07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584921C-1B69-4EF2-A8D6-287B5BBC82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30187530"/>
              </p:ext>
            </p:extLst>
          </p:nvPr>
        </p:nvGraphicFramePr>
        <p:xfrm>
          <a:off x="827584" y="1844822"/>
          <a:ext cx="7776864" cy="4752528"/>
        </p:xfrm>
        <a:graphic>
          <a:graphicData uri="http://schemas.openxmlformats.org/drawingml/2006/table">
            <a:tbl>
              <a:tblPr/>
              <a:tblGrid>
                <a:gridCol w="1980669"/>
                <a:gridCol w="5796195"/>
              </a:tblGrid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  <a:endParaRPr lang="cs-CZ" sz="18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6494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Občanská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 nauka (klíčová aktivita III/2)</a:t>
                      </a:r>
                      <a:endParaRPr lang="cs-CZ" sz="18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8410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Přímá volba 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prezidenta ČR</a:t>
                      </a:r>
                      <a:endParaRPr lang="cs-CZ" sz="18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Bc.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 Lenka Přichystalová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9748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Prezentace má za úkol </a:t>
                      </a:r>
                      <a:r>
                        <a:rPr lang="cs-CZ" sz="18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přiblížit průběh první přímé volby prezidenta ČR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3812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13. </a:t>
                      </a: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12. </a:t>
                      </a:r>
                      <a:r>
                        <a:rPr lang="cs-CZ" sz="18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alibri"/>
                          <a:ea typeface="Calibri"/>
                          <a:cs typeface="Times New Roman"/>
                        </a:rPr>
                        <a:t>2013</a:t>
                      </a:r>
                      <a:endParaRPr lang="cs-CZ" sz="1800" dirty="0">
                        <a:solidFill>
                          <a:schemeClr val="bg1">
                            <a:lumMod val="50000"/>
                          </a:schemeClr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473" marR="68473" marT="25677" marB="25677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1" name="Skupina 10"/>
          <p:cNvGrpSpPr>
            <a:grpSpLocks/>
          </p:cNvGrpSpPr>
          <p:nvPr/>
        </p:nvGrpSpPr>
        <p:grpSpPr bwMode="auto">
          <a:xfrm>
            <a:off x="323528" y="228600"/>
            <a:ext cx="8639497" cy="1472208"/>
            <a:chOff x="0" y="0"/>
            <a:chExt cx="88837" cy="15314"/>
          </a:xfrm>
        </p:grpSpPr>
        <p:pic>
          <p:nvPicPr>
            <p:cNvPr id="12" name="Obrázek 2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13" name="Obrázek 3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14" name="Obrázek 4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15" name="Obdélník 5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8063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PŘÍMÁ VOLBA PREZIDENTA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První přímá volba se konala v roce 2013</a:t>
            </a:r>
          </a:p>
          <a:p>
            <a:r>
              <a:rPr lang="cs-CZ" dirty="0" smtClean="0"/>
              <a:t>Do této doby byl prezident volen nepřímo parlamentem na schůzi obou komor.</a:t>
            </a:r>
          </a:p>
          <a:p>
            <a:endParaRPr lang="cs-CZ" dirty="0"/>
          </a:p>
        </p:txBody>
      </p:sp>
      <p:pic>
        <p:nvPicPr>
          <p:cNvPr id="4" name="Obrázek 3" descr="405px-Vaclav_Klaus_headsho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3212976"/>
            <a:ext cx="2269753" cy="335699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flipH="1">
            <a:off x="5548816" y="4221088"/>
            <a:ext cx="2335549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/>
              <a:t> Václav Klaus</a:t>
            </a:r>
          </a:p>
          <a:p>
            <a:r>
              <a:rPr lang="cs-CZ" dirty="0" smtClean="0"/>
              <a:t>p</a:t>
            </a:r>
            <a:r>
              <a:rPr lang="cs-CZ" dirty="0" smtClean="0"/>
              <a:t>oslední prezident volený nepřímo </a:t>
            </a: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PŘÍMÁ VOLBA</a:t>
            </a:r>
            <a:endParaRPr lang="cs-CZ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457200" y="1628800"/>
            <a:ext cx="3322712" cy="657199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ZAVEDENÍ</a:t>
            </a:r>
            <a:endParaRPr lang="cs-CZ" dirty="0"/>
          </a:p>
        </p:txBody>
      </p:sp>
      <p:sp>
        <p:nvSpPr>
          <p:cNvPr id="10" name="Zástupný symbol pro text 9"/>
          <p:cNvSpPr>
            <a:spLocks noGrp="1"/>
          </p:cNvSpPr>
          <p:nvPr>
            <p:ph type="body" sz="half" idx="3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cs-CZ" dirty="0" smtClean="0"/>
              <a:t>Další státy </a:t>
            </a:r>
            <a:r>
              <a:rPr lang="cs-CZ" dirty="0" err="1" smtClean="0"/>
              <a:t>eu</a:t>
            </a:r>
            <a:r>
              <a:rPr lang="cs-CZ" dirty="0" smtClean="0"/>
              <a:t> s přímou volbou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Zákon o přímé volbě prezidenta 275/2012 Sb.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1800" u="sng" dirty="0" smtClean="0"/>
              <a:t>Schválení</a:t>
            </a:r>
          </a:p>
          <a:p>
            <a:pPr>
              <a:buNone/>
            </a:pPr>
            <a:r>
              <a:rPr lang="cs-CZ" sz="1800" dirty="0" smtClean="0"/>
              <a:t>14</a:t>
            </a:r>
            <a:r>
              <a:rPr lang="cs-CZ" sz="1800" dirty="0" smtClean="0"/>
              <a:t>. </a:t>
            </a:r>
            <a:r>
              <a:rPr lang="cs-CZ" sz="1800" dirty="0" smtClean="0"/>
              <a:t>12. 2011: 	PS</a:t>
            </a:r>
          </a:p>
          <a:p>
            <a:pPr>
              <a:buNone/>
            </a:pPr>
            <a:r>
              <a:rPr lang="cs-CZ" sz="1800" dirty="0" smtClean="0"/>
              <a:t>8. 2. 2012: 	Senát</a:t>
            </a:r>
          </a:p>
          <a:p>
            <a:pPr>
              <a:buNone/>
            </a:pPr>
            <a:r>
              <a:rPr lang="cs-CZ" sz="1800" dirty="0" smtClean="0"/>
              <a:t>17</a:t>
            </a:r>
            <a:r>
              <a:rPr lang="cs-CZ" sz="1800" dirty="0" smtClean="0"/>
              <a:t>. </a:t>
            </a:r>
            <a:r>
              <a:rPr lang="cs-CZ" sz="1800" dirty="0" smtClean="0"/>
              <a:t>2. 2012: 	prezident</a:t>
            </a:r>
          </a:p>
          <a:p>
            <a:pPr>
              <a:buNone/>
            </a:pPr>
            <a:r>
              <a:rPr lang="cs-CZ" sz="1800" dirty="0" smtClean="0"/>
              <a:t>Účinnost: 	1</a:t>
            </a:r>
            <a:r>
              <a:rPr lang="cs-CZ" sz="1800" dirty="0" smtClean="0"/>
              <a:t>. </a:t>
            </a:r>
            <a:r>
              <a:rPr lang="cs-CZ" sz="1800" dirty="0" smtClean="0"/>
              <a:t>10. 2012</a:t>
            </a:r>
            <a:endParaRPr lang="cs-CZ" sz="1800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dirty="0" smtClean="0"/>
              <a:t>Bulharsko	</a:t>
            </a:r>
          </a:p>
          <a:p>
            <a:pPr>
              <a:buNone/>
            </a:pPr>
            <a:r>
              <a:rPr lang="cs-CZ" dirty="0" smtClean="0"/>
              <a:t>Finsko</a:t>
            </a:r>
          </a:p>
          <a:p>
            <a:pPr>
              <a:buNone/>
            </a:pPr>
            <a:r>
              <a:rPr lang="cs-CZ" dirty="0" smtClean="0"/>
              <a:t>Francie		</a:t>
            </a:r>
          </a:p>
          <a:p>
            <a:pPr>
              <a:buNone/>
            </a:pPr>
            <a:r>
              <a:rPr lang="cs-CZ" dirty="0" smtClean="0"/>
              <a:t>Irsko</a:t>
            </a:r>
          </a:p>
          <a:p>
            <a:pPr>
              <a:buNone/>
            </a:pPr>
            <a:r>
              <a:rPr lang="cs-CZ" dirty="0" smtClean="0"/>
              <a:t>Kypr</a:t>
            </a:r>
          </a:p>
          <a:p>
            <a:pPr>
              <a:buNone/>
            </a:pPr>
            <a:r>
              <a:rPr lang="cs-CZ" dirty="0" smtClean="0"/>
              <a:t>Litv</a:t>
            </a:r>
            <a:r>
              <a:rPr lang="cs-CZ" dirty="0" smtClean="0"/>
              <a:t>a</a:t>
            </a: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Polsko</a:t>
            </a:r>
          </a:p>
          <a:p>
            <a:pPr>
              <a:buNone/>
            </a:pPr>
            <a:r>
              <a:rPr lang="cs-CZ" dirty="0" smtClean="0"/>
              <a:t>Portugalsko</a:t>
            </a:r>
          </a:p>
          <a:p>
            <a:pPr>
              <a:buNone/>
            </a:pPr>
            <a:r>
              <a:rPr lang="cs-CZ" dirty="0" smtClean="0"/>
              <a:t>Rakousko</a:t>
            </a:r>
          </a:p>
          <a:p>
            <a:pPr>
              <a:buNone/>
            </a:pPr>
            <a:r>
              <a:rPr lang="cs-CZ" dirty="0" smtClean="0"/>
              <a:t>Rumunsko</a:t>
            </a:r>
          </a:p>
          <a:p>
            <a:pPr>
              <a:buNone/>
            </a:pPr>
            <a:r>
              <a:rPr lang="cs-CZ" dirty="0" smtClean="0"/>
              <a:t>Slovensko</a:t>
            </a:r>
          </a:p>
          <a:p>
            <a:pPr>
              <a:buNone/>
            </a:pPr>
            <a:r>
              <a:rPr lang="cs-CZ" dirty="0" smtClean="0"/>
              <a:t>Slovinsko</a:t>
            </a:r>
            <a:endParaRPr lang="cs-CZ" dirty="0"/>
          </a:p>
        </p:txBody>
      </p:sp>
      <p:pic>
        <p:nvPicPr>
          <p:cNvPr id="13" name="Obrázek 12" descr="680px-EU28-2013_European_Union_map_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9028" y="2636912"/>
            <a:ext cx="2914972" cy="222909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NAVRHNUTÍ KANDIDÁTA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400" u="sng" dirty="0" smtClean="0"/>
              <a:t>Navrhnout prezidentského kandidáta může:</a:t>
            </a:r>
          </a:p>
          <a:p>
            <a:pPr marL="651510" indent="-514350">
              <a:buAutoNum type="arabicParenR"/>
            </a:pPr>
            <a:r>
              <a:rPr lang="cs-CZ" sz="2600" b="1" dirty="0" smtClean="0"/>
              <a:t>minimálně </a:t>
            </a:r>
            <a:r>
              <a:rPr lang="cs-CZ" sz="2600" b="1" dirty="0" smtClean="0"/>
              <a:t>20 poslanců </a:t>
            </a:r>
            <a:endParaRPr lang="cs-CZ" sz="2600" b="1" dirty="0" smtClean="0"/>
          </a:p>
          <a:p>
            <a:pPr marL="651510" indent="-514350">
              <a:buAutoNum type="arabicParenR"/>
            </a:pPr>
            <a:r>
              <a:rPr lang="cs-CZ" sz="2600" b="1" dirty="0" smtClean="0"/>
              <a:t>minimálně</a:t>
            </a:r>
            <a:r>
              <a:rPr lang="cs-CZ" sz="2600" b="1" dirty="0" smtClean="0"/>
              <a:t> 10 </a:t>
            </a:r>
            <a:r>
              <a:rPr lang="cs-CZ" sz="2600" b="1" dirty="0" smtClean="0"/>
              <a:t>senátorů</a:t>
            </a:r>
          </a:p>
          <a:p>
            <a:pPr marL="651510" indent="-514350">
              <a:buFont typeface="Wingdings 2"/>
              <a:buAutoNum type="arabicParenR"/>
            </a:pPr>
            <a:r>
              <a:rPr lang="cs-CZ" sz="2600" b="1" dirty="0" smtClean="0"/>
              <a:t>každý občan </a:t>
            </a:r>
            <a:r>
              <a:rPr lang="cs-CZ" sz="2600" b="1" dirty="0" smtClean="0"/>
              <a:t>ČR </a:t>
            </a:r>
            <a:r>
              <a:rPr lang="cs-CZ" sz="2600" b="1" dirty="0" smtClean="0"/>
              <a:t>starší 18 let s </a:t>
            </a:r>
            <a:r>
              <a:rPr lang="cs-CZ" sz="2600" b="1" dirty="0" smtClean="0"/>
              <a:t>min. 50 000</a:t>
            </a:r>
            <a:r>
              <a:rPr lang="cs-CZ" sz="2600" b="1" dirty="0" smtClean="0"/>
              <a:t> podpisy platných voličů pod </a:t>
            </a:r>
            <a:r>
              <a:rPr lang="cs-CZ" sz="2600" b="1" dirty="0" smtClean="0"/>
              <a:t>peticí</a:t>
            </a:r>
          </a:p>
          <a:p>
            <a:pPr>
              <a:buNone/>
            </a:pPr>
            <a:r>
              <a:rPr lang="cs-CZ" sz="2400" dirty="0" smtClean="0"/>
              <a:t>(Ministerstvo </a:t>
            </a:r>
            <a:r>
              <a:rPr lang="cs-CZ" sz="2400" dirty="0" smtClean="0"/>
              <a:t>vnitra provádí </a:t>
            </a:r>
            <a:r>
              <a:rPr lang="cs-CZ" sz="2400" dirty="0" smtClean="0"/>
              <a:t>kontrolu podpisů, v</a:t>
            </a:r>
            <a:r>
              <a:rPr lang="cs-CZ" sz="2400" b="1" dirty="0" smtClean="0"/>
              <a:t>ýsledný </a:t>
            </a:r>
            <a:r>
              <a:rPr lang="cs-CZ" sz="2400" b="1" dirty="0" smtClean="0"/>
              <a:t>počet podpisů (po odečtení neplatných) pod peticí </a:t>
            </a:r>
            <a:r>
              <a:rPr lang="cs-CZ" sz="2400" b="1" dirty="0" smtClean="0"/>
              <a:t>kandidáta </a:t>
            </a:r>
            <a:r>
              <a:rPr lang="cs-CZ" sz="2400" b="1" dirty="0" smtClean="0"/>
              <a:t>na prezidenta republiky musí čítat </a:t>
            </a:r>
            <a:r>
              <a:rPr lang="cs-CZ" sz="2400" b="1" dirty="0" smtClean="0"/>
              <a:t>min. 50 000.</a:t>
            </a:r>
            <a:endParaRPr lang="cs-CZ" sz="2400" dirty="0" smtClean="0"/>
          </a:p>
          <a:p>
            <a:pPr marL="651510" indent="-514350">
              <a:buNone/>
            </a:pPr>
            <a:endParaRPr lang="cs-CZ" sz="2400" dirty="0" smtClean="0"/>
          </a:p>
          <a:p>
            <a:pPr marL="651510" indent="-514350">
              <a:buNone/>
            </a:pPr>
            <a:r>
              <a:rPr lang="cs-CZ" sz="2400" u="sng" dirty="0" smtClean="0"/>
              <a:t>Kandidát-podmínky</a:t>
            </a:r>
            <a:endParaRPr lang="cs-CZ" sz="2400" u="sng" dirty="0" smtClean="0"/>
          </a:p>
          <a:p>
            <a:pPr marL="651510" indent="-514350">
              <a:buNone/>
            </a:pPr>
            <a:r>
              <a:rPr lang="cs-CZ" sz="2400" dirty="0" smtClean="0"/>
              <a:t>občanství </a:t>
            </a:r>
            <a:r>
              <a:rPr lang="cs-CZ" sz="2400" dirty="0" smtClean="0"/>
              <a:t>ČR</a:t>
            </a:r>
          </a:p>
          <a:p>
            <a:pPr marL="651510" indent="-514350">
              <a:buNone/>
            </a:pPr>
            <a:r>
              <a:rPr lang="cs-CZ" sz="2400" dirty="0" smtClean="0"/>
              <a:t>věk </a:t>
            </a:r>
            <a:r>
              <a:rPr lang="cs-CZ" sz="2400" dirty="0" smtClean="0"/>
              <a:t>nejméně 40 </a:t>
            </a:r>
            <a:r>
              <a:rPr lang="cs-CZ" sz="2400" dirty="0" smtClean="0"/>
              <a:t>let</a:t>
            </a:r>
          </a:p>
          <a:p>
            <a:pPr marL="651510" indent="-514350">
              <a:buNone/>
            </a:pPr>
            <a:r>
              <a:rPr lang="cs-CZ" sz="2400" dirty="0" smtClean="0"/>
              <a:t>způsobilost </a:t>
            </a:r>
            <a:r>
              <a:rPr lang="cs-CZ" sz="2400" dirty="0" smtClean="0"/>
              <a:t>k právním </a:t>
            </a:r>
            <a:r>
              <a:rPr lang="cs-CZ" sz="2400" dirty="0" smtClean="0"/>
              <a:t>úkonům</a:t>
            </a:r>
            <a:endParaRPr lang="cs-CZ" sz="2400" dirty="0" smtClean="0"/>
          </a:p>
          <a:p>
            <a:pPr marL="651510" indent="-514350">
              <a:buAutoNum type="arabicParenR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9" name="Obrázek 8" descr="MH9003044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4221088"/>
            <a:ext cx="2123876" cy="212387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KANDIDÁTI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ZUZANA ROITHOVÁ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Jan fischer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Navrhnuta občany</a:t>
            </a:r>
          </a:p>
          <a:p>
            <a:pPr>
              <a:buNone/>
            </a:pPr>
            <a:r>
              <a:rPr lang="cs-CZ" sz="2000" dirty="0" smtClean="0"/>
              <a:t>Přes 80</a:t>
            </a:r>
            <a:r>
              <a:rPr lang="cs-CZ" sz="2000" dirty="0" smtClean="0"/>
              <a:t> 000 </a:t>
            </a:r>
            <a:r>
              <a:rPr lang="cs-CZ" sz="2000" dirty="0" smtClean="0"/>
              <a:t>podpisů</a:t>
            </a:r>
          </a:p>
          <a:p>
            <a:pPr>
              <a:buNone/>
            </a:pPr>
            <a:r>
              <a:rPr lang="cs-CZ" sz="2000" dirty="0" smtClean="0"/>
              <a:t>platných </a:t>
            </a:r>
            <a:r>
              <a:rPr lang="cs-CZ" sz="2000" dirty="0" smtClean="0"/>
              <a:t>75 </a:t>
            </a:r>
            <a:r>
              <a:rPr lang="cs-CZ" sz="2000" dirty="0" smtClean="0"/>
              <a:t>066</a:t>
            </a:r>
          </a:p>
          <a:p>
            <a:pPr>
              <a:buNone/>
            </a:pP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sz="2000" dirty="0" smtClean="0"/>
              <a:t>Navrhnut občany</a:t>
            </a:r>
          </a:p>
          <a:p>
            <a:pPr>
              <a:buNone/>
            </a:pPr>
            <a:r>
              <a:rPr lang="cs-CZ" sz="2000" dirty="0" smtClean="0"/>
              <a:t>101 261 podpisů </a:t>
            </a:r>
          </a:p>
          <a:p>
            <a:pPr>
              <a:buNone/>
            </a:pPr>
            <a:r>
              <a:rPr lang="cs-CZ" sz="2000" dirty="0" smtClean="0"/>
              <a:t>77</a:t>
            </a:r>
            <a:r>
              <a:rPr lang="cs-CZ" sz="2000" dirty="0" smtClean="0"/>
              <a:t> 387 </a:t>
            </a:r>
            <a:r>
              <a:rPr lang="cs-CZ" sz="2000" dirty="0" smtClean="0"/>
              <a:t>platných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 descr="422px-Zuzkaroithova_croppe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3573015"/>
            <a:ext cx="1728192" cy="2453049"/>
          </a:xfrm>
          <a:prstGeom prst="rect">
            <a:avLst/>
          </a:prstGeom>
        </p:spPr>
      </p:pic>
      <p:pic>
        <p:nvPicPr>
          <p:cNvPr id="9" name="Obrázek 8" descr="398px-Prime_Minister_of_the_Czech_Republic_Jan_Fisch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3501008"/>
            <a:ext cx="1722422" cy="259228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KANDIDÁTI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JANA BOBOŠÍKOVÁ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TAŤÁNA FISCHEROVÁ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600" dirty="0" smtClean="0"/>
              <a:t>Navrhnuta občany</a:t>
            </a:r>
          </a:p>
          <a:p>
            <a:pPr>
              <a:buNone/>
            </a:pPr>
            <a:r>
              <a:rPr lang="cs-CZ" sz="1600" dirty="0" smtClean="0"/>
              <a:t>56</a:t>
            </a:r>
            <a:r>
              <a:rPr lang="cs-CZ" sz="1600" dirty="0" smtClean="0"/>
              <a:t> 191 </a:t>
            </a:r>
            <a:r>
              <a:rPr lang="cs-CZ" sz="1600" dirty="0" smtClean="0"/>
              <a:t>podpisů / platných 45 428</a:t>
            </a:r>
          </a:p>
          <a:p>
            <a:pPr>
              <a:buNone/>
            </a:pPr>
            <a:r>
              <a:rPr lang="cs-CZ" sz="1600" dirty="0" smtClean="0"/>
              <a:t>N SS rozhodl, že výpočet </a:t>
            </a:r>
            <a:r>
              <a:rPr lang="cs-CZ" sz="1600" dirty="0" smtClean="0"/>
              <a:t>byl </a:t>
            </a:r>
            <a:r>
              <a:rPr lang="cs-CZ" sz="1600" dirty="0" smtClean="0"/>
              <a:t>chybný</a:t>
            </a:r>
            <a:r>
              <a:rPr lang="cs-CZ" sz="1600" dirty="0" smtClean="0"/>
              <a:t>, </a:t>
            </a:r>
            <a:r>
              <a:rPr lang="cs-CZ" sz="1600" dirty="0" smtClean="0"/>
              <a:t>a</a:t>
            </a:r>
          </a:p>
          <a:p>
            <a:pPr>
              <a:buNone/>
            </a:pPr>
            <a:r>
              <a:rPr lang="cs-CZ" sz="1600" dirty="0" smtClean="0"/>
              <a:t>nařídil registraci </a:t>
            </a:r>
            <a:r>
              <a:rPr lang="cs-CZ" sz="1600" dirty="0" smtClean="0"/>
              <a:t>kandidátní listiny</a:t>
            </a:r>
            <a:r>
              <a:rPr lang="cs-CZ" sz="1600" dirty="0" smtClean="0"/>
              <a:t>.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sz="1600" dirty="0" smtClean="0"/>
              <a:t>Navrhnuta občany</a:t>
            </a:r>
          </a:p>
          <a:p>
            <a:pPr>
              <a:buNone/>
            </a:pPr>
            <a:r>
              <a:rPr lang="cs-CZ" sz="1600" dirty="0" smtClean="0"/>
              <a:t>72</a:t>
            </a:r>
            <a:r>
              <a:rPr lang="cs-CZ" sz="1600" dirty="0" smtClean="0"/>
              <a:t> </a:t>
            </a:r>
            <a:r>
              <a:rPr lang="cs-CZ" sz="1600" dirty="0" smtClean="0"/>
              <a:t>610 </a:t>
            </a:r>
            <a:r>
              <a:rPr lang="cs-CZ" sz="1600" dirty="0" smtClean="0"/>
              <a:t>podpisů / platných </a:t>
            </a:r>
            <a:r>
              <a:rPr lang="cs-CZ" sz="1600" dirty="0" smtClean="0"/>
              <a:t>64 961</a:t>
            </a:r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8" name="Obrázek 7" descr="436px-Jana_Bobošíková_2012-12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403647" y="3789039"/>
            <a:ext cx="1800200" cy="2477339"/>
          </a:xfrm>
          <a:prstGeom prst="rect">
            <a:avLst/>
          </a:prstGeom>
        </p:spPr>
      </p:pic>
      <p:pic>
        <p:nvPicPr>
          <p:cNvPr id="9" name="Obrázek 8" descr="400px-Tana_Fischerov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05872" y="3573016"/>
            <a:ext cx="1824203" cy="2736304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KANDIDÁTI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PŘEMYSL SOBOTKA 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MILOŠ ZEMAN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Navržen skupinou 51 poslanců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 smtClean="0"/>
              <a:t>Navrhnut občany</a:t>
            </a:r>
          </a:p>
          <a:p>
            <a:pPr>
              <a:buNone/>
            </a:pPr>
            <a:r>
              <a:rPr lang="cs-CZ" sz="1800" dirty="0" smtClean="0"/>
              <a:t>p</a:t>
            </a:r>
            <a:r>
              <a:rPr lang="cs-CZ" sz="1800" dirty="0" smtClean="0"/>
              <a:t>řes 105 000 </a:t>
            </a:r>
            <a:r>
              <a:rPr lang="cs-CZ" sz="1800" dirty="0" smtClean="0"/>
              <a:t>podpisů </a:t>
            </a:r>
          </a:p>
          <a:p>
            <a:pPr>
              <a:buNone/>
            </a:pPr>
            <a:r>
              <a:rPr lang="cs-CZ" sz="1800" dirty="0" smtClean="0"/>
              <a:t>82</a:t>
            </a:r>
            <a:r>
              <a:rPr lang="cs-CZ" sz="1800" dirty="0" smtClean="0"/>
              <a:t> </a:t>
            </a:r>
            <a:r>
              <a:rPr lang="cs-CZ" sz="1800" dirty="0" smtClean="0"/>
              <a:t>856 platných</a:t>
            </a:r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7" name="Obrázek 6" descr="403px-Premysl_Sobot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429000"/>
            <a:ext cx="2016314" cy="2996952"/>
          </a:xfrm>
          <a:prstGeom prst="rect">
            <a:avLst/>
          </a:prstGeom>
        </p:spPr>
      </p:pic>
      <p:pic>
        <p:nvPicPr>
          <p:cNvPr id="8" name="Obrázek 7" descr="450px-Miloš_Zeman_2012-12-03_cropp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429000"/>
            <a:ext cx="2247714" cy="2996952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KANDIDÁTI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Vladimír </a:t>
            </a:r>
            <a:r>
              <a:rPr lang="cs-CZ" dirty="0" err="1" smtClean="0"/>
              <a:t>franz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Jiří </a:t>
            </a:r>
            <a:r>
              <a:rPr lang="cs-CZ" dirty="0" err="1" smtClean="0"/>
              <a:t>dienstbier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 smtClean="0"/>
              <a:t>Navrhnut občany</a:t>
            </a:r>
          </a:p>
          <a:p>
            <a:pPr>
              <a:buNone/>
            </a:pPr>
            <a:r>
              <a:rPr lang="cs-CZ" sz="1800" dirty="0" smtClean="0"/>
              <a:t>88 388 podpisů 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75 709 </a:t>
            </a:r>
            <a:r>
              <a:rPr lang="cs-CZ" sz="1800" dirty="0" smtClean="0"/>
              <a:t>platných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Navržen skupinou </a:t>
            </a:r>
            <a:r>
              <a:rPr lang="cs-CZ" sz="2000" dirty="0" smtClean="0"/>
              <a:t>27 </a:t>
            </a:r>
            <a:r>
              <a:rPr lang="cs-CZ" sz="2000" dirty="0" smtClean="0"/>
              <a:t>senátorů</a:t>
            </a:r>
          </a:p>
          <a:p>
            <a:pPr>
              <a:buNone/>
            </a:pPr>
            <a:endParaRPr lang="cs-CZ" sz="2000" dirty="0"/>
          </a:p>
        </p:txBody>
      </p:sp>
      <p:pic>
        <p:nvPicPr>
          <p:cNvPr id="7" name="Obrázek 6" descr="445px-Prof__JUDr__Vladimír_Fran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429000"/>
            <a:ext cx="2088232" cy="2810901"/>
          </a:xfrm>
          <a:prstGeom prst="rect">
            <a:avLst/>
          </a:prstGeom>
        </p:spPr>
      </p:pic>
      <p:pic>
        <p:nvPicPr>
          <p:cNvPr id="8" name="Obrázek 7" descr="488px-JIRI_Dienstbier_mladsi_cropp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4065" y="3501008"/>
            <a:ext cx="2206934" cy="270892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KANDIDÁTI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200" dirty="0" smtClean="0"/>
              <a:t>KAREL SCHWARZENBERG</a:t>
            </a:r>
            <a:endParaRPr lang="cs-CZ" sz="2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další…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Navržen skupinou 38 poslanců</a:t>
            </a:r>
          </a:p>
          <a:p>
            <a:pPr>
              <a:buNone/>
            </a:pPr>
            <a:endParaRPr lang="cs-CZ" sz="2000" dirty="0"/>
          </a:p>
        </p:txBody>
      </p:sp>
      <p:pic>
        <p:nvPicPr>
          <p:cNvPr id="9" name="Zástupný symbol pro obsah 8" descr="Karel_Schwarzenberg_on_June_2,_2011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852936"/>
            <a:ext cx="2334699" cy="3403923"/>
          </a:xfrm>
        </p:spPr>
      </p:pic>
      <p:sp>
        <p:nvSpPr>
          <p:cNvPr id="10" name="TextovéPole 9"/>
          <p:cNvSpPr txBox="1"/>
          <p:nvPr/>
        </p:nvSpPr>
        <p:spPr>
          <a:xfrm>
            <a:off x="4716016" y="2564904"/>
            <a:ext cx="388843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VLADIMÍR DLOUHÝ</a:t>
            </a:r>
          </a:p>
          <a:p>
            <a:r>
              <a:rPr lang="cs-CZ" dirty="0" smtClean="0"/>
              <a:t>59 165 </a:t>
            </a:r>
            <a:r>
              <a:rPr lang="cs-CZ" dirty="0" smtClean="0"/>
              <a:t>podpisů , uznáno </a:t>
            </a:r>
            <a:r>
              <a:rPr lang="cs-CZ" dirty="0" smtClean="0"/>
              <a:t>38 </a:t>
            </a:r>
            <a:r>
              <a:rPr lang="cs-CZ" dirty="0" smtClean="0"/>
              <a:t>686 </a:t>
            </a:r>
            <a:r>
              <a:rPr lang="cs-CZ" dirty="0" smtClean="0"/>
              <a:t>NSS rozhodl, že výpočet byl chybný, </a:t>
            </a:r>
            <a:r>
              <a:rPr lang="cs-CZ" dirty="0" smtClean="0"/>
              <a:t>ale </a:t>
            </a:r>
            <a:r>
              <a:rPr lang="cs-CZ" dirty="0" smtClean="0"/>
              <a:t>i </a:t>
            </a:r>
            <a:r>
              <a:rPr lang="cs-CZ" dirty="0" smtClean="0"/>
              <a:t>po opravě  neměl ani 49  000 podpisů = registrace zamítnuta</a:t>
            </a:r>
          </a:p>
          <a:p>
            <a:endParaRPr lang="cs-CZ" b="1" u="sng" dirty="0" smtClean="0"/>
          </a:p>
          <a:p>
            <a:r>
              <a:rPr lang="cs-CZ" b="1" u="sng" dirty="0" smtClean="0"/>
              <a:t>TOMIO OKAMURA</a:t>
            </a:r>
          </a:p>
          <a:p>
            <a:r>
              <a:rPr lang="cs-CZ" dirty="0" smtClean="0"/>
              <a:t>59 165 podpisů , uznáno 38 686 NSS rozhodl, že výpočet byl chybný, ale i po opravě  </a:t>
            </a:r>
            <a:r>
              <a:rPr lang="cs-CZ" dirty="0" smtClean="0"/>
              <a:t>neměl ani </a:t>
            </a:r>
            <a:r>
              <a:rPr lang="cs-CZ" dirty="0" smtClean="0"/>
              <a:t>49  000 podpisů = registrace zamítnuta</a:t>
            </a:r>
          </a:p>
          <a:p>
            <a:endParaRPr lang="cs-CZ" b="1" u="sng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KOLO VOLEB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323528" y="1124744"/>
            <a:ext cx="8363272" cy="5184616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4500" dirty="0" smtClean="0"/>
              <a:t>Datum konání: 	11. – 12. 1. 2013		Volební účast: 	61,31%</a:t>
            </a:r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2900" dirty="0" smtClean="0"/>
          </a:p>
          <a:p>
            <a:pPr>
              <a:buNone/>
            </a:pPr>
            <a:endParaRPr lang="cs-CZ" sz="2900" dirty="0" smtClean="0"/>
          </a:p>
          <a:p>
            <a:pPr>
              <a:buNone/>
            </a:pPr>
            <a:endParaRPr lang="cs-CZ" sz="3800" dirty="0" smtClean="0"/>
          </a:p>
          <a:p>
            <a:pPr>
              <a:buNone/>
            </a:pPr>
            <a:r>
              <a:rPr lang="cs-CZ" sz="4500" dirty="0" smtClean="0"/>
              <a:t>Žádný kandidát nezískal nadpoloviční většinu hlasů. </a:t>
            </a:r>
          </a:p>
          <a:p>
            <a:pPr>
              <a:buNone/>
            </a:pPr>
            <a:r>
              <a:rPr lang="cs-CZ" sz="4500" dirty="0" smtClean="0"/>
              <a:t>Do 2. kola postoupil M. Zeman a K. </a:t>
            </a:r>
            <a:r>
              <a:rPr lang="cs-CZ" sz="4500" dirty="0" err="1" smtClean="0"/>
              <a:t>Schwarzenberg</a:t>
            </a:r>
            <a:endParaRPr lang="cs-CZ" sz="45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539553" y="1700809"/>
          <a:ext cx="5904655" cy="3312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6722"/>
                <a:gridCol w="3029715"/>
                <a:gridCol w="1968218"/>
              </a:tblGrid>
              <a:tr h="280709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POŘÁDÍ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JMÉNO KANDIDÁTA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%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Miloš</a:t>
                      </a:r>
                      <a:r>
                        <a:rPr lang="cs-CZ" sz="1200" baseline="0" dirty="0" smtClean="0"/>
                        <a:t> Zeman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24,21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Karel </a:t>
                      </a:r>
                      <a:r>
                        <a:rPr lang="cs-CZ" sz="1200" dirty="0" err="1" smtClean="0"/>
                        <a:t>Schwarzenberg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23,40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Jan</a:t>
                      </a:r>
                      <a:r>
                        <a:rPr lang="cs-CZ" sz="1200" baseline="0" dirty="0" smtClean="0"/>
                        <a:t> Fischer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16,35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Jiří </a:t>
                      </a:r>
                      <a:r>
                        <a:rPr lang="cs-CZ" sz="1200" dirty="0" err="1" smtClean="0"/>
                        <a:t>Dienstbier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16,12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Vladimír </a:t>
                      </a:r>
                      <a:r>
                        <a:rPr lang="cs-CZ" sz="1200" dirty="0" err="1" smtClean="0"/>
                        <a:t>Franz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6,84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Zuzana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baseline="0" dirty="0" err="1" smtClean="0"/>
                        <a:t>Roithová</a:t>
                      </a:r>
                      <a:r>
                        <a:rPr lang="cs-CZ" sz="1200" baseline="0" dirty="0" smtClean="0"/>
                        <a:t> 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4,95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Taťána Fischerová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3,23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Přemysl</a:t>
                      </a:r>
                      <a:r>
                        <a:rPr lang="cs-CZ" sz="1200" baseline="0" dirty="0" smtClean="0"/>
                        <a:t> Sobotka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2,46</a:t>
                      </a:r>
                      <a:endParaRPr lang="cs-CZ" sz="1200" dirty="0"/>
                    </a:p>
                  </a:txBody>
                  <a:tcPr/>
                </a:tc>
              </a:tr>
              <a:tr h="336851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Jana </a:t>
                      </a:r>
                      <a:r>
                        <a:rPr lang="cs-CZ" sz="1200" dirty="0" err="1" smtClean="0"/>
                        <a:t>Bobošíková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2,39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KOLO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19256" cy="4752568"/>
          </a:xfrm>
        </p:spPr>
        <p:txBody>
          <a:bodyPr/>
          <a:lstStyle/>
          <a:p>
            <a:pPr>
              <a:buNone/>
            </a:pPr>
            <a:r>
              <a:rPr lang="cs-CZ" sz="1900" dirty="0" smtClean="0"/>
              <a:t>Datum konání: 	</a:t>
            </a:r>
            <a:r>
              <a:rPr lang="cs-CZ" sz="1900" dirty="0" smtClean="0"/>
              <a:t>25. </a:t>
            </a:r>
            <a:r>
              <a:rPr lang="cs-CZ" sz="1900" dirty="0" smtClean="0"/>
              <a:t>– </a:t>
            </a:r>
            <a:r>
              <a:rPr lang="cs-CZ" sz="1900" dirty="0" smtClean="0"/>
              <a:t>26. </a:t>
            </a:r>
            <a:r>
              <a:rPr lang="cs-CZ" sz="1900" dirty="0" smtClean="0"/>
              <a:t>1. 2013		Volební účast: 	61,31</a:t>
            </a:r>
            <a:r>
              <a:rPr lang="cs-CZ" sz="1900" dirty="0" smtClean="0"/>
              <a:t>%</a:t>
            </a:r>
          </a:p>
          <a:p>
            <a:pPr>
              <a:buNone/>
            </a:pPr>
            <a:endParaRPr lang="cs-CZ" sz="1900" dirty="0" smtClean="0"/>
          </a:p>
          <a:p>
            <a:pPr>
              <a:buNone/>
            </a:pPr>
            <a:endParaRPr lang="cs-CZ" sz="1900" dirty="0" smtClean="0"/>
          </a:p>
          <a:p>
            <a:pPr>
              <a:buNone/>
            </a:pPr>
            <a:endParaRPr lang="cs-CZ" sz="1900" dirty="0" smtClean="0"/>
          </a:p>
          <a:p>
            <a:pPr>
              <a:buNone/>
            </a:pPr>
            <a:endParaRPr lang="cs-CZ" sz="1900" dirty="0" smtClean="0"/>
          </a:p>
          <a:p>
            <a:pPr>
              <a:buNone/>
            </a:pPr>
            <a:r>
              <a:rPr lang="cs-CZ" sz="1900" dirty="0" smtClean="0"/>
              <a:t>PREZIDENTEM SE STAL MILOŠ ZEMAN </a:t>
            </a:r>
            <a:endParaRPr lang="cs-CZ" sz="1900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83568" y="2060848"/>
          <a:ext cx="4248472" cy="869816"/>
        </p:xfrm>
        <a:graphic>
          <a:graphicData uri="http://schemas.openxmlformats.org/drawingml/2006/table">
            <a:tbl>
              <a:tblPr firstRow="1" bandRow="1">
                <a:tableStyleId>{E269D01E-BC32-4049-B463-5C60D7B0CCD2}</a:tableStyleId>
              </a:tblPr>
              <a:tblGrid>
                <a:gridCol w="418666"/>
                <a:gridCol w="2413650"/>
                <a:gridCol w="1416156"/>
              </a:tblGrid>
              <a:tr h="288032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Miloš</a:t>
                      </a:r>
                      <a:r>
                        <a:rPr lang="cs-CZ" baseline="0" dirty="0" smtClean="0"/>
                        <a:t> Zeman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54,80%</a:t>
                      </a:r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>
                    <a:solidFill>
                      <a:srgbClr val="0070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Karel </a:t>
                      </a:r>
                      <a:r>
                        <a:rPr lang="cs-CZ" dirty="0" err="1" smtClean="0"/>
                        <a:t>Schwarzenberg</a:t>
                      </a:r>
                      <a:endParaRPr lang="cs-CZ" dirty="0"/>
                    </a:p>
                  </a:txBody>
                  <a:tcPr>
                    <a:solidFill>
                      <a:srgbClr val="0070C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45,19%</a:t>
                      </a:r>
                      <a:endParaRPr lang="cs-CZ" dirty="0"/>
                    </a:p>
                  </a:txBody>
                  <a:tcPr>
                    <a:solidFill>
                      <a:srgbClr val="0070C0">
                        <a:alpha val="2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6" name="Obrázek 5" descr="800px-Presidential_Results_2013_-_Second_Round_-_districts_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2276872"/>
            <a:ext cx="3096344" cy="1788139"/>
          </a:xfrm>
          <a:prstGeom prst="rect">
            <a:avLst/>
          </a:prstGeom>
        </p:spPr>
      </p:pic>
      <p:pic>
        <p:nvPicPr>
          <p:cNvPr id="7" name="Obrázek 6" descr="484px-Miloš_Zeman_20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3789040"/>
            <a:ext cx="1944216" cy="2406168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68592"/>
          </a:xfrm>
        </p:spPr>
        <p:txBody>
          <a:bodyPr/>
          <a:lstStyle/>
          <a:p>
            <a:pPr marL="651510" indent="-514350">
              <a:buAutoNum type="arabicParenR"/>
            </a:pPr>
            <a:r>
              <a:rPr lang="cs-CZ" dirty="0" smtClean="0"/>
              <a:t>Jaké podmínky musí splňovat kandidát na prezidenta?</a:t>
            </a:r>
          </a:p>
          <a:p>
            <a:pPr marL="651510" indent="-514350">
              <a:buAutoNum type="arabicParenR"/>
            </a:pPr>
            <a:r>
              <a:rPr lang="cs-CZ" dirty="0" smtClean="0"/>
              <a:t>Kdo může navrhnout prezidentského kandidáta?</a:t>
            </a:r>
          </a:p>
          <a:p>
            <a:pPr marL="651510" indent="-514350">
              <a:buAutoNum type="arabicParenR"/>
            </a:pPr>
            <a:r>
              <a:rPr lang="cs-CZ" dirty="0" smtClean="0"/>
              <a:t>Které další státy EU mají přímou volbu hlavy státu?</a:t>
            </a:r>
          </a:p>
          <a:p>
            <a:pPr marL="651510" indent="-514350">
              <a:buAutoNum type="arabicParenR"/>
            </a:pPr>
            <a:r>
              <a:rPr lang="cs-CZ" dirty="0" smtClean="0"/>
              <a:t>Kdo provádí kontrolu podpisů pod peticí?</a:t>
            </a:r>
          </a:p>
          <a:p>
            <a:pPr marL="651510" indent="-514350">
              <a:buAutoNum type="arabicParenR"/>
            </a:pPr>
            <a:r>
              <a:rPr lang="cs-CZ" dirty="0" smtClean="0"/>
              <a:t>Registrace kterých kandidátů byla vyloučena a proč?</a:t>
            </a:r>
          </a:p>
          <a:p>
            <a:pPr marL="651510" indent="-514350">
              <a:buAutoNum type="arabicParenR"/>
            </a:pPr>
            <a:endParaRPr lang="cs-CZ" dirty="0" smtClean="0"/>
          </a:p>
          <a:p>
            <a:pPr marL="651510" indent="-514350">
              <a:buAutoNum type="arabicParenR"/>
            </a:pPr>
            <a:endParaRPr lang="cs-CZ" dirty="0" smtClean="0"/>
          </a:p>
          <a:p>
            <a:pPr marL="651510" indent="-514350">
              <a:buAutoNum type="arabicParenR"/>
            </a:pPr>
            <a:endParaRPr lang="cs-CZ" dirty="0" smtClean="0"/>
          </a:p>
          <a:p>
            <a:pPr marL="651510" indent="-514350">
              <a:buAutoNum type="arabicParenR"/>
            </a:pPr>
            <a:endParaRPr lang="cs-CZ" dirty="0" smtClean="0"/>
          </a:p>
          <a:p>
            <a:pPr marL="651510" indent="-514350">
              <a:buAutoNum type="arabicParenR"/>
            </a:pPr>
            <a:endParaRPr lang="cs-CZ" dirty="0" smtClean="0"/>
          </a:p>
          <a:p>
            <a:pPr marL="651510" indent="-514350">
              <a:buAutoNum type="arabicParenR"/>
            </a:pPr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00336"/>
          </a:xfrm>
        </p:spPr>
        <p:txBody>
          <a:bodyPr>
            <a:normAutofit/>
          </a:bodyPr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640960" cy="5616624"/>
          </a:xfrm>
        </p:spPr>
        <p:txBody>
          <a:bodyPr>
            <a:noAutofit/>
          </a:bodyPr>
          <a:lstStyle/>
          <a:p>
            <a:r>
              <a:rPr lang="cs-CZ" sz="1200" dirty="0"/>
              <a:t>DVOŘÁK, Jan, a kol. </a:t>
            </a:r>
            <a:r>
              <a:rPr lang="cs-CZ" sz="1200" i="1" dirty="0"/>
              <a:t>Odmaturuj ze společenských věd.</a:t>
            </a:r>
            <a:r>
              <a:rPr lang="cs-CZ" sz="1200" dirty="0"/>
              <a:t> 1. vyd. Brno: </a:t>
            </a:r>
            <a:r>
              <a:rPr lang="cs-CZ" sz="1200" dirty="0" err="1"/>
              <a:t>Didaktis</a:t>
            </a:r>
            <a:r>
              <a:rPr lang="cs-CZ" sz="1200" dirty="0"/>
              <a:t>, 2008, 256 s. ISBN 978-80-7358-122-0</a:t>
            </a:r>
            <a:r>
              <a:rPr lang="cs-CZ" sz="1200" dirty="0" smtClean="0"/>
              <a:t>.</a:t>
            </a:r>
          </a:p>
          <a:p>
            <a:r>
              <a:rPr lang="cs-CZ" sz="1200" dirty="0" smtClean="0"/>
              <a:t>CHE</a:t>
            </a:r>
            <a:r>
              <a:rPr lang="cs-CZ" sz="1200" dirty="0" smtClean="0"/>
              <a:t>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</a:t>
            </a:r>
            <a:r>
              <a:rPr lang="cs-CZ" sz="1200" dirty="0" smtClean="0"/>
              <a:t>cit.13.12.2013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Vaclav</a:t>
            </a:r>
            <a:r>
              <a:rPr lang="cs-CZ" sz="1200" dirty="0" smtClean="0"/>
              <a:t>_Klaus_</a:t>
            </a:r>
            <a:r>
              <a:rPr lang="cs-CZ" sz="1200" dirty="0" err="1" smtClean="0"/>
              <a:t>headshot.jpg</a:t>
            </a:r>
            <a:endParaRPr lang="cs-CZ" sz="1200" dirty="0" smtClean="0"/>
          </a:p>
          <a:p>
            <a:r>
              <a:rPr lang="cs-CZ" sz="1200" dirty="0" smtClean="0"/>
              <a:t>KOLJA21</a:t>
            </a:r>
            <a:r>
              <a:rPr lang="cs-CZ" sz="1200" dirty="0" smtClean="0"/>
              <a:t>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:EU28-2013_</a:t>
            </a:r>
            <a:r>
              <a:rPr lang="cs-CZ" sz="1200" dirty="0" err="1" smtClean="0"/>
              <a:t>European</a:t>
            </a:r>
            <a:r>
              <a:rPr lang="cs-CZ" sz="1200" dirty="0" smtClean="0"/>
              <a:t>_Union_map.</a:t>
            </a:r>
            <a:r>
              <a:rPr lang="cs-CZ" sz="1200" dirty="0" err="1" smtClean="0"/>
              <a:t>svg</a:t>
            </a:r>
            <a:endParaRPr lang="cs-CZ" sz="1200" dirty="0" smtClean="0"/>
          </a:p>
          <a:p>
            <a:r>
              <a:rPr lang="cs-CZ" sz="1200" dirty="0" smtClean="0"/>
              <a:t>ĹADISLAV FAIGL</a:t>
            </a:r>
            <a:r>
              <a:rPr lang="cs-CZ" sz="1200" dirty="0" smtClean="0"/>
              <a:t>.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:Prime_</a:t>
            </a:r>
            <a:r>
              <a:rPr lang="cs-CZ" sz="1200" dirty="0" err="1" smtClean="0"/>
              <a:t>Minister</a:t>
            </a:r>
            <a:r>
              <a:rPr lang="cs-CZ" sz="1200" dirty="0" smtClean="0"/>
              <a:t>_</a:t>
            </a:r>
            <a:r>
              <a:rPr lang="cs-CZ" sz="1200" dirty="0" err="1" smtClean="0"/>
              <a:t>of</a:t>
            </a:r>
            <a:r>
              <a:rPr lang="cs-CZ" sz="1200" dirty="0" smtClean="0"/>
              <a:t>_</a:t>
            </a:r>
            <a:r>
              <a:rPr lang="cs-CZ" sz="1200" dirty="0" err="1" smtClean="0"/>
              <a:t>the</a:t>
            </a:r>
            <a:r>
              <a:rPr lang="cs-CZ" sz="1200" dirty="0" smtClean="0"/>
              <a:t>_</a:t>
            </a:r>
            <a:r>
              <a:rPr lang="cs-CZ" sz="1200" dirty="0" err="1" smtClean="0"/>
              <a:t>Czech</a:t>
            </a:r>
            <a:r>
              <a:rPr lang="cs-CZ" sz="1200" dirty="0" smtClean="0"/>
              <a:t>_</a:t>
            </a:r>
            <a:r>
              <a:rPr lang="cs-CZ" sz="1200" dirty="0" err="1" smtClean="0"/>
              <a:t>Republic</a:t>
            </a:r>
            <a:r>
              <a:rPr lang="cs-CZ" sz="1200" dirty="0" smtClean="0"/>
              <a:t>_Jan_</a:t>
            </a:r>
            <a:r>
              <a:rPr lang="cs-CZ" sz="1200" dirty="0" err="1" smtClean="0"/>
              <a:t>Fischer</a:t>
            </a:r>
            <a:r>
              <a:rPr lang="cs-CZ" sz="1200" dirty="0" smtClean="0"/>
              <a:t>.JPG</a:t>
            </a:r>
            <a:endParaRPr lang="cs-CZ" sz="1200" dirty="0" smtClean="0"/>
          </a:p>
          <a:p>
            <a:r>
              <a:rPr lang="cs-CZ" sz="1200" dirty="0" smtClean="0"/>
              <a:t>DRACEANE</a:t>
            </a:r>
            <a:r>
              <a:rPr lang="cs-CZ" sz="1200" dirty="0" smtClean="0"/>
              <a:t>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[cit. </a:t>
            </a:r>
            <a:r>
              <a:rPr lang="cs-CZ" sz="1200" dirty="0" smtClean="0"/>
              <a:t>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:Jana_</a:t>
            </a:r>
            <a:r>
              <a:rPr lang="cs-CZ" sz="1200" dirty="0" err="1" smtClean="0"/>
              <a:t>Bobo</a:t>
            </a:r>
            <a:r>
              <a:rPr lang="cs-CZ" sz="1200" dirty="0" smtClean="0"/>
              <a:t>%C5%A1%C3%</a:t>
            </a:r>
            <a:r>
              <a:rPr lang="cs-CZ" sz="1200" dirty="0" err="1" smtClean="0"/>
              <a:t>ADkov</a:t>
            </a:r>
            <a:r>
              <a:rPr lang="cs-CZ" sz="1200" dirty="0" smtClean="0"/>
              <a:t>%C3%A1_2012-12-03.JPG</a:t>
            </a:r>
            <a:endParaRPr lang="cs-CZ" sz="1200" dirty="0" smtClean="0"/>
          </a:p>
          <a:p>
            <a:r>
              <a:rPr lang="cs-CZ" sz="1200" dirty="0" smtClean="0"/>
              <a:t>CHE.</a:t>
            </a:r>
            <a:r>
              <a:rPr lang="cs-CZ" sz="1200" dirty="0" smtClean="0"/>
              <a:t> 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[online]. [</a:t>
            </a:r>
            <a:r>
              <a:rPr lang="cs-CZ" sz="1200" dirty="0" smtClean="0"/>
              <a:t>cit.13.12.2013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:Tana_Fischerova.</a:t>
            </a:r>
            <a:r>
              <a:rPr lang="cs-CZ" sz="1200" dirty="0" err="1" smtClean="0"/>
              <a:t>jpg</a:t>
            </a:r>
            <a:endParaRPr lang="cs-CZ" sz="1200" dirty="0" smtClean="0"/>
          </a:p>
          <a:p>
            <a:r>
              <a:rPr lang="cs-CZ" sz="1200" i="1" dirty="0" err="1" smtClean="0"/>
              <a:t>CHE</a:t>
            </a:r>
            <a:r>
              <a:rPr lang="cs-CZ" sz="1200" i="1" dirty="0" err="1" smtClean="0"/>
              <a:t>.commons.wikimedia.org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</a:t>
            </a:r>
            <a:r>
              <a:rPr lang="cs-CZ" sz="1200" dirty="0" smtClean="0"/>
              <a:t>cit.13.12.2013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Premysl</a:t>
            </a:r>
            <a:r>
              <a:rPr lang="cs-CZ" sz="1200" dirty="0" smtClean="0"/>
              <a:t>_Sobotka.</a:t>
            </a:r>
            <a:r>
              <a:rPr lang="cs-CZ" sz="1200" dirty="0" err="1" smtClean="0"/>
              <a:t>jpg</a:t>
            </a:r>
            <a:endParaRPr lang="cs-CZ" sz="1200" dirty="0" smtClean="0"/>
          </a:p>
          <a:p>
            <a:r>
              <a:rPr lang="cs-CZ" sz="1200" i="1" dirty="0" err="1" smtClean="0"/>
              <a:t>DRACEANE</a:t>
            </a:r>
            <a:r>
              <a:rPr lang="cs-CZ" sz="1200" i="1" dirty="0" err="1" smtClean="0"/>
              <a:t>.commons.wikimedia.org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dirty="0" smtClean="0"/>
              <a:t>13.12..2013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Milo</a:t>
            </a:r>
            <a:r>
              <a:rPr lang="cs-CZ" sz="1200" dirty="0" smtClean="0"/>
              <a:t>%C5%A1_Zeman_2012-12-03_</a:t>
            </a:r>
            <a:r>
              <a:rPr lang="cs-CZ" sz="1200" dirty="0" err="1" smtClean="0"/>
              <a:t>cropped.jpg</a:t>
            </a:r>
            <a:endParaRPr lang="cs-CZ" sz="1200" dirty="0" smtClean="0"/>
          </a:p>
          <a:p>
            <a:r>
              <a:rPr lang="cs-CZ" sz="1200" i="1" dirty="0" err="1" smtClean="0"/>
              <a:t>FRANZFORPRESIDENT.commons.wikimedia.org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</a:t>
            </a:r>
            <a:r>
              <a:rPr lang="cs-CZ" sz="1200" dirty="0" smtClean="0"/>
              <a:t>cit.13.12.2013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:Prof._JUDr._</a:t>
            </a:r>
            <a:r>
              <a:rPr lang="cs-CZ" sz="1200" dirty="0" err="1" smtClean="0"/>
              <a:t>Vladim</a:t>
            </a:r>
            <a:r>
              <a:rPr lang="cs-CZ" sz="1200" dirty="0" smtClean="0"/>
              <a:t>%C3%</a:t>
            </a:r>
            <a:r>
              <a:rPr lang="cs-CZ" sz="1200" dirty="0" err="1" smtClean="0"/>
              <a:t>ADr</a:t>
            </a:r>
            <a:r>
              <a:rPr lang="cs-CZ" sz="1200" dirty="0" smtClean="0"/>
              <a:t>_</a:t>
            </a:r>
            <a:r>
              <a:rPr lang="cs-CZ" sz="1200" dirty="0" err="1" smtClean="0"/>
              <a:t>Franz.jpg</a:t>
            </a:r>
            <a:endParaRPr lang="cs-CZ" sz="1200" dirty="0" smtClean="0"/>
          </a:p>
          <a:p>
            <a:r>
              <a:rPr lang="cs-CZ" sz="1200" i="1" dirty="0" smtClean="0"/>
              <a:t>PETR </a:t>
            </a:r>
            <a:r>
              <a:rPr lang="cs-CZ" sz="1200" i="1" dirty="0" err="1" smtClean="0"/>
              <a:t>VILGUS</a:t>
            </a:r>
            <a:r>
              <a:rPr lang="cs-CZ" sz="1200" i="1" dirty="0" err="1" smtClean="0"/>
              <a:t>Lcommons.wikimedia.org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dirty="0" smtClean="0"/>
              <a:t>13.12.2013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:JIRI_</a:t>
            </a:r>
            <a:r>
              <a:rPr lang="cs-CZ" sz="1200" dirty="0" err="1" smtClean="0"/>
              <a:t>Dienstbier</a:t>
            </a:r>
            <a:r>
              <a:rPr lang="cs-CZ" sz="1200" dirty="0" smtClean="0"/>
              <a:t>_</a:t>
            </a:r>
            <a:r>
              <a:rPr lang="cs-CZ" sz="1200" dirty="0" err="1" smtClean="0"/>
              <a:t>mladsi</a:t>
            </a:r>
            <a:r>
              <a:rPr lang="cs-CZ" sz="1200" dirty="0" smtClean="0"/>
              <a:t>_</a:t>
            </a:r>
            <a:r>
              <a:rPr lang="cs-CZ" sz="1200" dirty="0" err="1" smtClean="0"/>
              <a:t>cropped.jpeg</a:t>
            </a:r>
            <a:endParaRPr lang="cs-CZ" sz="1200" dirty="0" smtClean="0"/>
          </a:p>
          <a:p>
            <a:r>
              <a:rPr lang="cs-CZ" sz="1200" i="1" dirty="0" smtClean="0"/>
              <a:t>DAVID </a:t>
            </a:r>
            <a:r>
              <a:rPr lang="cs-CZ" sz="1200" i="1" dirty="0" err="1" smtClean="0"/>
              <a:t>SEDLECKÝ</a:t>
            </a:r>
            <a:r>
              <a:rPr lang="cs-CZ" sz="1200" i="1" dirty="0" smtClean="0"/>
              <a:t>.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</a:t>
            </a:r>
            <a:r>
              <a:rPr lang="cs-CZ" sz="1200" dirty="0" smtClean="0"/>
              <a:t>cit.13.12.11.2013</a:t>
            </a:r>
            <a:r>
              <a:rPr lang="cs-CZ" sz="1200" dirty="0" smtClean="0"/>
              <a:t>]. Dostupný na </a:t>
            </a:r>
            <a:r>
              <a:rPr lang="cs-CZ" sz="1200" dirty="0" smtClean="0"/>
              <a:t>WWW:http://</a:t>
            </a:r>
            <a:r>
              <a:rPr lang="cs-CZ" sz="1200" dirty="0" err="1" smtClean="0"/>
              <a:t>commons.wikimedia.org</a:t>
            </a:r>
            <a:r>
              <a:rPr lang="cs-CZ" sz="1200" dirty="0" smtClean="0"/>
              <a:t>/</a:t>
            </a:r>
            <a:r>
              <a:rPr lang="cs-CZ" sz="1200" dirty="0" err="1" smtClean="0"/>
              <a:t>wiki</a:t>
            </a:r>
            <a:r>
              <a:rPr lang="cs-CZ" sz="1200" dirty="0" smtClean="0"/>
              <a:t>/</a:t>
            </a:r>
            <a:r>
              <a:rPr lang="cs-CZ" sz="1200" dirty="0" err="1" smtClean="0"/>
              <a:t>File</a:t>
            </a:r>
            <a:r>
              <a:rPr lang="cs-CZ" sz="1200" dirty="0" smtClean="0"/>
              <a:t>:</a:t>
            </a:r>
            <a:r>
              <a:rPr lang="cs-CZ" sz="1200" dirty="0" err="1" smtClean="0"/>
              <a:t>Milo</a:t>
            </a:r>
            <a:r>
              <a:rPr lang="cs-CZ" sz="1200" dirty="0" smtClean="0"/>
              <a:t>%C5%A1_Zeman_2013.JPG</a:t>
            </a:r>
            <a:endParaRPr lang="cs-CZ" sz="1200" dirty="0" smtClean="0"/>
          </a:p>
          <a:p>
            <a:r>
              <a:rPr lang="cs-CZ" sz="1200" i="1" dirty="0" smtClean="0"/>
              <a:t>AUTOR </a:t>
            </a:r>
            <a:r>
              <a:rPr lang="cs-CZ" sz="1200" i="1" dirty="0" err="1" smtClean="0"/>
              <a:t>NEUVEDEN</a:t>
            </a:r>
            <a:r>
              <a:rPr lang="cs-CZ" sz="1200" i="1" dirty="0" smtClean="0"/>
              <a:t>.</a:t>
            </a:r>
            <a:r>
              <a:rPr lang="cs-CZ" sz="1200" i="1" dirty="0" err="1" smtClean="0"/>
              <a:t>commons.wikimedia.org</a:t>
            </a:r>
            <a:r>
              <a:rPr lang="cs-CZ" sz="1200" i="1" dirty="0" smtClean="0"/>
              <a:t>/</a:t>
            </a:r>
            <a:r>
              <a:rPr lang="cs-CZ" sz="1200" i="1" dirty="0" err="1" smtClean="0"/>
              <a:t>wiki</a:t>
            </a:r>
            <a:r>
              <a:rPr lang="cs-CZ" sz="1200" dirty="0" smtClean="0"/>
              <a:t> </a:t>
            </a:r>
            <a:r>
              <a:rPr lang="cs-CZ" sz="1200" dirty="0" smtClean="0"/>
              <a:t>[online]. [cit. </a:t>
            </a:r>
            <a:r>
              <a:rPr lang="cs-CZ" sz="1200" dirty="0" smtClean="0"/>
              <a:t>13.12.2013</a:t>
            </a:r>
            <a:r>
              <a:rPr lang="cs-CZ" sz="1200" dirty="0" smtClean="0"/>
              <a:t>]. Dostupný na WWW: </a:t>
            </a:r>
            <a:r>
              <a:rPr lang="cs-CZ" sz="1200" dirty="0" smtClean="0"/>
              <a:t>http://commons.wikimedia.org/wiki/File:Karel_Schwarzenberg_on_June_2,_2011.jpg</a:t>
            </a:r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pPr>
              <a:buNone/>
            </a:pP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xmlns="" val="38123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1312</TotalTime>
  <Words>513</Words>
  <Application>Microsoft Office PowerPoint</Application>
  <PresentationFormat>Předvádění na obrazovce (4:3)</PresentationFormat>
  <Paragraphs>206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Vrchol</vt:lpstr>
      <vt:lpstr>Snímek 1</vt:lpstr>
      <vt:lpstr>PŘÍMÁ VOLBA PREZIDENTA</vt:lpstr>
      <vt:lpstr>PŘÍMÁ VOLBA</vt:lpstr>
      <vt:lpstr>NAVRHNUTÍ KANDIDÁTA</vt:lpstr>
      <vt:lpstr>KANDIDÁTI</vt:lpstr>
      <vt:lpstr>KANDIDÁTI</vt:lpstr>
      <vt:lpstr>KANDIDÁTI</vt:lpstr>
      <vt:lpstr>KANDIDÁTI</vt:lpstr>
      <vt:lpstr>KANDIDÁTI</vt:lpstr>
      <vt:lpstr>1. KOLO VOLEB</vt:lpstr>
      <vt:lpstr>2. KOLO</vt:lpstr>
      <vt:lpstr>OTÁZKY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Zárubová</dc:creator>
  <cp:lastModifiedBy>Lenka</cp:lastModifiedBy>
  <cp:revision>127</cp:revision>
  <dcterms:created xsi:type="dcterms:W3CDTF">2014-03-30T16:55:33Z</dcterms:created>
  <dcterms:modified xsi:type="dcterms:W3CDTF">2014-04-10T15:02:37Z</dcterms:modified>
</cp:coreProperties>
</file>