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notesMasterIdLst>
    <p:notesMasterId r:id="rId22"/>
  </p:notesMasterIdLst>
  <p:sldIdLst>
    <p:sldId id="291" r:id="rId2"/>
    <p:sldId id="292" r:id="rId3"/>
    <p:sldId id="262" r:id="rId4"/>
    <p:sldId id="269" r:id="rId5"/>
    <p:sldId id="270" r:id="rId6"/>
    <p:sldId id="271" r:id="rId7"/>
    <p:sldId id="272" r:id="rId8"/>
    <p:sldId id="273" r:id="rId9"/>
    <p:sldId id="275" r:id="rId10"/>
    <p:sldId id="277" r:id="rId11"/>
    <p:sldId id="276" r:id="rId12"/>
    <p:sldId id="274" r:id="rId13"/>
    <p:sldId id="279" r:id="rId14"/>
    <p:sldId id="281" r:id="rId15"/>
    <p:sldId id="282" r:id="rId16"/>
    <p:sldId id="284" r:id="rId17"/>
    <p:sldId id="285" r:id="rId18"/>
    <p:sldId id="290" r:id="rId19"/>
    <p:sldId id="293" r:id="rId20"/>
    <p:sldId id="29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84106"/>
    <a:srgbClr val="FFFFFF"/>
    <a:srgbClr val="DAFED2"/>
    <a:srgbClr val="CCFFCC"/>
    <a:srgbClr val="CCFF99"/>
    <a:srgbClr val="F165E0"/>
    <a:srgbClr val="F6F89A"/>
    <a:srgbClr val="FFFFCC"/>
    <a:srgbClr val="9966FF"/>
    <a:srgbClr val="99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VY_32_INOVACE_08_Podstatná jména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</a:t>
          </a:r>
          <a:r>
            <a:rPr lang="cs-CZ" sz="2000" dirty="0" err="1" smtClean="0"/>
            <a:t>Hofrichterová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2. a 3.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16. 10. 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E70354-EBDC-4889-A668-9BEBA66A43ED}" type="presOf" srcId="{D1D4F407-5343-4D3F-B5B9-D407B03CAEB4}" destId="{D005CE8C-CC26-4C3E-AC11-E15060ECD759}" srcOrd="0" destOrd="0" presId="urn:microsoft.com/office/officeart/2005/8/layout/target3"/>
    <dgm:cxn modelId="{7FA2BD96-40A4-4BAE-8181-B4054616CFAE}" type="presOf" srcId="{D8197B8C-B260-4A16-BDF4-0947B075E274}" destId="{0F7944D4-5DCA-4B9E-A896-D52854246E44}" srcOrd="0" destOrd="0" presId="urn:microsoft.com/office/officeart/2005/8/layout/target3"/>
    <dgm:cxn modelId="{B8BD0277-C67F-497E-8ADB-9ECA6AB5CD7E}" type="presOf" srcId="{4C35D32F-0EAB-4CD7-82EE-45574DC2A586}" destId="{2463512F-938D-4E07-9D5C-7B2E99ABD39E}" srcOrd="0" destOrd="0" presId="urn:microsoft.com/office/officeart/2005/8/layout/target3"/>
    <dgm:cxn modelId="{5DFCE1A3-0A5E-4A38-9B4E-26F6AF7A0CA3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72275E9-D150-4DE5-8803-97F3E67AB274}" type="presOf" srcId="{4865AC3F-78E2-43BA-A56B-7C465B8FCF11}" destId="{54F8D70D-FB57-4298-A600-D8F61B2A354A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A7B273E-035F-4B7A-A9B6-26348E0045C3}" type="presOf" srcId="{4C35D32F-0EAB-4CD7-82EE-45574DC2A586}" destId="{A02C1AC3-4F1B-47BC-9A88-D00EAE61D85A}" srcOrd="1" destOrd="0" presId="urn:microsoft.com/office/officeart/2005/8/layout/target3"/>
    <dgm:cxn modelId="{C971EEA7-5DAC-4118-B1F0-469E4693EBDC}" type="presOf" srcId="{D1B46980-6531-4606-95E6-44980827E919}" destId="{2CDFEC33-8C2A-49C6-B23B-FA3577B1DCE9}" srcOrd="1" destOrd="0" presId="urn:microsoft.com/office/officeart/2005/8/layout/target3"/>
    <dgm:cxn modelId="{6740835C-40C0-4930-936C-C114A34CB703}" type="presOf" srcId="{B651F6E3-6281-48DB-9319-2AEAFDAE7572}" destId="{70A198DD-41D2-4313-8B5B-1CF1BCF383F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2E68B45-217B-472F-9DAA-8C8A16B45ACB}" type="presOf" srcId="{D05761FA-3C71-4DD0-9183-7C99EBE53F4B}" destId="{6204D4B4-078C-4ACF-B823-77A728483A3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D68873FB-D1D6-43A6-A980-AC217793E3A5}" type="presOf" srcId="{D8197B8C-B260-4A16-BDF4-0947B075E274}" destId="{5C0D1B75-263C-4468-B985-565C95B9422B}" srcOrd="1" destOrd="0" presId="urn:microsoft.com/office/officeart/2005/8/layout/target3"/>
    <dgm:cxn modelId="{9C63AD60-2077-4BCF-97CC-858AA1BFCAA8}" type="presOf" srcId="{4865AC3F-78E2-43BA-A56B-7C465B8FCF11}" destId="{FC425D1D-3DF2-408E-A4F8-250CA94A450A}" srcOrd="1" destOrd="0" presId="urn:microsoft.com/office/officeart/2005/8/layout/target3"/>
    <dgm:cxn modelId="{25629671-6EFB-40DB-9388-FD46FB4EAB4D}" type="presOf" srcId="{B651F6E3-6281-48DB-9319-2AEAFDAE7572}" destId="{7145B55B-1B24-4B93-A1D4-B8021E4AC78C}" srcOrd="0" destOrd="0" presId="urn:microsoft.com/office/officeart/2005/8/layout/target3"/>
    <dgm:cxn modelId="{C8256608-8DD0-45C0-A4E4-96EB7164DAC6}" type="presOf" srcId="{D05761FA-3C71-4DD0-9183-7C99EBE53F4B}" destId="{23526C68-77CF-4757-B0E2-EC80EC09B19D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99F6269-FF6A-43A5-AEA8-59BC06766A7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14649740-BF17-4FD1-B02A-AAD699775534}" type="presOf" srcId="{D1B46980-6531-4606-95E6-44980827E919}" destId="{004736B2-18D3-4D6D-AA18-DF3F81E9E312}" srcOrd="0" destOrd="0" presId="urn:microsoft.com/office/officeart/2005/8/layout/target3"/>
    <dgm:cxn modelId="{DBBD89A5-A06F-486F-8574-A2934313DC3E}" type="presParOf" srcId="{333A1088-737F-45CB-B68E-254E46348037}" destId="{F5ABB229-8D3B-4694-996A-96F23CF14429}" srcOrd="0" destOrd="0" presId="urn:microsoft.com/office/officeart/2005/8/layout/target3"/>
    <dgm:cxn modelId="{0E2EA9D8-A869-4EFA-9FC2-6D1A2527B180}" type="presParOf" srcId="{333A1088-737F-45CB-B68E-254E46348037}" destId="{F41139FD-01EE-4571-8B17-4FB00FC51163}" srcOrd="1" destOrd="0" presId="urn:microsoft.com/office/officeart/2005/8/layout/target3"/>
    <dgm:cxn modelId="{C8FA3FC3-E656-4770-B9D1-22F59F4D541E}" type="presParOf" srcId="{333A1088-737F-45CB-B68E-254E46348037}" destId="{D005CE8C-CC26-4C3E-AC11-E15060ECD759}" srcOrd="2" destOrd="0" presId="urn:microsoft.com/office/officeart/2005/8/layout/target3"/>
    <dgm:cxn modelId="{036C7F3F-4AB9-45FC-BA58-3FAD473AA25F}" type="presParOf" srcId="{333A1088-737F-45CB-B68E-254E46348037}" destId="{E2699407-A48D-4333-A645-7FA48F1FE3B7}" srcOrd="3" destOrd="0" presId="urn:microsoft.com/office/officeart/2005/8/layout/target3"/>
    <dgm:cxn modelId="{CDFCEB17-F454-42A5-968C-B72A39C29B1F}" type="presParOf" srcId="{333A1088-737F-45CB-B68E-254E46348037}" destId="{D5EA2712-68D0-4098-BDE6-B295C6AB6119}" srcOrd="4" destOrd="0" presId="urn:microsoft.com/office/officeart/2005/8/layout/target3"/>
    <dgm:cxn modelId="{C98EB037-E8FD-4328-A5D6-A2A81746B736}" type="presParOf" srcId="{333A1088-737F-45CB-B68E-254E46348037}" destId="{54F8D70D-FB57-4298-A600-D8F61B2A354A}" srcOrd="5" destOrd="0" presId="urn:microsoft.com/office/officeart/2005/8/layout/target3"/>
    <dgm:cxn modelId="{BC27430F-54A2-4A6B-BC15-5553359A64F3}" type="presParOf" srcId="{333A1088-737F-45CB-B68E-254E46348037}" destId="{C616B022-AA0C-4D3B-BDBF-093D86622E86}" srcOrd="6" destOrd="0" presId="urn:microsoft.com/office/officeart/2005/8/layout/target3"/>
    <dgm:cxn modelId="{BC1EC531-8460-4220-BC6B-13CBCA717E80}" type="presParOf" srcId="{333A1088-737F-45CB-B68E-254E46348037}" destId="{69684AB7-5B8D-45A5-BC2F-6AF80EB883EF}" srcOrd="7" destOrd="0" presId="urn:microsoft.com/office/officeart/2005/8/layout/target3"/>
    <dgm:cxn modelId="{F811938A-5849-4346-ADA8-A51E49E2D4F2}" type="presParOf" srcId="{333A1088-737F-45CB-B68E-254E46348037}" destId="{004736B2-18D3-4D6D-AA18-DF3F81E9E312}" srcOrd="8" destOrd="0" presId="urn:microsoft.com/office/officeart/2005/8/layout/target3"/>
    <dgm:cxn modelId="{721BACBA-C4B3-48AE-B558-A7A01FDE31AB}" type="presParOf" srcId="{333A1088-737F-45CB-B68E-254E46348037}" destId="{9CCAD005-8609-4003-9C1F-3AFC293FB9F9}" srcOrd="9" destOrd="0" presId="urn:microsoft.com/office/officeart/2005/8/layout/target3"/>
    <dgm:cxn modelId="{D56E9552-4B0B-47B7-81A4-8E2B12D41830}" type="presParOf" srcId="{333A1088-737F-45CB-B68E-254E46348037}" destId="{0C4087F0-2DA9-4805-A823-C8C5404FEF67}" srcOrd="10" destOrd="0" presId="urn:microsoft.com/office/officeart/2005/8/layout/target3"/>
    <dgm:cxn modelId="{9875F6F5-2A08-4B9B-ABD0-15065A7AC3B2}" type="presParOf" srcId="{333A1088-737F-45CB-B68E-254E46348037}" destId="{7145B55B-1B24-4B93-A1D4-B8021E4AC78C}" srcOrd="11" destOrd="0" presId="urn:microsoft.com/office/officeart/2005/8/layout/target3"/>
    <dgm:cxn modelId="{4EC63D53-4C6E-47FF-9B33-F53406539D37}" type="presParOf" srcId="{333A1088-737F-45CB-B68E-254E46348037}" destId="{6919BCDB-3A39-4371-A415-42187620F612}" srcOrd="12" destOrd="0" presId="urn:microsoft.com/office/officeart/2005/8/layout/target3"/>
    <dgm:cxn modelId="{37F8E95A-6F8F-40C9-82C8-75D936B53B1B}" type="presParOf" srcId="{333A1088-737F-45CB-B68E-254E46348037}" destId="{19974A4C-782A-40F8-BDC1-A903A52CB5DC}" srcOrd="13" destOrd="0" presId="urn:microsoft.com/office/officeart/2005/8/layout/target3"/>
    <dgm:cxn modelId="{62E77F24-2075-483F-9EF2-D34B425E4C01}" type="presParOf" srcId="{333A1088-737F-45CB-B68E-254E46348037}" destId="{0F7944D4-5DCA-4B9E-A896-D52854246E44}" srcOrd="14" destOrd="0" presId="urn:microsoft.com/office/officeart/2005/8/layout/target3"/>
    <dgm:cxn modelId="{21372DC9-A2EB-44D5-98A5-BA40BD57D407}" type="presParOf" srcId="{333A1088-737F-45CB-B68E-254E46348037}" destId="{DFC55A8B-2DFD-41AE-A307-96A1D2E66396}" srcOrd="15" destOrd="0" presId="urn:microsoft.com/office/officeart/2005/8/layout/target3"/>
    <dgm:cxn modelId="{9288ACC2-3001-4345-8F56-7ECDA3C0F43F}" type="presParOf" srcId="{333A1088-737F-45CB-B68E-254E46348037}" destId="{EB210E99-FECE-49F2-86FD-20F903E541DE}" srcOrd="16" destOrd="0" presId="urn:microsoft.com/office/officeart/2005/8/layout/target3"/>
    <dgm:cxn modelId="{E1A0B47C-3378-416E-BEA0-6781554A2353}" type="presParOf" srcId="{333A1088-737F-45CB-B68E-254E46348037}" destId="{2463512F-938D-4E07-9D5C-7B2E99ABD39E}" srcOrd="17" destOrd="0" presId="urn:microsoft.com/office/officeart/2005/8/layout/target3"/>
    <dgm:cxn modelId="{2CD1B846-BE60-4D47-AC4E-BFA93A7B6E98}" type="presParOf" srcId="{333A1088-737F-45CB-B68E-254E46348037}" destId="{59FE3E3B-A92F-4A98-9A20-76394874AFA6}" srcOrd="18" destOrd="0" presId="urn:microsoft.com/office/officeart/2005/8/layout/target3"/>
    <dgm:cxn modelId="{B5C5CC33-1360-4E31-AE51-61F08116006F}" type="presParOf" srcId="{333A1088-737F-45CB-B68E-254E46348037}" destId="{8EB502EF-CA4F-4140-AFB6-D26D41E73615}" srcOrd="19" destOrd="0" presId="urn:microsoft.com/office/officeart/2005/8/layout/target3"/>
    <dgm:cxn modelId="{3967ABB5-3038-47D6-99C6-66601CB11415}" type="presParOf" srcId="{333A1088-737F-45CB-B68E-254E46348037}" destId="{6204D4B4-078C-4ACF-B823-77A728483A32}" srcOrd="20" destOrd="0" presId="urn:microsoft.com/office/officeart/2005/8/layout/target3"/>
    <dgm:cxn modelId="{771E4605-AE25-469A-878C-879DD03B325D}" type="presParOf" srcId="{333A1088-737F-45CB-B68E-254E46348037}" destId="{AED2198E-93D5-4001-81B4-73124B309672}" srcOrd="21" destOrd="0" presId="urn:microsoft.com/office/officeart/2005/8/layout/target3"/>
    <dgm:cxn modelId="{9B03B696-4048-4D7D-8CE0-39C2186E11C7}" type="presParOf" srcId="{333A1088-737F-45CB-B68E-254E46348037}" destId="{FC425D1D-3DF2-408E-A4F8-250CA94A450A}" srcOrd="22" destOrd="0" presId="urn:microsoft.com/office/officeart/2005/8/layout/target3"/>
    <dgm:cxn modelId="{328DC692-2347-44FA-8E67-31D5F1A98829}" type="presParOf" srcId="{333A1088-737F-45CB-B68E-254E46348037}" destId="{2CDFEC33-8C2A-49C6-B23B-FA3577B1DCE9}" srcOrd="23" destOrd="0" presId="urn:microsoft.com/office/officeart/2005/8/layout/target3"/>
    <dgm:cxn modelId="{96A39CE5-5773-4932-A413-18B71C9A04AB}" type="presParOf" srcId="{333A1088-737F-45CB-B68E-254E46348037}" destId="{70A198DD-41D2-4313-8B5B-1CF1BCF383FB}" srcOrd="24" destOrd="0" presId="urn:microsoft.com/office/officeart/2005/8/layout/target3"/>
    <dgm:cxn modelId="{B3E5ACBF-8606-47D3-AD94-95F5E9ED95A5}" type="presParOf" srcId="{333A1088-737F-45CB-B68E-254E46348037}" destId="{5C0D1B75-263C-4468-B985-565C95B9422B}" srcOrd="25" destOrd="0" presId="urn:microsoft.com/office/officeart/2005/8/layout/target3"/>
    <dgm:cxn modelId="{C692023C-B1F6-451F-BC25-DD0803D628A6}" type="presParOf" srcId="{333A1088-737F-45CB-B68E-254E46348037}" destId="{A02C1AC3-4F1B-47BC-9A88-D00EAE61D85A}" srcOrd="26" destOrd="0" presId="urn:microsoft.com/office/officeart/2005/8/layout/target3"/>
    <dgm:cxn modelId="{1EC75D0A-2268-435D-ADED-B5DB3B0F48BD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2522" y="0"/>
          <a:ext cx="7236804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Hnátnice, okres Ústí nad Orlicí</a:t>
          </a:r>
          <a:endParaRPr lang="cs-CZ" sz="2000" kern="1200" dirty="0"/>
        </a:p>
      </dsp:txBody>
      <dsp:txXfrm>
        <a:off x="1602522" y="0"/>
        <a:ext cx="7236804" cy="324035"/>
      </dsp:txXfrm>
    </dsp:sp>
    <dsp:sp modelId="{D5EA2712-68D0-4098-BDE6-B295C6AB6119}">
      <dsp:nvSpPr>
        <dsp:cNvPr id="0" name=""/>
        <dsp:cNvSpPr/>
      </dsp:nvSpPr>
      <dsp:spPr>
        <a:xfrm>
          <a:off x="243026" y="324035"/>
          <a:ext cx="2754306" cy="275430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620180" y="324035"/>
          <a:ext cx="7236804" cy="27543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16. 10. 2011</a:t>
          </a:r>
          <a:endParaRPr lang="cs-CZ" sz="2000" kern="1200" dirty="0"/>
        </a:p>
      </dsp:txBody>
      <dsp:txXfrm>
        <a:off x="1620180" y="324035"/>
        <a:ext cx="7236804" cy="324035"/>
      </dsp:txXfrm>
    </dsp:sp>
    <dsp:sp modelId="{69684AB7-5B8D-45A5-BC2F-6AF80EB883EF}">
      <dsp:nvSpPr>
        <dsp:cNvPr id="0" name=""/>
        <dsp:cNvSpPr/>
      </dsp:nvSpPr>
      <dsp:spPr>
        <a:xfrm>
          <a:off x="486053" y="648071"/>
          <a:ext cx="2268252" cy="22682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620180" y="648071"/>
          <a:ext cx="7236804" cy="22682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</a:t>
          </a:r>
          <a:r>
            <a:rPr lang="cs-CZ" sz="2000" kern="1200" dirty="0" err="1" smtClean="0"/>
            <a:t>Hofrichterová</a:t>
          </a:r>
          <a:endParaRPr lang="cs-CZ" sz="2000" kern="1200" dirty="0"/>
        </a:p>
      </dsp:txBody>
      <dsp:txXfrm>
        <a:off x="1620180" y="648071"/>
        <a:ext cx="7236804" cy="324035"/>
      </dsp:txXfrm>
    </dsp:sp>
    <dsp:sp modelId="{0C4087F0-2DA9-4805-A823-C8C5404FEF67}">
      <dsp:nvSpPr>
        <dsp:cNvPr id="0" name=""/>
        <dsp:cNvSpPr/>
      </dsp:nvSpPr>
      <dsp:spPr>
        <a:xfrm>
          <a:off x="729080" y="972106"/>
          <a:ext cx="1782199" cy="178219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620180" y="972106"/>
          <a:ext cx="7236804" cy="17821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VY_32_INOVACE_08_Podstatná jména</a:t>
          </a:r>
          <a:endParaRPr lang="cs-CZ" sz="2000" kern="1200" dirty="0"/>
        </a:p>
      </dsp:txBody>
      <dsp:txXfrm>
        <a:off x="1620180" y="972106"/>
        <a:ext cx="7236804" cy="324038"/>
      </dsp:txXfrm>
    </dsp:sp>
    <dsp:sp modelId="{19974A4C-782A-40F8-BDC1-A903A52CB5DC}">
      <dsp:nvSpPr>
        <dsp:cNvPr id="0" name=""/>
        <dsp:cNvSpPr/>
      </dsp:nvSpPr>
      <dsp:spPr>
        <a:xfrm>
          <a:off x="972108" y="1296145"/>
          <a:ext cx="1296142" cy="129614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620180" y="1296145"/>
          <a:ext cx="7236804" cy="129614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2. a 3. ročník</a:t>
          </a:r>
          <a:endParaRPr lang="cs-CZ" sz="2000" kern="1200" dirty="0"/>
        </a:p>
      </dsp:txBody>
      <dsp:txXfrm>
        <a:off x="1620180" y="1296145"/>
        <a:ext cx="7236804" cy="324035"/>
      </dsp:txXfrm>
    </dsp:sp>
    <dsp:sp modelId="{EB210E99-FECE-49F2-86FD-20F903E541DE}">
      <dsp:nvSpPr>
        <dsp:cNvPr id="0" name=""/>
        <dsp:cNvSpPr/>
      </dsp:nvSpPr>
      <dsp:spPr>
        <a:xfrm>
          <a:off x="1215135" y="1620180"/>
          <a:ext cx="810089" cy="81008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620180" y="1620180"/>
          <a:ext cx="7236804" cy="8100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620180" y="1620180"/>
        <a:ext cx="7236804" cy="324035"/>
      </dsp:txXfrm>
    </dsp:sp>
    <dsp:sp modelId="{8EB502EF-CA4F-4140-AFB6-D26D41E73615}">
      <dsp:nvSpPr>
        <dsp:cNvPr id="0" name=""/>
        <dsp:cNvSpPr/>
      </dsp:nvSpPr>
      <dsp:spPr>
        <a:xfrm>
          <a:off x="1458162" y="1944216"/>
          <a:ext cx="324035" cy="32403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620180" y="1944216"/>
          <a:ext cx="7236804" cy="32403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620180" y="1944216"/>
        <a:ext cx="7236804" cy="32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10FDBB-E3F1-4961-8213-1759CB8165C9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376457-D60F-48E9-9BDA-4EB32B86DB4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5716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5366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3122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40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7779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76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6324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870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706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8052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3817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79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7DE38A-14AA-44E2-BAFC-91444FA6EE3D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9013D-BD76-417E-B5BB-D5F9E2BA55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1529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jpeg"/><Relationship Id="rId5" Type="http://schemas.openxmlformats.org/officeDocument/2006/relationships/image" Target="../media/image23.wmf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wmf"/><Relationship Id="rId2" Type="http://schemas.openxmlformats.org/officeDocument/2006/relationships/image" Target="../media/image2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30.wmf"/><Relationship Id="rId4" Type="http://schemas.openxmlformats.org/officeDocument/2006/relationships/image" Target="../media/image2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5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image" Target="../media/image3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13" Type="http://schemas.openxmlformats.org/officeDocument/2006/relationships/image" Target="../media/image53.png"/><Relationship Id="rId3" Type="http://schemas.openxmlformats.org/officeDocument/2006/relationships/image" Target="../media/image43.wmf"/><Relationship Id="rId7" Type="http://schemas.openxmlformats.org/officeDocument/2006/relationships/image" Target="../media/image47.png"/><Relationship Id="rId12" Type="http://schemas.openxmlformats.org/officeDocument/2006/relationships/image" Target="../media/image52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png"/><Relationship Id="rId11" Type="http://schemas.openxmlformats.org/officeDocument/2006/relationships/image" Target="../media/image51.png"/><Relationship Id="rId5" Type="http://schemas.openxmlformats.org/officeDocument/2006/relationships/image" Target="../media/image45.png"/><Relationship Id="rId15" Type="http://schemas.openxmlformats.org/officeDocument/2006/relationships/image" Target="../media/image55.png"/><Relationship Id="rId10" Type="http://schemas.openxmlformats.org/officeDocument/2006/relationships/image" Target="../media/image50.png"/><Relationship Id="rId4" Type="http://schemas.openxmlformats.org/officeDocument/2006/relationships/image" Target="../media/image44.png"/><Relationship Id="rId9" Type="http://schemas.openxmlformats.org/officeDocument/2006/relationships/image" Target="../media/image49.png"/><Relationship Id="rId14" Type="http://schemas.openxmlformats.org/officeDocument/2006/relationships/image" Target="../media/image5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3" Type="http://schemas.openxmlformats.org/officeDocument/2006/relationships/image" Target="../media/image57.wmf"/><Relationship Id="rId7" Type="http://schemas.openxmlformats.org/officeDocument/2006/relationships/image" Target="../media/image61.wmf"/><Relationship Id="rId2" Type="http://schemas.openxmlformats.org/officeDocument/2006/relationships/image" Target="../media/image56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0.wmf"/><Relationship Id="rId5" Type="http://schemas.openxmlformats.org/officeDocument/2006/relationships/image" Target="../media/image59.wmf"/><Relationship Id="rId10" Type="http://schemas.openxmlformats.org/officeDocument/2006/relationships/image" Target="../media/image64.wmf"/><Relationship Id="rId4" Type="http://schemas.openxmlformats.org/officeDocument/2006/relationships/image" Target="../media/image58.png"/><Relationship Id="rId9" Type="http://schemas.openxmlformats.org/officeDocument/2006/relationships/image" Target="../media/image6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18" Type="http://schemas.openxmlformats.org/officeDocument/2006/relationships/image" Target="../media/image75.png"/><Relationship Id="rId3" Type="http://schemas.openxmlformats.org/officeDocument/2006/relationships/image" Target="../media/image57.wmf"/><Relationship Id="rId7" Type="http://schemas.openxmlformats.org/officeDocument/2006/relationships/image" Target="../media/image64.wmf"/><Relationship Id="rId12" Type="http://schemas.openxmlformats.org/officeDocument/2006/relationships/image" Target="../media/image69.png"/><Relationship Id="rId17" Type="http://schemas.openxmlformats.org/officeDocument/2006/relationships/image" Target="../media/image74.png"/><Relationship Id="rId2" Type="http://schemas.openxmlformats.org/officeDocument/2006/relationships/image" Target="../media/image56.jpg"/><Relationship Id="rId16" Type="http://schemas.openxmlformats.org/officeDocument/2006/relationships/image" Target="../media/image73.png"/><Relationship Id="rId20" Type="http://schemas.openxmlformats.org/officeDocument/2006/relationships/image" Target="../media/image7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19" Type="http://schemas.openxmlformats.org/officeDocument/2006/relationships/image" Target="../media/image76.png"/><Relationship Id="rId4" Type="http://schemas.openxmlformats.org/officeDocument/2006/relationships/image" Target="../media/image58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image" Target="../media/image78.wmf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wmf"/><Relationship Id="rId11" Type="http://schemas.openxmlformats.org/officeDocument/2006/relationships/image" Target="../media/image86.wmf"/><Relationship Id="rId5" Type="http://schemas.openxmlformats.org/officeDocument/2006/relationships/image" Target="../media/image80.wmf"/><Relationship Id="rId10" Type="http://schemas.openxmlformats.org/officeDocument/2006/relationships/image" Target="../media/image85.wmf"/><Relationship Id="rId4" Type="http://schemas.openxmlformats.org/officeDocument/2006/relationships/image" Target="../media/image79.wmf"/><Relationship Id="rId9" Type="http://schemas.openxmlformats.org/officeDocument/2006/relationships/image" Target="../media/image84.w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3.jpeg"/><Relationship Id="rId3" Type="http://schemas.openxmlformats.org/officeDocument/2006/relationships/image" Target="../media/image78.wmf"/><Relationship Id="rId7" Type="http://schemas.openxmlformats.org/officeDocument/2006/relationships/image" Target="../media/image82.png"/><Relationship Id="rId12" Type="http://schemas.openxmlformats.org/officeDocument/2006/relationships/image" Target="../media/image87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1.wmf"/><Relationship Id="rId11" Type="http://schemas.openxmlformats.org/officeDocument/2006/relationships/image" Target="../media/image86.wmf"/><Relationship Id="rId5" Type="http://schemas.openxmlformats.org/officeDocument/2006/relationships/image" Target="../media/image80.wmf"/><Relationship Id="rId10" Type="http://schemas.openxmlformats.org/officeDocument/2006/relationships/image" Target="../media/image85.wmf"/><Relationship Id="rId4" Type="http://schemas.openxmlformats.org/officeDocument/2006/relationships/image" Target="../media/image79.wmf"/><Relationship Id="rId9" Type="http://schemas.openxmlformats.org/officeDocument/2006/relationships/image" Target="../media/image84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633055"/>
              </p:ext>
            </p:extLst>
          </p:nvPr>
        </p:nvGraphicFramePr>
        <p:xfrm>
          <a:off x="23418" y="980728"/>
          <a:ext cx="8856984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15719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863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3399">
                <a:alpha val="16000"/>
              </a:srgbClr>
            </a:gs>
            <a:gs pos="25000">
              <a:srgbClr val="FF6633">
                <a:alpha val="31000"/>
              </a:srgbClr>
            </a:gs>
            <a:gs pos="50000">
              <a:srgbClr val="FFFF00">
                <a:alpha val="26000"/>
              </a:srgbClr>
            </a:gs>
            <a:gs pos="75000">
              <a:srgbClr val="01A78F">
                <a:alpha val="49000"/>
              </a:srgbClr>
            </a:gs>
            <a:gs pos="100000">
              <a:srgbClr val="3366FF">
                <a:alpha val="50000"/>
              </a:srgbClr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sz="4400" dirty="0" smtClean="0">
                <a:latin typeface="Calibri" pitchFamily="34" charset="0"/>
                <a:cs typeface="Calibri" pitchFamily="34" charset="0"/>
              </a:rPr>
              <a:t>Anotace</a:t>
            </a:r>
            <a:endParaRPr lang="cs-CZ" sz="4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772816"/>
            <a:ext cx="7125112" cy="3133807"/>
          </a:xfrm>
        </p:spPr>
        <p:txBody>
          <a:bodyPr anchor="t"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DUM pro 3. </a:t>
            </a:r>
            <a:r>
              <a:rPr lang="cs-CZ" sz="2400" smtClean="0"/>
              <a:t>ročník</a:t>
            </a: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materiál je určen k výuce a procvičení podstatných jmen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na snímcích 3 – 13 se žáci seznamují s podstatnými jmény a kategoriemi, které se u nich určují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na snímcích 14, 17, 18 a 19 si žáci hravou formou procvičují určování čísla, rodu a pádu podstatných jmen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587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>
                <a:alpha val="16000"/>
              </a:srgbClr>
            </a:gs>
            <a:gs pos="25000">
              <a:srgbClr val="FF6633">
                <a:alpha val="31000"/>
              </a:srgbClr>
            </a:gs>
            <a:gs pos="50000">
              <a:srgbClr val="FFFF00">
                <a:alpha val="26000"/>
              </a:srgbClr>
            </a:gs>
            <a:gs pos="75000">
              <a:srgbClr val="01A78F">
                <a:alpha val="49000"/>
              </a:srgbClr>
            </a:gs>
            <a:gs pos="100000">
              <a:srgbClr val="3366FF">
                <a:alpha val="50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ln>
                  <a:solidFill>
                    <a:schemeClr val="accent6"/>
                  </a:solidFill>
                </a:ln>
                <a:latin typeface="Imprint MT Shadow" pitchFamily="82" charset="0"/>
              </a:rPr>
              <a:t>Podstatná jména jsou</a:t>
            </a:r>
            <a:r>
              <a:rPr lang="cs-CZ" dirty="0" smtClean="0">
                <a:ln>
                  <a:solidFill>
                    <a:schemeClr val="accent6"/>
                  </a:solidFill>
                </a:ln>
                <a:latin typeface="Imprint MT Shadow" pitchFamily="82" charset="0"/>
              </a:rPr>
              <a:t/>
            </a:r>
            <a:br>
              <a:rPr lang="cs-CZ" dirty="0" smtClean="0">
                <a:ln>
                  <a:solidFill>
                    <a:schemeClr val="accent6"/>
                  </a:solidFill>
                </a:ln>
                <a:latin typeface="Imprint MT Shadow" pitchFamily="82" charset="0"/>
              </a:rPr>
            </a:br>
            <a:r>
              <a:rPr lang="cs-CZ" sz="4900" dirty="0" smtClean="0">
                <a:ln>
                  <a:solidFill>
                    <a:schemeClr val="accent6"/>
                  </a:solidFill>
                </a:ln>
                <a:latin typeface="Imprint MT Shadow" pitchFamily="82" charset="0"/>
              </a:rPr>
              <a:t>názvy:</a:t>
            </a:r>
            <a:endParaRPr lang="cs-CZ" sz="4900" dirty="0">
              <a:ln>
                <a:solidFill>
                  <a:schemeClr val="accent6"/>
                </a:solidFill>
              </a:ln>
              <a:latin typeface="Imprint MT Shadow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20117" y="2492896"/>
            <a:ext cx="468052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FF0000"/>
                </a:solidFill>
                <a:latin typeface="Jokerman" pitchFamily="82" charset="0"/>
                <a:cs typeface="Arial" pitchFamily="34" charset="0"/>
              </a:rPr>
              <a:t>osob</a:t>
            </a:r>
          </a:p>
          <a:p>
            <a:pPr marL="571500" indent="-571500">
              <a:buClr>
                <a:srgbClr val="92D050"/>
              </a:buClr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92D050"/>
                </a:solidFill>
                <a:latin typeface="Jokerman" pitchFamily="82" charset="0"/>
                <a:cs typeface="Arial" pitchFamily="34" charset="0"/>
              </a:rPr>
              <a:t>zvířat</a:t>
            </a:r>
          </a:p>
          <a:p>
            <a:pPr marL="571500" indent="-5715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00B0F0"/>
                </a:solidFill>
                <a:latin typeface="Jokerman" pitchFamily="82" charset="0"/>
                <a:cs typeface="Arial" pitchFamily="34" charset="0"/>
              </a:rPr>
              <a:t>věcí</a:t>
            </a:r>
          </a:p>
          <a:p>
            <a:pPr marL="571500" indent="-571500">
              <a:buClr>
                <a:srgbClr val="7030A0"/>
              </a:buClr>
              <a:buFont typeface="Arial" pitchFamily="34" charset="0"/>
              <a:buChar char="•"/>
            </a:pPr>
            <a:r>
              <a:rPr lang="cs-CZ" sz="3600" dirty="0" smtClean="0">
                <a:solidFill>
                  <a:srgbClr val="7030A0"/>
                </a:solidFill>
                <a:latin typeface="Jokerman" pitchFamily="82" charset="0"/>
                <a:cs typeface="Arial" pitchFamily="34" charset="0"/>
              </a:rPr>
              <a:t>vlastností</a:t>
            </a:r>
          </a:p>
          <a:p>
            <a:pPr marL="571500" indent="-571500">
              <a:buClr>
                <a:schemeClr val="accent6"/>
              </a:buClr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accent6"/>
                </a:solidFill>
                <a:latin typeface="Jokerman" pitchFamily="82" charset="0"/>
                <a:cs typeface="Arial" pitchFamily="34" charset="0"/>
              </a:rPr>
              <a:t>dějů</a:t>
            </a:r>
          </a:p>
        </p:txBody>
      </p:sp>
    </p:spTree>
    <p:extLst>
      <p:ext uri="{BB962C8B-B14F-4D97-AF65-F5344CB8AC3E}">
        <p14:creationId xmlns:p14="http://schemas.microsoft.com/office/powerpoint/2010/main" val="908600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1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3728" y="332656"/>
            <a:ext cx="4392488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latin typeface="Ravie" pitchFamily="82" charset="0"/>
                <a:cs typeface="Arial" pitchFamily="34" charset="0"/>
              </a:rPr>
              <a:t>názvy osob</a:t>
            </a:r>
          </a:p>
          <a:p>
            <a:endParaRPr lang="cs-CZ" dirty="0"/>
          </a:p>
        </p:txBody>
      </p:sp>
      <p:pic>
        <p:nvPicPr>
          <p:cNvPr id="4" name="Picture 5" descr="C:\Documents and Settings\Jana\Local Settings\Temporary Internet Files\Content.IE5\E3XUE8B7\MC900240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86584"/>
            <a:ext cx="172913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1" descr="C:\Documents and Settings\Jana\Local Settings\Temporary Internet Files\Content.IE5\CK6ZA9E8\MC90035591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149080"/>
            <a:ext cx="1202436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Jana\Local Settings\Temporary Internet Files\Content.IE5\RSBZXVRJ\MC900388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4523" y="1861587"/>
            <a:ext cx="1872691" cy="127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Documents and Settings\Jana\Local Settings\Temporary Internet Files\Content.IE5\RSBZXVRJ\MC9003790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652" y="1395728"/>
            <a:ext cx="1752905" cy="1809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Documents and Settings\Jana\Local Settings\Temporary Internet Files\Content.IE5\CK6ZA9E8\MC9003341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306" y="4209431"/>
            <a:ext cx="1520647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9" descr="C:\Documents and Settings\Jana\Local Settings\Temporary Internet Files\Content.IE5\CK6ZA9E8\MP90026268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877" y="4437120"/>
            <a:ext cx="2319982" cy="1538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77892" y="3349461"/>
            <a:ext cx="12458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lékařka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15916" y="336956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batole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91064" y="3349461"/>
            <a:ext cx="1181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babička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9048" y="6120067"/>
            <a:ext cx="1156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zpěvák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15916" y="6113825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kamarádi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614017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zedník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1626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/>
            <a:r>
              <a:rPr lang="cs-CZ" dirty="0" smtClean="0">
                <a:solidFill>
                  <a:srgbClr val="92D050"/>
                </a:solidFill>
                <a:latin typeface="Ravie" pitchFamily="82" charset="0"/>
                <a:cs typeface="Arial" pitchFamily="34" charset="0"/>
              </a:rPr>
              <a:t>názvy zvířat</a:t>
            </a:r>
          </a:p>
        </p:txBody>
      </p:sp>
      <p:pic>
        <p:nvPicPr>
          <p:cNvPr id="12290" name="Picture 2" descr="C:\Documents and Settings\Jana\Local Settings\Temporary Internet Files\Content.IE5\KJRJUKIT\MP9004024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426" y="145810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Documents and Settings\Jana\Local Settings\Temporary Internet Files\Content.IE5\CK6ZA9E8\MP900438538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3454062" y="1538754"/>
            <a:ext cx="1800200" cy="200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3" name="Picture 5" descr="C:\Documents and Settings\Jana\Local Settings\Temporary Internet Files\Content.IE5\E3XUE8B7\MP9004031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0208" y="4040850"/>
            <a:ext cx="2904204" cy="1935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C:\Documents and Settings\Jana\Local Settings\Temporary Internet Files\Content.IE5\RSBZXVRJ\MP900414054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611560" y="4337251"/>
            <a:ext cx="2284838" cy="1427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5" name="Picture 7" descr="C:\Documents and Settings\Jana\Local Settings\Temporary Internet Files\Content.IE5\93K67UOX\MP9004448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8606" y="4337251"/>
            <a:ext cx="1951112" cy="1506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31468" y="3687415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kočka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26968" y="3627003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beruška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6096796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sloni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52084" y="5989163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motýl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598201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delfíni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11180" y="3547017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pes</a:t>
            </a:r>
            <a:endParaRPr lang="cs-CZ" sz="2400" dirty="0"/>
          </a:p>
        </p:txBody>
      </p:sp>
      <p:pic>
        <p:nvPicPr>
          <p:cNvPr id="12296" name="Picture 8" descr="C:\Documents and Settings\Jana\Local Settings\Temporary Internet Files\Content.IE5\CK6ZA9E8\MP90040161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755" y="1428007"/>
            <a:ext cx="3133110" cy="208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72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  <a:latin typeface="Ravie" pitchFamily="82" charset="0"/>
                <a:cs typeface="Arial" pitchFamily="34" charset="0"/>
              </a:rPr>
              <a:t>názvy věcí</a:t>
            </a:r>
            <a:endParaRPr lang="cs-CZ" dirty="0"/>
          </a:p>
        </p:txBody>
      </p:sp>
      <p:pic>
        <p:nvPicPr>
          <p:cNvPr id="13314" name="Picture 2" descr="C:\Documents and Settings\Jana\Local Settings\Temporary Internet Files\Content.IE5\CK6ZA9E8\MP9004395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185512"/>
            <a:ext cx="1800200" cy="2398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C:\Documents and Settings\Jana\Local Settings\Temporary Internet Files\Content.IE5\93K67UOX\MP90034150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2664296" cy="1900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7" name="Picture 5" descr="C:\Documents and Settings\Jana\Local Settings\Temporary Internet Files\Content.IE5\93K67UOX\MC9003838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9912" y="4052641"/>
            <a:ext cx="1486460" cy="2105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4" descr="C:\Documents and Settings\Jana\Local Settings\Temporary Internet Files\Content.IE5\IQZRG32A\MC90023538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89157"/>
            <a:ext cx="1831543" cy="1036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1" descr="C:\Documents and Settings\Jana\Local Settings\Temporary Internet Files\Content.IE5\93K67UOX\MC90021506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19567">
            <a:off x="6410207" y="4050048"/>
            <a:ext cx="1800200" cy="2052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C:\Documents and Settings\Jana\Local Settings\Temporary Internet Files\Content.IE5\8UMYXVNH\MC9002394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1628800"/>
            <a:ext cx="1417320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1113285" y="339617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pastelky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53115" y="3465664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hrnec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58254" y="3643297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knihy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06643" y="5889881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čepice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615845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židle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58254" y="588988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hřeben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76465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1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Ravie" pitchFamily="82" charset="0"/>
                <a:cs typeface="Arial" pitchFamily="34" charset="0"/>
              </a:rPr>
              <a:t>názvy vlastností</a:t>
            </a:r>
            <a:endParaRPr lang="cs-CZ" dirty="0"/>
          </a:p>
        </p:txBody>
      </p:sp>
      <p:pic>
        <p:nvPicPr>
          <p:cNvPr id="5" name="Picture 2" descr="C:\Documents and Settings\Jana\Local Settings\Temporary Internet Files\Content.IE5\KJRJUKIT\MC9003186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1194206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Documents and Settings\Jana\Local Settings\Temporary Internet Files\Content.IE5\RSBZXVRJ\MC9004380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18898"/>
            <a:ext cx="118110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8" name="Picture 2" descr="C:\Documents and Settings\Jana\Local Settings\Temporary Internet Files\Content.IE5\E3XUE8B7\MC90043621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98603"/>
            <a:ext cx="1765079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Documents and Settings\Jana\Local Settings\Temporary Internet Files\Content.IE5\8UMYXVNH\MC9002325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483779"/>
            <a:ext cx="1320297" cy="1819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39" name="Picture 3" descr="C:\Documents and Settings\Jana\Local Settings\Temporary Internet Files\Content.IE5\RSBZXVRJ\MP9003168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6203" y="4321291"/>
            <a:ext cx="2160240" cy="1422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Documents and Settings\Jana\Local Settings\Temporary Internet Files\Content.IE5\75S19SFW\MC9004295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7270" y="3968623"/>
            <a:ext cx="1803400" cy="177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 descr="C:\Documents and Settings\Jana\Local Settings\Temporary Internet Files\Content.IE5\RSBZXVRJ\MC90034346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810" y="3856127"/>
            <a:ext cx="1073506" cy="1887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22609" y="335338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krása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37159" y="3311727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ošklivost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97016" y="335338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smutek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3332806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radost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13285" y="5949280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píle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07270" y="594927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přátelství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22160" y="5949278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zlost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9504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2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/>
                </a:solidFill>
                <a:latin typeface="Ravie" pitchFamily="82" charset="0"/>
                <a:cs typeface="Arial" pitchFamily="34" charset="0"/>
              </a:rPr>
              <a:t> názvy d</a:t>
            </a:r>
            <a:r>
              <a:rPr lang="cs-CZ" b="1" dirty="0" smtClean="0">
                <a:solidFill>
                  <a:schemeClr val="accent6"/>
                </a:solidFill>
                <a:latin typeface="Ravie" pitchFamily="82" charset="0"/>
                <a:cs typeface="Arial" pitchFamily="34" charset="0"/>
              </a:rPr>
              <a:t>ě</a:t>
            </a:r>
            <a:r>
              <a:rPr lang="cs-CZ" dirty="0" smtClean="0">
                <a:solidFill>
                  <a:schemeClr val="accent6"/>
                </a:solidFill>
                <a:latin typeface="Ravie" pitchFamily="82" charset="0"/>
                <a:cs typeface="Arial" pitchFamily="34" charset="0"/>
              </a:rPr>
              <a:t>j</a:t>
            </a:r>
            <a:r>
              <a:rPr lang="cs-CZ" b="1" dirty="0" smtClean="0">
                <a:solidFill>
                  <a:schemeClr val="accent6"/>
                </a:solidFill>
                <a:latin typeface="Ravie" pitchFamily="82" charset="0"/>
                <a:cs typeface="Arial" pitchFamily="34" charset="0"/>
              </a:rPr>
              <a:t>ů</a:t>
            </a:r>
            <a:endParaRPr lang="cs-CZ" b="1" dirty="0"/>
          </a:p>
        </p:txBody>
      </p:sp>
      <p:pic>
        <p:nvPicPr>
          <p:cNvPr id="15364" name="Picture 4" descr="C:\Documents and Settings\Jana\Local Settings\Temporary Internet Files\Content.IE5\IQZRG32A\MC9002508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196752"/>
            <a:ext cx="2275797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C:\Documents and Settings\Jana\Local Settings\Temporary Internet Files\Content.IE5\RSBZXVRJ\MC9003433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05889"/>
            <a:ext cx="1795882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Jana\Local Settings\Temporary Internet Files\Content.IE5\8UMYXVNH\MC9002321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760" y="4005063"/>
            <a:ext cx="2117002" cy="226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4" descr="C:\Documents and Settings\Jana\Local Settings\Temporary Internet Files\Content.IE5\75S19SFW\MC9002324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94" y="4031303"/>
            <a:ext cx="1820724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6" name="Picture 6" descr="C:\Documents and Settings\Jana\Local Settings\Temporary Internet Files\Content.IE5\E3XUE8B7\MP90026226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347012"/>
            <a:ext cx="1378481" cy="207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7" name="Picture 7" descr="C:\Documents and Settings\Jana\Local Settings\Temporary Internet Files\Content.IE5\KJRJUKIT\MC9002320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203485"/>
            <a:ext cx="1706578" cy="1868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811678" y="3313881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sněžení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07904" y="3544713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pláč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08023" y="3474254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plavání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11678" y="5975519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lyžování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6206351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kreslení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6073503"/>
            <a:ext cx="1404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bolest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317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>
                <a:alpha val="16000"/>
              </a:srgbClr>
            </a:gs>
            <a:gs pos="25000">
              <a:srgbClr val="FF6633">
                <a:alpha val="31000"/>
              </a:srgbClr>
            </a:gs>
            <a:gs pos="50000">
              <a:srgbClr val="FFFF00">
                <a:alpha val="26000"/>
              </a:srgbClr>
            </a:gs>
            <a:gs pos="75000">
              <a:srgbClr val="01A78F">
                <a:alpha val="49000"/>
              </a:srgbClr>
            </a:gs>
            <a:gs pos="100000">
              <a:srgbClr val="3366FF">
                <a:alpha val="50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ln>
                  <a:solidFill>
                    <a:srgbClr val="FF0000"/>
                  </a:solidFill>
                </a:ln>
                <a:latin typeface="Imprint MT Shadow" pitchFamily="82" charset="0"/>
              </a:rPr>
              <a:t>U podstatných jmen</a:t>
            </a:r>
            <a:br>
              <a:rPr lang="cs-CZ" sz="6000" dirty="0" smtClean="0">
                <a:ln>
                  <a:solidFill>
                    <a:srgbClr val="FF0000"/>
                  </a:solidFill>
                </a:ln>
                <a:latin typeface="Imprint MT Shadow" pitchFamily="82" charset="0"/>
              </a:rPr>
            </a:br>
            <a:r>
              <a:rPr lang="cs-CZ" sz="6000" dirty="0" smtClean="0">
                <a:ln>
                  <a:solidFill>
                    <a:srgbClr val="FF0000"/>
                  </a:solidFill>
                </a:ln>
                <a:latin typeface="Imprint MT Shadow" pitchFamily="82" charset="0"/>
              </a:rPr>
              <a:t>určujeme</a:t>
            </a:r>
            <a:r>
              <a:rPr lang="cs-CZ" sz="4900" dirty="0" smtClean="0">
                <a:ln>
                  <a:solidFill>
                    <a:srgbClr val="FF0000"/>
                  </a:solidFill>
                </a:ln>
                <a:latin typeface="Imprint MT Shadow" pitchFamily="82" charset="0"/>
              </a:rPr>
              <a:t>:</a:t>
            </a:r>
            <a:endParaRPr lang="cs-CZ" sz="4900" dirty="0">
              <a:ln>
                <a:solidFill>
                  <a:srgbClr val="FF0000"/>
                </a:solidFill>
              </a:ln>
              <a:latin typeface="Imprint MT Shadow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01253" y="2492896"/>
            <a:ext cx="29523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Clr>
                <a:srgbClr val="FF0000"/>
              </a:buClr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FF0000"/>
                </a:solidFill>
                <a:latin typeface="Imprint MT Shadow" pitchFamily="82" charset="0"/>
                <a:cs typeface="Arial" pitchFamily="34" charset="0"/>
              </a:rPr>
              <a:t>rod</a:t>
            </a:r>
          </a:p>
          <a:p>
            <a:pPr marL="571500" indent="-571500">
              <a:buClr>
                <a:srgbClr val="92D050"/>
              </a:buClr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92D050"/>
                </a:solidFill>
                <a:latin typeface="Imprint MT Shadow" pitchFamily="82" charset="0"/>
                <a:cs typeface="Arial" pitchFamily="34" charset="0"/>
              </a:rPr>
              <a:t>číslo</a:t>
            </a:r>
          </a:p>
          <a:p>
            <a:pPr marL="571500" indent="-571500">
              <a:buClr>
                <a:srgbClr val="00B0F0"/>
              </a:buClr>
              <a:buFont typeface="Arial" pitchFamily="34" charset="0"/>
              <a:buChar char="•"/>
            </a:pPr>
            <a:r>
              <a:rPr lang="cs-CZ" sz="5400" dirty="0" smtClean="0">
                <a:solidFill>
                  <a:srgbClr val="00B0F0"/>
                </a:solidFill>
                <a:latin typeface="Imprint MT Shadow" pitchFamily="82" charset="0"/>
                <a:cs typeface="Arial" pitchFamily="34" charset="0"/>
              </a:rPr>
              <a:t>pád</a:t>
            </a:r>
          </a:p>
        </p:txBody>
      </p:sp>
    </p:spTree>
    <p:extLst>
      <p:ext uri="{BB962C8B-B14F-4D97-AF65-F5344CB8AC3E}">
        <p14:creationId xmlns:p14="http://schemas.microsoft.com/office/powerpoint/2010/main" val="3622216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80000"/>
                <a:satMod val="300000"/>
              </a:schemeClr>
            </a:gs>
            <a:gs pos="100000">
              <a:srgbClr val="FFCCCC">
                <a:alpha val="46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 txBox="1">
            <a:spLocks noGrp="1"/>
          </p:cNvSpPr>
          <p:nvPr>
            <p:ph type="title"/>
          </p:nvPr>
        </p:nvSpPr>
        <p:spPr>
          <a:xfrm>
            <a:off x="404736" y="245145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  <a:latin typeface="Imprint MT Shadow" pitchFamily="82" charset="0"/>
                <a:cs typeface="Arial" pitchFamily="34" charset="0"/>
              </a:rPr>
              <a:t>Rod podstatných jmen</a:t>
            </a:r>
            <a:r>
              <a:rPr lang="cs-CZ" sz="4400" dirty="0" smtClean="0">
                <a:ln>
                  <a:solidFill>
                    <a:schemeClr val="accent2"/>
                  </a:solidFill>
                </a:ln>
                <a:solidFill>
                  <a:srgbClr val="FF0000"/>
                </a:solidFill>
                <a:latin typeface="Ravie" pitchFamily="82" charset="0"/>
                <a:cs typeface="Arial" pitchFamily="34" charset="0"/>
              </a:rPr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059179" y="1201366"/>
            <a:ext cx="3554333" cy="25518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</a:rPr>
              <a:t>mužský</a:t>
            </a:r>
          </a:p>
          <a:p>
            <a:pPr marL="1257300" lvl="2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Ravie" pitchFamily="82" charset="0"/>
              </a:rPr>
              <a:t>ženský</a:t>
            </a:r>
          </a:p>
          <a:p>
            <a:pPr marL="1714500" lvl="3" indent="-342900">
              <a:lnSpc>
                <a:spcPct val="200000"/>
              </a:lnSpc>
              <a:buFont typeface="Arial" pitchFamily="34" charset="0"/>
              <a:buChar char="•"/>
            </a:pPr>
            <a:r>
              <a:rPr lang="cs-CZ" sz="2800" dirty="0" smtClean="0">
                <a:ln>
                  <a:solidFill>
                    <a:schemeClr val="accent3">
                      <a:lumMod val="50000"/>
                    </a:schemeClr>
                  </a:solidFill>
                </a:ln>
                <a:solidFill>
                  <a:srgbClr val="92D050"/>
                </a:solidFill>
                <a:latin typeface="Ravie" pitchFamily="82" charset="0"/>
              </a:rPr>
              <a:t>střední</a:t>
            </a:r>
            <a:endParaRPr lang="cs-CZ" sz="2800" dirty="0">
              <a:ln>
                <a:solidFill>
                  <a:schemeClr val="accent3">
                    <a:lumMod val="50000"/>
                  </a:schemeClr>
                </a:solidFill>
              </a:ln>
              <a:solidFill>
                <a:srgbClr val="92D050"/>
              </a:solidFill>
              <a:latin typeface="Ravie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736" y="3645024"/>
            <a:ext cx="815612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Imprint MT Shadow" pitchFamily="82" charset="0"/>
              </a:rPr>
              <a:t>Určování rodu:</a:t>
            </a:r>
          </a:p>
          <a:p>
            <a:pPr marL="285750" indent="-28575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/>
              <a:t>řekneme si podstatné jméno ve tvaru, který označuje 1 osobu, zvíře, věc, vlastnost, děj (muž, kočka, pero, lenost, plavání)</a:t>
            </a:r>
          </a:p>
          <a:p>
            <a:pPr marL="285750" indent="-285750">
              <a:buClr>
                <a:srgbClr val="FF0000"/>
              </a:buClr>
              <a:buFont typeface="Wingdings" pitchFamily="2" charset="2"/>
              <a:buChar char="Ø"/>
            </a:pPr>
            <a:r>
              <a:rPr lang="cs-CZ" sz="2400" dirty="0" smtClean="0"/>
              <a:t>ukážeme na </a:t>
            </a:r>
            <a:r>
              <a:rPr lang="cs-CZ" sz="2400" dirty="0" err="1" smtClean="0"/>
              <a:t>podst</a:t>
            </a:r>
            <a:r>
              <a:rPr lang="cs-CZ" sz="2400" dirty="0" smtClean="0"/>
              <a:t>. jméno zájmenem:  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</a:rPr>
              <a:t>ten</a:t>
            </a:r>
            <a:r>
              <a:rPr lang="cs-CZ" sz="2400" dirty="0" smtClean="0"/>
              <a:t> (mužský rod) – </a:t>
            </a:r>
            <a:r>
              <a:rPr lang="cs-CZ" sz="2400" dirty="0" smtClean="0">
                <a:solidFill>
                  <a:srgbClr val="00B0F0"/>
                </a:solidFill>
              </a:rPr>
              <a:t>muž, pes, stůl, smutek, déšť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</a:rPr>
              <a:t>ta</a:t>
            </a:r>
            <a:r>
              <a:rPr lang="cs-CZ" sz="2400" dirty="0" smtClean="0"/>
              <a:t> (ženský rod) – </a:t>
            </a:r>
            <a:r>
              <a:rPr lang="cs-CZ" sz="2400" dirty="0" smtClean="0">
                <a:solidFill>
                  <a:srgbClr val="FF0000"/>
                </a:solidFill>
              </a:rPr>
              <a:t>žena, kočka, lavice, lenost, bolest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cs-CZ" sz="2400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</a:rPr>
              <a:t>to</a:t>
            </a:r>
            <a:r>
              <a:rPr lang="cs-CZ" sz="2400" b="1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</a:rPr>
              <a:t> </a:t>
            </a:r>
            <a:r>
              <a:rPr lang="cs-CZ" sz="2400" dirty="0" smtClean="0"/>
              <a:t>(střední rod) - </a:t>
            </a:r>
            <a:r>
              <a:rPr lang="cs-CZ" sz="2400" dirty="0" smtClean="0">
                <a:solidFill>
                  <a:srgbClr val="92D050"/>
                </a:solidFill>
              </a:rPr>
              <a:t>dítě, kuře, pero, sněžení, plavání</a:t>
            </a:r>
          </a:p>
          <a:p>
            <a:endParaRPr lang="cs-CZ" dirty="0"/>
          </a:p>
        </p:txBody>
      </p:sp>
      <p:pic>
        <p:nvPicPr>
          <p:cNvPr id="9" name="Picture 9" descr="C:\Documents and Settings\Jana\Local Settings\Temporary Internet Files\Content.IE5\KJRJUKIT\MC9004414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820" y="1185528"/>
            <a:ext cx="1492042" cy="706894"/>
          </a:xfrm>
          <a:prstGeom prst="rect">
            <a:avLst/>
          </a:prstGeom>
          <a:noFill/>
          <a:ln w="28575">
            <a:solidFill>
              <a:srgbClr val="3399FF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C:\Documents and Settings\Jana\Local Settings\Temporary Internet Files\Content.IE5\CK6ZA9E8\MC900441736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929" y="2854620"/>
            <a:ext cx="898598" cy="898598"/>
          </a:xfrm>
          <a:prstGeom prst="rect">
            <a:avLst/>
          </a:prstGeom>
          <a:noFill/>
          <a:ln w="28575">
            <a:solidFill>
              <a:srgbClr val="92D05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9" name="Picture 5" descr="C:\Documents and Settings\Jana\Local Settings\Temporary Internet Files\Content.IE5\E3XUE8B7\MC9004382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988840"/>
            <a:ext cx="791925" cy="790552"/>
          </a:xfrm>
          <a:prstGeom prst="rect">
            <a:avLst/>
          </a:prstGeom>
          <a:noFill/>
          <a:ln w="28575"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676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3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97434" y="188640"/>
            <a:ext cx="6408712" cy="178510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>
              <a:lnSpc>
                <a:spcPct val="250000"/>
              </a:lnSpc>
            </a:pPr>
            <a:r>
              <a:rPr lang="cs-CZ" sz="4400" dirty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</a:rPr>
              <a:t>Rod</a:t>
            </a:r>
            <a:r>
              <a:rPr lang="cs-CZ" sz="4400" dirty="0" smtClean="0">
                <a:solidFill>
                  <a:srgbClr val="FF0000"/>
                </a:solidFill>
                <a:latin typeface="Imprint MT Shadow" pitchFamily="82" charset="0"/>
                <a:cs typeface="Arial" pitchFamily="34" charset="0"/>
              </a:rPr>
              <a:t> </a:t>
            </a:r>
            <a:r>
              <a:rPr lang="cs-CZ" sz="44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</a:rPr>
              <a:t>mužský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1835696" y="2348880"/>
            <a:ext cx="6480720" cy="31406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50000"/>
              </a:lnSpc>
              <a:buFont typeface="Courier New" pitchFamily="49" charset="0"/>
              <a:buChar char="o"/>
            </a:pPr>
            <a:r>
              <a:rPr lang="cs-CZ" sz="2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Arial" pitchFamily="34" charset="0"/>
                <a:cs typeface="Arial" pitchFamily="34" charset="0"/>
              </a:rPr>
              <a:t>životný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(muž, chlapec, lékař, pes, slon …) </a:t>
            </a:r>
          </a:p>
          <a:p>
            <a:pPr marL="285750" indent="-285750">
              <a:lnSpc>
                <a:spcPct val="250000"/>
              </a:lnSpc>
              <a:buFont typeface="Courier New" pitchFamily="49" charset="0"/>
              <a:buChar char="o"/>
            </a:pPr>
            <a:r>
              <a:rPr lang="cs-CZ" sz="28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Arial" pitchFamily="34" charset="0"/>
                <a:cs typeface="Arial" pitchFamily="34" charset="0"/>
              </a:rPr>
              <a:t>neživotný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(hrad, stůl, dům, vlas, závod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…) </a:t>
            </a:r>
          </a:p>
          <a:p>
            <a:pPr>
              <a:lnSpc>
                <a:spcPct val="250000"/>
              </a:lnSpc>
            </a:pPr>
            <a:endParaRPr lang="cs-CZ" sz="2800" b="1" dirty="0" smtClean="0">
              <a:ln>
                <a:solidFill>
                  <a:schemeClr val="tx2">
                    <a:lumMod val="75000"/>
                  </a:schemeClr>
                </a:solidFill>
              </a:ln>
              <a:solidFill>
                <a:srgbClr val="3399FF"/>
              </a:solidFill>
              <a:latin typeface="Cooper Black" pitchFamily="18" charset="0"/>
            </a:endParaRPr>
          </a:p>
        </p:txBody>
      </p:sp>
      <p:pic>
        <p:nvPicPr>
          <p:cNvPr id="18" name="Picture 18" descr="C:\Documents and Settings\Jana\Local Settings\Temporary Internet Files\Content.IE5\KJRJUKIT\MC9002321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84976"/>
            <a:ext cx="1317279" cy="254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411" name="Picture 3" descr="C:\Documents and Settings\Jana\Local Settings\Temporary Internet Files\Content.IE5\IQZRG32A\MC9002152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4970" y="4149080"/>
            <a:ext cx="1922352" cy="2236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835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7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5"/>
          <p:cNvSpPr txBox="1">
            <a:spLocks/>
          </p:cNvSpPr>
          <p:nvPr/>
        </p:nvSpPr>
        <p:spPr>
          <a:xfrm>
            <a:off x="493204" y="188640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Imprint MT Shadow" pitchFamily="82" charset="0"/>
                <a:cs typeface="Arial" pitchFamily="34" charset="0"/>
              </a:rPr>
              <a:t>Číslo podstatných jmen</a:t>
            </a:r>
            <a:r>
              <a:rPr lang="cs-CZ" dirty="0" smtClean="0">
                <a:ln>
                  <a:solidFill>
                    <a:schemeClr val="accent3">
                      <a:lumMod val="75000"/>
                    </a:schemeClr>
                  </a:solidFill>
                </a:ln>
                <a:solidFill>
                  <a:srgbClr val="92D050"/>
                </a:solidFill>
                <a:latin typeface="Ravie" pitchFamily="82" charset="0"/>
                <a:cs typeface="Arial" pitchFamily="34" charset="0"/>
              </a:rPr>
              <a:t> </a:t>
            </a:r>
            <a:endParaRPr lang="cs-CZ" dirty="0">
              <a:ln>
                <a:solidFill>
                  <a:schemeClr val="accent3">
                    <a:lumMod val="75000"/>
                  </a:schemeClr>
                </a:solidFill>
              </a:ln>
              <a:solidFill>
                <a:srgbClr val="92D050"/>
              </a:solidFill>
              <a:latin typeface="Ravie" pitchFamily="82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204955"/>
            <a:ext cx="770485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err="1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</a:rPr>
              <a:t>jenotné</a:t>
            </a:r>
            <a:r>
              <a:rPr lang="cs-CZ" sz="28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(jedna osoba, zvíře, věc)</a:t>
            </a:r>
          </a:p>
          <a:p>
            <a:pPr marL="800100" lvl="1" indent="-342900">
              <a:lnSpc>
                <a:spcPct val="150000"/>
              </a:lnSpc>
              <a:buClr>
                <a:srgbClr val="00B0F0"/>
              </a:buCl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kuchař, baletka, štěně, kočka, pravítko, ručník</a:t>
            </a:r>
            <a:endParaRPr lang="cs-CZ" sz="2800" dirty="0" smtClean="0">
              <a:latin typeface="Ravie" pitchFamily="82" charset="0"/>
            </a:endParaRPr>
          </a:p>
          <a:p>
            <a:pPr marL="342900" indent="-3429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>
                <a:ln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00"/>
                </a:solidFill>
                <a:latin typeface="Ravie" pitchFamily="82" charset="0"/>
              </a:rPr>
              <a:t>množné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(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více osob, zvířat, věcí)</a:t>
            </a:r>
          </a:p>
          <a:p>
            <a:pPr marL="800100" lvl="1" indent="-342900">
              <a:lnSpc>
                <a:spcPct val="150000"/>
              </a:lnSpc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kuchaři, baletky, štěňata, kočky, pravítka, ručníky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10" descr="C:\Documents and Settings\Jana\Local Settings\Temporary Internet Files\Content.IE5\8UMYXVNH\MC900434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78223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Documents and Settings\Jana\Local Settings\Temporary Internet Files\Content.IE5\8UMYXVNH\MC9004345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187988"/>
            <a:ext cx="179705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5" name="Picture 3" descr="C:\Documents and Settings\Jana\Local Settings\Temporary Internet Files\Content.IE5\8UMYXVNH\MC900438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403" y="4697945"/>
            <a:ext cx="1482725" cy="187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Jana\Local Settings\Temporary Internet Files\Content.IE5\KJRJUKIT\MC9004116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9806" y="4631269"/>
            <a:ext cx="174625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1199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8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1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 txBox="1">
            <a:spLocks/>
          </p:cNvSpPr>
          <p:nvPr/>
        </p:nvSpPr>
        <p:spPr>
          <a:xfrm>
            <a:off x="493204" y="188640"/>
            <a:ext cx="8229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Imprint MT Shadow" pitchFamily="82" charset="0"/>
                <a:cs typeface="Arial" pitchFamily="34" charset="0"/>
              </a:rPr>
              <a:t>Pád podstatných jmen</a:t>
            </a:r>
            <a:r>
              <a:rPr lang="cs-CZ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3399FF"/>
                </a:solidFill>
                <a:latin typeface="Ravie" pitchFamily="82" charset="0"/>
                <a:cs typeface="Arial" pitchFamily="34" charset="0"/>
              </a:rPr>
              <a:t> </a:t>
            </a:r>
            <a:endParaRPr lang="cs-CZ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rgbClr val="3399FF"/>
              </a:solidFill>
              <a:latin typeface="Ravie" pitchFamily="82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56320" y="1124744"/>
            <a:ext cx="5103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latin typeface="Imprint MT Shadow" pitchFamily="82" charset="0"/>
              </a:rPr>
              <a:t>Určování pádu:</a:t>
            </a:r>
          </a:p>
          <a:p>
            <a:pPr lvl="1"/>
            <a:r>
              <a:rPr lang="cs-CZ" dirty="0" smtClean="0"/>
              <a:t>- pomocí pádových otázek určujeme 7 pádů</a:t>
            </a:r>
            <a:endParaRPr lang="cs-CZ" dirty="0"/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34264060"/>
              </p:ext>
            </p:extLst>
          </p:nvPr>
        </p:nvGraphicFramePr>
        <p:xfrm>
          <a:off x="1121786" y="2060848"/>
          <a:ext cx="6972436" cy="4198145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289974"/>
                <a:gridCol w="2196244"/>
                <a:gridCol w="1743109"/>
                <a:gridCol w="1743109"/>
              </a:tblGrid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pád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otázka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jednotné</a:t>
                      </a:r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 číslo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množné číslo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1.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Kdo? Co?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tužka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2.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(bez) 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Koho? Čeho?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tužek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3.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(ke) 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Komu?</a:t>
                      </a:r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 Čemu?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tužce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tužkám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4.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Koho? Co?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tužku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tužky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5.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oslovujeme,</a:t>
                      </a:r>
                    </a:p>
                    <a:p>
                      <a:pPr algn="ctr"/>
                      <a:r>
                        <a:rPr lang="cs-CZ" sz="1800" dirty="0" smtClean="0">
                          <a:latin typeface="Arial" pitchFamily="34" charset="0"/>
                          <a:cs typeface="Arial" pitchFamily="34" charset="0"/>
                        </a:rPr>
                        <a:t>voláme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tužko!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tužky!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6.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(o)</a:t>
                      </a:r>
                      <a:r>
                        <a:rPr lang="cs-CZ" sz="14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Kom?</a:t>
                      </a:r>
                      <a:r>
                        <a:rPr lang="cs-CZ" baseline="0" dirty="0" smtClean="0">
                          <a:latin typeface="Arial" pitchFamily="34" charset="0"/>
                          <a:cs typeface="Arial" pitchFamily="34" charset="0"/>
                        </a:rPr>
                        <a:t> Čem?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tužce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tužkách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50829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7.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(s) </a:t>
                      </a:r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Kým? Čím?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tužkou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Arial" pitchFamily="34" charset="0"/>
                          <a:cs typeface="Arial" pitchFamily="34" charset="0"/>
                        </a:rPr>
                        <a:t>tužkami</a:t>
                      </a:r>
                      <a:endParaRPr lang="cs-CZ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458" name="Picture 2" descr="C:\Documents and Settings\Jana\Local Settings\Temporary Internet Files\Content.IE5\8UMYXVNH\MC900290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610" y="616007"/>
            <a:ext cx="1920523" cy="155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Documents and Settings\Jana\Local Settings\Temporary Internet Files\Content.IE5\8UMYXVNH\MC900290496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295473"/>
            <a:ext cx="1920523" cy="155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Documents and Settings\Jana\Local Settings\Temporary Internet Files\Content.IE5\8UMYXVNH\MC900290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295473"/>
            <a:ext cx="1920523" cy="1554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2191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1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395536" y="3708269"/>
            <a:ext cx="1440160" cy="2962629"/>
            <a:chOff x="2555776" y="3418699"/>
            <a:chExt cx="1440160" cy="2962629"/>
          </a:xfrm>
        </p:grpSpPr>
        <p:sp>
          <p:nvSpPr>
            <p:cNvPr id="3" name="Rovnoramenný trojúhelník 2"/>
            <p:cNvSpPr/>
            <p:nvPr/>
          </p:nvSpPr>
          <p:spPr>
            <a:xfrm flipV="1">
              <a:off x="2555776" y="3501008"/>
              <a:ext cx="1440160" cy="2880320"/>
            </a:xfrm>
            <a:prstGeom prst="triangle">
              <a:avLst/>
            </a:prstGeom>
            <a:solidFill>
              <a:srgbClr val="FFCC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854779" y="3418699"/>
              <a:ext cx="842154" cy="2865701"/>
            </a:xfrm>
            <a:prstGeom prst="rect">
              <a:avLst/>
            </a:prstGeom>
            <a:noFill/>
          </p:spPr>
          <p:txBody>
            <a:bodyPr vert="wordArtVert" wrap="square" rtlCol="0" anchor="ctr" anchorCtr="0">
              <a:normAutofit/>
            </a:bodyPr>
            <a:lstStyle/>
            <a:p>
              <a:r>
                <a:rPr lang="cs-CZ" b="1" dirty="0" smtClean="0"/>
                <a:t>jednotné</a:t>
              </a:r>
              <a:endParaRPr lang="cs-CZ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366045" y="3790578"/>
            <a:ext cx="1440160" cy="2880320"/>
            <a:chOff x="5504701" y="3501008"/>
            <a:chExt cx="1440160" cy="2880320"/>
          </a:xfrm>
        </p:grpSpPr>
        <p:sp>
          <p:nvSpPr>
            <p:cNvPr id="10" name="Rovnoramenný trojúhelník 9"/>
            <p:cNvSpPr/>
            <p:nvPr/>
          </p:nvSpPr>
          <p:spPr>
            <a:xfrm flipV="1">
              <a:off x="5504701" y="3501008"/>
              <a:ext cx="1440160" cy="2880320"/>
            </a:xfrm>
            <a:prstGeom prst="triangle">
              <a:avLst/>
            </a:prstGeom>
            <a:solidFill>
              <a:srgbClr val="FFCC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789700" y="3508318"/>
              <a:ext cx="842154" cy="2865701"/>
            </a:xfrm>
            <a:prstGeom prst="rect">
              <a:avLst/>
            </a:prstGeom>
            <a:noFill/>
          </p:spPr>
          <p:txBody>
            <a:bodyPr vert="wordArtVert" wrap="square" rtlCol="0" anchor="ctr" anchorCtr="0">
              <a:normAutofit/>
            </a:bodyPr>
            <a:lstStyle/>
            <a:p>
              <a:r>
                <a:rPr lang="cs-CZ" b="1" dirty="0" smtClean="0"/>
                <a:t>množné</a:t>
              </a:r>
              <a:endParaRPr lang="cs-CZ" b="1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2345904" y="108355"/>
            <a:ext cx="4697353" cy="2031325"/>
            <a:chOff x="2330108" y="10740"/>
            <a:chExt cx="4697353" cy="2031325"/>
          </a:xfrm>
        </p:grpSpPr>
        <p:sp>
          <p:nvSpPr>
            <p:cNvPr id="47" name="TextovéPole 46"/>
            <p:cNvSpPr txBox="1"/>
            <p:nvPr/>
          </p:nvSpPr>
          <p:spPr>
            <a:xfrm>
              <a:off x="2330108" y="10740"/>
              <a:ext cx="4648045" cy="203132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600" dirty="0" smtClean="0"/>
                <a:t>Dej kopečky zmrzliny do správných kornoutků – podle </a:t>
              </a:r>
              <a:r>
                <a:rPr lang="cs-CZ" sz="3600" dirty="0"/>
                <a:t>čísla.</a:t>
              </a:r>
              <a:r>
                <a:rPr lang="cs-CZ" dirty="0"/>
                <a:t> </a:t>
              </a:r>
              <a:endParaRPr lang="cs-CZ" dirty="0" smtClean="0"/>
            </a:p>
            <a:p>
              <a:pPr algn="ctr"/>
              <a:r>
                <a:rPr lang="cs-CZ" dirty="0" smtClean="0"/>
                <a:t>Kopečky </a:t>
              </a:r>
              <a:r>
                <a:rPr lang="cs-CZ" smtClean="0"/>
                <a:t>nabírej z vrchu</a:t>
              </a:r>
              <a:r>
                <a:rPr lang="cs-CZ" dirty="0" smtClean="0"/>
                <a:t>, </a:t>
              </a:r>
              <a:r>
                <a:rPr lang="cs-CZ" dirty="0"/>
                <a:t>zleva </a:t>
              </a:r>
              <a:r>
                <a:rPr lang="cs-CZ" dirty="0" smtClean="0"/>
                <a:t>doprava.</a:t>
              </a:r>
              <a:endParaRPr lang="cs-CZ" dirty="0"/>
            </a:p>
          </p:txBody>
        </p:sp>
        <p:pic>
          <p:nvPicPr>
            <p:cNvPr id="48" name="Picture 3" descr="C:\Documents and Settings\Jana\Local Settings\Temporary Internet Files\Content.IE5\CK6ZA9E8\MC90035206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46509" y="555613"/>
              <a:ext cx="680952" cy="12094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1634" y="2389687"/>
            <a:ext cx="154305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735" y="2379081"/>
            <a:ext cx="154305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109" y="3491521"/>
            <a:ext cx="15525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3015" y="2379081"/>
            <a:ext cx="15525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203" y="3480453"/>
            <a:ext cx="1543050" cy="1076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903" y="4593431"/>
            <a:ext cx="1543050" cy="109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283" y="5708270"/>
            <a:ext cx="1543050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2108" y="5708270"/>
            <a:ext cx="15525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540" y="3459128"/>
            <a:ext cx="1543050" cy="1123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22420"/>
            <a:ext cx="1552575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205" y="4536695"/>
            <a:ext cx="15430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8205" y="5717795"/>
            <a:ext cx="1543050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8889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41000"/>
            <a:lum/>
          </a:blip>
          <a:srcRect/>
          <a:stretch>
            <a:fillRect t="-3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395536" y="3708269"/>
            <a:ext cx="1440160" cy="2962629"/>
            <a:chOff x="2555776" y="3418699"/>
            <a:chExt cx="1440160" cy="2962629"/>
          </a:xfrm>
        </p:grpSpPr>
        <p:sp>
          <p:nvSpPr>
            <p:cNvPr id="3" name="Rovnoramenný trojúhelník 2"/>
            <p:cNvSpPr/>
            <p:nvPr/>
          </p:nvSpPr>
          <p:spPr>
            <a:xfrm flipV="1">
              <a:off x="2555776" y="3501008"/>
              <a:ext cx="1440160" cy="2880320"/>
            </a:xfrm>
            <a:prstGeom prst="triangle">
              <a:avLst/>
            </a:prstGeom>
            <a:solidFill>
              <a:srgbClr val="FFCC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2854779" y="3418699"/>
              <a:ext cx="842154" cy="2865701"/>
            </a:xfrm>
            <a:prstGeom prst="rect">
              <a:avLst/>
            </a:prstGeom>
            <a:noFill/>
          </p:spPr>
          <p:txBody>
            <a:bodyPr vert="wordArtVert" wrap="square" rtlCol="0" anchor="ctr" anchorCtr="0">
              <a:normAutofit/>
            </a:bodyPr>
            <a:lstStyle/>
            <a:p>
              <a:r>
                <a:rPr lang="cs-CZ" b="1" dirty="0" smtClean="0"/>
                <a:t>jednotné</a:t>
              </a:r>
              <a:endParaRPr lang="cs-CZ" b="1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7366045" y="3790578"/>
            <a:ext cx="1440160" cy="2880320"/>
            <a:chOff x="5504701" y="3501008"/>
            <a:chExt cx="1440160" cy="2880320"/>
          </a:xfrm>
        </p:grpSpPr>
        <p:sp>
          <p:nvSpPr>
            <p:cNvPr id="10" name="Rovnoramenný trojúhelník 9"/>
            <p:cNvSpPr/>
            <p:nvPr/>
          </p:nvSpPr>
          <p:spPr>
            <a:xfrm flipV="1">
              <a:off x="5504701" y="3501008"/>
              <a:ext cx="1440160" cy="2880320"/>
            </a:xfrm>
            <a:prstGeom prst="triangle">
              <a:avLst/>
            </a:prstGeom>
            <a:solidFill>
              <a:srgbClr val="FFCC6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5789700" y="3508318"/>
              <a:ext cx="842154" cy="2865701"/>
            </a:xfrm>
            <a:prstGeom prst="rect">
              <a:avLst/>
            </a:prstGeom>
            <a:noFill/>
          </p:spPr>
          <p:txBody>
            <a:bodyPr vert="wordArtVert" wrap="square" rtlCol="0" anchor="ctr" anchorCtr="0">
              <a:normAutofit/>
            </a:bodyPr>
            <a:lstStyle/>
            <a:p>
              <a:r>
                <a:rPr lang="cs-CZ" b="1" dirty="0" smtClean="0"/>
                <a:t>množné</a:t>
              </a:r>
              <a:endParaRPr lang="cs-CZ" b="1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327387" y="2799829"/>
            <a:ext cx="1518279" cy="1582521"/>
            <a:chOff x="294437" y="1689828"/>
            <a:chExt cx="1518279" cy="1582521"/>
          </a:xfrm>
        </p:grpSpPr>
        <p:sp>
          <p:nvSpPr>
            <p:cNvPr id="12" name="Tětiva 11"/>
            <p:cNvSpPr>
              <a:spLocks noChangeAspect="1"/>
            </p:cNvSpPr>
            <p:nvPr/>
          </p:nvSpPr>
          <p:spPr>
            <a:xfrm rot="6755770">
              <a:off x="262316" y="1721949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CCFF99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441507" y="2161046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lesy</a:t>
              </a:r>
              <a:endParaRPr lang="cs-CZ" sz="24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7339245" y="2334567"/>
            <a:ext cx="1518279" cy="1582521"/>
            <a:chOff x="245755" y="3079128"/>
            <a:chExt cx="1518279" cy="1582521"/>
          </a:xfrm>
        </p:grpSpPr>
        <p:sp>
          <p:nvSpPr>
            <p:cNvPr id="26" name="Tětiva 25"/>
            <p:cNvSpPr>
              <a:spLocks noChangeAspect="1"/>
            </p:cNvSpPr>
            <p:nvPr/>
          </p:nvSpPr>
          <p:spPr>
            <a:xfrm rot="6755770">
              <a:off x="213634" y="3111249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6633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392826" y="3518414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>
                    <a:solidFill>
                      <a:schemeClr val="accent6">
                        <a:lumMod val="75000"/>
                      </a:schemeClr>
                    </a:solidFill>
                  </a:ln>
                  <a:solidFill>
                    <a:schemeClr val="accent6">
                      <a:lumMod val="20000"/>
                      <a:lumOff val="80000"/>
                    </a:schemeClr>
                  </a:solidFill>
                </a:rPr>
                <a:t>květiny</a:t>
              </a:r>
              <a:endParaRPr lang="cs-CZ" sz="2400" dirty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2049" name="Skupina 2048"/>
          <p:cNvGrpSpPr/>
          <p:nvPr/>
        </p:nvGrpSpPr>
        <p:grpSpPr>
          <a:xfrm>
            <a:off x="7366043" y="1824914"/>
            <a:ext cx="1518279" cy="1582521"/>
            <a:chOff x="320162" y="5281419"/>
            <a:chExt cx="1518279" cy="1582521"/>
          </a:xfrm>
        </p:grpSpPr>
        <p:sp>
          <p:nvSpPr>
            <p:cNvPr id="22" name="Tětiva 21"/>
            <p:cNvSpPr>
              <a:spLocks noChangeAspect="1"/>
            </p:cNvSpPr>
            <p:nvPr/>
          </p:nvSpPr>
          <p:spPr>
            <a:xfrm rot="6755770">
              <a:off x="288041" y="5313540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chemeClr val="accent6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505091" y="5732544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bazény</a:t>
              </a:r>
              <a:endParaRPr lang="cs-CZ" sz="2400" dirty="0"/>
            </a:p>
          </p:txBody>
        </p:sp>
      </p:grpSp>
      <p:grpSp>
        <p:nvGrpSpPr>
          <p:cNvPr id="2062" name="Skupina 2061"/>
          <p:cNvGrpSpPr/>
          <p:nvPr/>
        </p:nvGrpSpPr>
        <p:grpSpPr>
          <a:xfrm>
            <a:off x="356476" y="2799829"/>
            <a:ext cx="1518279" cy="1582521"/>
            <a:chOff x="7493682" y="246297"/>
            <a:chExt cx="1518279" cy="1582521"/>
          </a:xfrm>
        </p:grpSpPr>
        <p:sp>
          <p:nvSpPr>
            <p:cNvPr id="16" name="Tětiva 15"/>
            <p:cNvSpPr>
              <a:spLocks noChangeAspect="1"/>
            </p:cNvSpPr>
            <p:nvPr/>
          </p:nvSpPr>
          <p:spPr>
            <a:xfrm rot="6755770">
              <a:off x="7461561" y="278418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chemeClr val="accent6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7652345" y="699371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hruška</a:t>
              </a:r>
              <a:endParaRPr lang="cs-CZ" sz="2400" dirty="0"/>
            </a:p>
          </p:txBody>
        </p:sp>
      </p:grpSp>
      <p:grpSp>
        <p:nvGrpSpPr>
          <p:cNvPr id="2060" name="Skupina 2059"/>
          <p:cNvGrpSpPr/>
          <p:nvPr/>
        </p:nvGrpSpPr>
        <p:grpSpPr>
          <a:xfrm>
            <a:off x="368067" y="2295570"/>
            <a:ext cx="1518279" cy="1582521"/>
            <a:chOff x="7482052" y="2910631"/>
            <a:chExt cx="1518279" cy="1582521"/>
          </a:xfrm>
        </p:grpSpPr>
        <p:sp>
          <p:nvSpPr>
            <p:cNvPr id="13" name="Tětiva 12"/>
            <p:cNvSpPr>
              <a:spLocks noChangeAspect="1"/>
            </p:cNvSpPr>
            <p:nvPr/>
          </p:nvSpPr>
          <p:spPr>
            <a:xfrm rot="6755770">
              <a:off x="7449931" y="2942752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165E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618115" y="3356103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deštník</a:t>
              </a:r>
              <a:endParaRPr lang="cs-CZ" sz="2400" dirty="0"/>
            </a:p>
          </p:txBody>
        </p:sp>
      </p:grpSp>
      <p:grpSp>
        <p:nvGrpSpPr>
          <p:cNvPr id="2058" name="Skupina 2057"/>
          <p:cNvGrpSpPr/>
          <p:nvPr/>
        </p:nvGrpSpPr>
        <p:grpSpPr>
          <a:xfrm>
            <a:off x="7339244" y="1357954"/>
            <a:ext cx="1518279" cy="1582521"/>
            <a:chOff x="5924174" y="7469923"/>
            <a:chExt cx="1518279" cy="1582521"/>
          </a:xfrm>
        </p:grpSpPr>
        <p:sp>
          <p:nvSpPr>
            <p:cNvPr id="23" name="Tětiva 22"/>
            <p:cNvSpPr>
              <a:spLocks noChangeAspect="1"/>
            </p:cNvSpPr>
            <p:nvPr/>
          </p:nvSpPr>
          <p:spPr>
            <a:xfrm rot="6755770">
              <a:off x="5892053" y="7502044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FFF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6085652" y="7923722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ryby</a:t>
              </a:r>
              <a:endParaRPr lang="cs-CZ" sz="2400" dirty="0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57058" y="1777621"/>
            <a:ext cx="1518279" cy="1582521"/>
            <a:chOff x="294436" y="347578"/>
            <a:chExt cx="1518279" cy="1582521"/>
          </a:xfrm>
        </p:grpSpPr>
        <p:sp>
          <p:nvSpPr>
            <p:cNvPr id="14" name="Tětiva 13"/>
            <p:cNvSpPr>
              <a:spLocks noChangeAspect="1"/>
            </p:cNvSpPr>
            <p:nvPr/>
          </p:nvSpPr>
          <p:spPr>
            <a:xfrm rot="6755770">
              <a:off x="262315" y="379699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FFF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441508" y="839014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talíř</a:t>
              </a:r>
              <a:endParaRPr lang="cs-CZ" sz="2400" dirty="0"/>
            </a:p>
          </p:txBody>
        </p:sp>
      </p:grpSp>
      <p:grpSp>
        <p:nvGrpSpPr>
          <p:cNvPr id="2059" name="Skupina 2058"/>
          <p:cNvGrpSpPr/>
          <p:nvPr/>
        </p:nvGrpSpPr>
        <p:grpSpPr>
          <a:xfrm>
            <a:off x="356475" y="1312359"/>
            <a:ext cx="1518279" cy="1582521"/>
            <a:chOff x="7449017" y="4096835"/>
            <a:chExt cx="1518279" cy="1582521"/>
          </a:xfrm>
        </p:grpSpPr>
        <p:sp>
          <p:nvSpPr>
            <p:cNvPr id="11" name="Tětiva 10"/>
            <p:cNvSpPr>
              <a:spLocks noChangeAspect="1"/>
            </p:cNvSpPr>
            <p:nvPr/>
          </p:nvSpPr>
          <p:spPr>
            <a:xfrm rot="6755770">
              <a:off x="7416896" y="4128956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66330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extovéPole 31"/>
            <p:cNvSpPr txBox="1"/>
            <p:nvPr/>
          </p:nvSpPr>
          <p:spPr>
            <a:xfrm>
              <a:off x="7596088" y="4568766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>
                  <a:ln>
                    <a:solidFill>
                      <a:schemeClr val="accent6">
                        <a:lumMod val="75000"/>
                      </a:schemeClr>
                    </a:solidFill>
                  </a:ln>
                  <a:solidFill>
                    <a:schemeClr val="accent6">
                      <a:lumMod val="20000"/>
                      <a:lumOff val="80000"/>
                    </a:schemeClr>
                  </a:solidFill>
                </a:rPr>
                <a:t>tričko</a:t>
              </a:r>
              <a:endParaRPr lang="cs-CZ" sz="2400" dirty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20000"/>
                    <a:lumOff val="80000"/>
                  </a:schemeClr>
                </a:solidFill>
              </a:endParaRPr>
            </a:p>
          </p:txBody>
        </p:sp>
      </p:grpSp>
      <p:grpSp>
        <p:nvGrpSpPr>
          <p:cNvPr id="2056" name="Skupina 2055"/>
          <p:cNvGrpSpPr/>
          <p:nvPr/>
        </p:nvGrpSpPr>
        <p:grpSpPr>
          <a:xfrm>
            <a:off x="7312980" y="884649"/>
            <a:ext cx="1518279" cy="1582521"/>
            <a:chOff x="4025666" y="3932838"/>
            <a:chExt cx="1518279" cy="1582521"/>
          </a:xfrm>
        </p:grpSpPr>
        <p:sp>
          <p:nvSpPr>
            <p:cNvPr id="24" name="Tětiva 23"/>
            <p:cNvSpPr>
              <a:spLocks noChangeAspect="1"/>
            </p:cNvSpPr>
            <p:nvPr/>
          </p:nvSpPr>
          <p:spPr>
            <a:xfrm rot="6755770">
              <a:off x="3993545" y="3964959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165E0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4082910" y="4410779"/>
              <a:ext cx="140379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medvědi</a:t>
              </a:r>
              <a:endParaRPr lang="cs-CZ" sz="2400" dirty="0"/>
            </a:p>
          </p:txBody>
        </p:sp>
      </p:grpSp>
      <p:grpSp>
        <p:nvGrpSpPr>
          <p:cNvPr id="2048" name="Skupina 2047"/>
          <p:cNvGrpSpPr/>
          <p:nvPr/>
        </p:nvGrpSpPr>
        <p:grpSpPr>
          <a:xfrm>
            <a:off x="357058" y="755413"/>
            <a:ext cx="1518279" cy="1582521"/>
            <a:chOff x="320161" y="4149909"/>
            <a:chExt cx="1518279" cy="1582521"/>
          </a:xfrm>
        </p:grpSpPr>
        <p:sp>
          <p:nvSpPr>
            <p:cNvPr id="25" name="Tětiva 24"/>
            <p:cNvSpPr>
              <a:spLocks noChangeAspect="1"/>
            </p:cNvSpPr>
            <p:nvPr/>
          </p:nvSpPr>
          <p:spPr>
            <a:xfrm rot="6755770">
              <a:off x="288040" y="4182030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FFFCC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465637" y="462071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žirafa</a:t>
              </a:r>
              <a:endParaRPr lang="cs-CZ" sz="2400" dirty="0"/>
            </a:p>
          </p:txBody>
        </p:sp>
      </p:grpSp>
      <p:grpSp>
        <p:nvGrpSpPr>
          <p:cNvPr id="2061" name="Skupina 2060"/>
          <p:cNvGrpSpPr/>
          <p:nvPr/>
        </p:nvGrpSpPr>
        <p:grpSpPr>
          <a:xfrm>
            <a:off x="7312979" y="434961"/>
            <a:ext cx="1518279" cy="1582521"/>
            <a:chOff x="7505274" y="1499707"/>
            <a:chExt cx="1518279" cy="1582521"/>
          </a:xfrm>
        </p:grpSpPr>
        <p:sp>
          <p:nvSpPr>
            <p:cNvPr id="15" name="Tětiva 14"/>
            <p:cNvSpPr>
              <a:spLocks noChangeAspect="1"/>
            </p:cNvSpPr>
            <p:nvPr/>
          </p:nvSpPr>
          <p:spPr>
            <a:xfrm rot="6755770">
              <a:off x="7473153" y="1531828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FFFFCC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7640753" y="2018283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hadi</a:t>
              </a:r>
              <a:endParaRPr lang="cs-CZ" sz="2400" dirty="0"/>
            </a:p>
          </p:txBody>
        </p:sp>
      </p:grpSp>
      <p:grpSp>
        <p:nvGrpSpPr>
          <p:cNvPr id="2057" name="Skupina 2056"/>
          <p:cNvGrpSpPr/>
          <p:nvPr/>
        </p:nvGrpSpPr>
        <p:grpSpPr>
          <a:xfrm>
            <a:off x="332018" y="335747"/>
            <a:ext cx="1518279" cy="1582521"/>
            <a:chOff x="4025666" y="5192894"/>
            <a:chExt cx="1518279" cy="1582521"/>
          </a:xfrm>
        </p:grpSpPr>
        <p:sp>
          <p:nvSpPr>
            <p:cNvPr id="20" name="Tětiva 19"/>
            <p:cNvSpPr>
              <a:spLocks noChangeAspect="1"/>
            </p:cNvSpPr>
            <p:nvPr/>
          </p:nvSpPr>
          <p:spPr>
            <a:xfrm rot="6755770">
              <a:off x="3993545" y="5225015"/>
              <a:ext cx="1582521" cy="1518279"/>
            </a:xfrm>
            <a:prstGeom prst="chord">
              <a:avLst>
                <a:gd name="adj1" fmla="val 3221097"/>
                <a:gd name="adj2" fmla="val 15548234"/>
              </a:avLst>
            </a:prstGeom>
            <a:solidFill>
              <a:srgbClr val="CCFF99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172737" y="5631908"/>
              <a:ext cx="12241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400" dirty="0" smtClean="0"/>
                <a:t>hlava</a:t>
              </a:r>
              <a:endParaRPr lang="cs-CZ" sz="2400" dirty="0"/>
            </a:p>
          </p:txBody>
        </p:sp>
      </p:grpSp>
      <p:sp>
        <p:nvSpPr>
          <p:cNvPr id="48" name="TextovéPole 47"/>
          <p:cNvSpPr txBox="1"/>
          <p:nvPr/>
        </p:nvSpPr>
        <p:spPr>
          <a:xfrm>
            <a:off x="2884839" y="548680"/>
            <a:ext cx="36284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KONTROLA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7838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630616" y="446262"/>
            <a:ext cx="2293933" cy="2465671"/>
            <a:chOff x="836742" y="538337"/>
            <a:chExt cx="2293933" cy="2465671"/>
          </a:xfrm>
        </p:grpSpPr>
        <p:pic>
          <p:nvPicPr>
            <p:cNvPr id="2057" name="Picture 9" descr="C:\Documents and Settings\Jana\Local Settings\Temporary Internet Files\Content.IE5\75S19SFW\MC90035405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23958" y="1608453"/>
              <a:ext cx="806717" cy="8829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742" y="538337"/>
              <a:ext cx="2293933" cy="24656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6462427" y="2369973"/>
            <a:ext cx="2498347" cy="2498347"/>
            <a:chOff x="6572597" y="2369973"/>
            <a:chExt cx="2498347" cy="2498347"/>
          </a:xfrm>
        </p:grpSpPr>
        <p:grpSp>
          <p:nvGrpSpPr>
            <p:cNvPr id="22" name="Skupina 21"/>
            <p:cNvGrpSpPr/>
            <p:nvPr/>
          </p:nvGrpSpPr>
          <p:grpSpPr>
            <a:xfrm>
              <a:off x="6572597" y="2369973"/>
              <a:ext cx="2498347" cy="2498347"/>
              <a:chOff x="507721" y="2535975"/>
              <a:chExt cx="2498347" cy="2498347"/>
            </a:xfrm>
            <a:scene3d>
              <a:camera prst="isometricTopUp"/>
              <a:lightRig rig="threePt" dir="t"/>
            </a:scene3d>
          </p:grpSpPr>
          <p:sp>
            <p:nvSpPr>
              <p:cNvPr id="23" name="Ovál 22"/>
              <p:cNvSpPr/>
              <p:nvPr/>
            </p:nvSpPr>
            <p:spPr>
              <a:xfrm>
                <a:off x="507721" y="2535975"/>
                <a:ext cx="2498347" cy="249834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4" name="Ovál 23"/>
              <p:cNvSpPr/>
              <p:nvPr/>
            </p:nvSpPr>
            <p:spPr>
              <a:xfrm>
                <a:off x="946020" y="2974274"/>
                <a:ext cx="1621747" cy="162174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92D05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2052" name="Picture 4" descr="C:\Documents and Settings\Jana\Local Settings\Temporary Internet Files\Content.IE5\8UMYXVNH\MC90001296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81883" y="3102048"/>
              <a:ext cx="906627" cy="9221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369653" y="2369973"/>
            <a:ext cx="3121597" cy="2498347"/>
            <a:chOff x="534908" y="2369973"/>
            <a:chExt cx="3121597" cy="2498347"/>
          </a:xfrm>
        </p:grpSpPr>
        <p:grpSp>
          <p:nvGrpSpPr>
            <p:cNvPr id="16" name="Skupina 15"/>
            <p:cNvGrpSpPr/>
            <p:nvPr/>
          </p:nvGrpSpPr>
          <p:grpSpPr>
            <a:xfrm>
              <a:off x="534908" y="2369973"/>
              <a:ext cx="2498347" cy="2498347"/>
              <a:chOff x="507721" y="2535975"/>
              <a:chExt cx="2498347" cy="2498347"/>
            </a:xfrm>
            <a:scene3d>
              <a:camera prst="isometricTopUp"/>
              <a:lightRig rig="threePt" dir="t"/>
            </a:scene3d>
          </p:grpSpPr>
          <p:sp>
            <p:nvSpPr>
              <p:cNvPr id="17" name="Ovál 16"/>
              <p:cNvSpPr/>
              <p:nvPr/>
            </p:nvSpPr>
            <p:spPr>
              <a:xfrm>
                <a:off x="507721" y="2535975"/>
                <a:ext cx="2498347" cy="249834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Ovál 17"/>
              <p:cNvSpPr/>
              <p:nvPr/>
            </p:nvSpPr>
            <p:spPr>
              <a:xfrm>
                <a:off x="946020" y="2974274"/>
                <a:ext cx="1621747" cy="1621747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2053" name="Picture 5" descr="C:\Documents and Settings\Jana\Local Settings\Temporary Internet Files\Content.IE5\93K67UOX\MC900012992[1].wmf"/>
            <p:cNvPicPr>
              <a:picLocks noChangeAspect="1" noChangeArrowheads="1"/>
            </p:cNvPicPr>
            <p:nvPr/>
          </p:nvPicPr>
          <p:blipFill>
            <a:blip r:embed="rId6" cstate="print">
              <a:clrChange>
                <a:clrFrom>
                  <a:srgbClr val="BFDDFF"/>
                </a:clrFrom>
                <a:clrTo>
                  <a:srgbClr val="BFDD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8787" y="2911933"/>
              <a:ext cx="1317718" cy="11397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3510332" y="2355448"/>
            <a:ext cx="2578825" cy="2498347"/>
            <a:chOff x="3708638" y="2355448"/>
            <a:chExt cx="2578825" cy="2498347"/>
          </a:xfrm>
        </p:grpSpPr>
        <p:grpSp>
          <p:nvGrpSpPr>
            <p:cNvPr id="19" name="Skupina 18"/>
            <p:cNvGrpSpPr/>
            <p:nvPr/>
          </p:nvGrpSpPr>
          <p:grpSpPr>
            <a:xfrm>
              <a:off x="3708638" y="2355448"/>
              <a:ext cx="2498347" cy="2498347"/>
              <a:chOff x="507721" y="2535975"/>
              <a:chExt cx="2498347" cy="2498347"/>
            </a:xfrm>
            <a:scene3d>
              <a:camera prst="isometricTopUp"/>
              <a:lightRig rig="threePt" dir="t"/>
            </a:scene3d>
          </p:grpSpPr>
          <p:sp>
            <p:nvSpPr>
              <p:cNvPr id="20" name="Ovál 19"/>
              <p:cNvSpPr/>
              <p:nvPr/>
            </p:nvSpPr>
            <p:spPr>
              <a:xfrm>
                <a:off x="507721" y="2535975"/>
                <a:ext cx="2498347" cy="2498347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1" name="Ovál 20"/>
              <p:cNvSpPr/>
              <p:nvPr/>
            </p:nvSpPr>
            <p:spPr>
              <a:xfrm>
                <a:off x="946020" y="2974274"/>
                <a:ext cx="1621747" cy="1621747"/>
              </a:xfrm>
              <a:prstGeom prst="ellips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bg1"/>
                  </a:solidFill>
                </a:endParaRPr>
              </a:p>
            </p:txBody>
          </p:sp>
        </p:grpSp>
        <p:pic>
          <p:nvPicPr>
            <p:cNvPr id="1036" name="Picture 12" descr="C:\Documents and Settings\Jana\Local Settings\Temporary Internet Files\Content.IE5\RSBZXVRJ\MC900215934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2552" y="2973292"/>
              <a:ext cx="1164911" cy="7070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687242" y="279749"/>
            <a:ext cx="1926910" cy="2632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6462427" y="446262"/>
            <a:ext cx="2411054" cy="2699803"/>
            <a:chOff x="6084168" y="504986"/>
            <a:chExt cx="2411054" cy="2699803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504986"/>
              <a:ext cx="2411054" cy="26998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3" name="Skupina 12"/>
            <p:cNvGrpSpPr>
              <a:grpSpLocks noChangeAspect="1"/>
            </p:cNvGrpSpPr>
            <p:nvPr/>
          </p:nvGrpSpPr>
          <p:grpSpPr>
            <a:xfrm>
              <a:off x="6584453" y="1686935"/>
              <a:ext cx="1224043" cy="1177249"/>
              <a:chOff x="4355976" y="2581491"/>
              <a:chExt cx="3384376" cy="3254995"/>
            </a:xfrm>
          </p:grpSpPr>
          <p:pic>
            <p:nvPicPr>
              <p:cNvPr id="1038" name="Picture 14" descr="C:\Documents and Settings\Jana\Local Settings\Temporary Internet Files\Content.IE5\IQZRG32A\MC900423475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55976" y="2581491"/>
                <a:ext cx="3384376" cy="32549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Ovál 8"/>
              <p:cNvSpPr/>
              <p:nvPr/>
            </p:nvSpPr>
            <p:spPr>
              <a:xfrm>
                <a:off x="5245006" y="4011578"/>
                <a:ext cx="1452943" cy="102698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6770864" y="2204161"/>
              <a:ext cx="79208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dirty="0" smtClean="0"/>
                <a:t>MED</a:t>
              </a:r>
              <a:endParaRPr lang="cs-CZ" sz="1600" dirty="0"/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1099910" y="4451766"/>
            <a:ext cx="7040099" cy="2246769"/>
          </a:xfrm>
          <a:prstGeom prst="rect">
            <a:avLst/>
          </a:prstGeom>
          <a:noFill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Rozděl dětem a mlsnému medvíděti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medové bonbóny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na talíře.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Holčičce dej ty bonbóny, na kterých jsou podstatná jména ženského rodu, klukovi mužského a medvíděti středního rodu.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8304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5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637116" y="204079"/>
            <a:ext cx="2293933" cy="2465671"/>
            <a:chOff x="836742" y="538337"/>
            <a:chExt cx="2293933" cy="2465671"/>
          </a:xfrm>
        </p:grpSpPr>
        <p:pic>
          <p:nvPicPr>
            <p:cNvPr id="2057" name="Picture 9" descr="C:\Documents and Settings\Jana\Local Settings\Temporary Internet Files\Content.IE5\75S19SFW\MC90035405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23958" y="1608453"/>
              <a:ext cx="806717" cy="8829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36742" y="538337"/>
              <a:ext cx="2293933" cy="24656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78097" y="37566"/>
            <a:ext cx="1926910" cy="2632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4" name="Skupina 13"/>
          <p:cNvGrpSpPr/>
          <p:nvPr/>
        </p:nvGrpSpPr>
        <p:grpSpPr>
          <a:xfrm>
            <a:off x="6399943" y="197246"/>
            <a:ext cx="2411054" cy="2699803"/>
            <a:chOff x="6084168" y="504986"/>
            <a:chExt cx="2411054" cy="2699803"/>
          </a:xfrm>
        </p:grpSpPr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84168" y="504986"/>
              <a:ext cx="2411054" cy="26998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3" name="Skupina 12"/>
            <p:cNvGrpSpPr>
              <a:grpSpLocks noChangeAspect="1"/>
            </p:cNvGrpSpPr>
            <p:nvPr/>
          </p:nvGrpSpPr>
          <p:grpSpPr>
            <a:xfrm>
              <a:off x="6584453" y="1686935"/>
              <a:ext cx="1224043" cy="1177249"/>
              <a:chOff x="4355976" y="2581491"/>
              <a:chExt cx="3384376" cy="3254995"/>
            </a:xfrm>
          </p:grpSpPr>
          <p:pic>
            <p:nvPicPr>
              <p:cNvPr id="1038" name="Picture 14" descr="C:\Documents and Settings\Jana\Local Settings\Temporary Internet Files\Content.IE5\IQZRG32A\MC900423475[1].wmf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355976" y="2581491"/>
                <a:ext cx="3384376" cy="325499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9" name="Ovál 8"/>
              <p:cNvSpPr/>
              <p:nvPr/>
            </p:nvSpPr>
            <p:spPr>
              <a:xfrm>
                <a:off x="5245006" y="4011578"/>
                <a:ext cx="1452943" cy="1026984"/>
              </a:xfrm>
              <a:prstGeom prst="ellipse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0" name="TextovéPole 9"/>
            <p:cNvSpPr txBox="1"/>
            <p:nvPr/>
          </p:nvSpPr>
          <p:spPr>
            <a:xfrm>
              <a:off x="6770864" y="2204161"/>
              <a:ext cx="792088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600" dirty="0" smtClean="0"/>
                <a:t>MED</a:t>
              </a:r>
              <a:endParaRPr lang="cs-CZ" sz="1600" dirty="0"/>
            </a:p>
          </p:txBody>
        </p:sp>
      </p:grpSp>
      <p:pic>
        <p:nvPicPr>
          <p:cNvPr id="6" name="Picture 14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1898" y="6178246"/>
            <a:ext cx="1061764" cy="477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6" name="Skupina 15"/>
          <p:cNvGrpSpPr/>
          <p:nvPr/>
        </p:nvGrpSpPr>
        <p:grpSpPr>
          <a:xfrm>
            <a:off x="534908" y="2369973"/>
            <a:ext cx="2498347" cy="2498347"/>
            <a:chOff x="507721" y="2535975"/>
            <a:chExt cx="2498347" cy="2498347"/>
          </a:xfrm>
          <a:scene3d>
            <a:camera prst="isometricTopUp"/>
            <a:lightRig rig="threePt" dir="t"/>
          </a:scene3d>
        </p:grpSpPr>
        <p:sp>
          <p:nvSpPr>
            <p:cNvPr id="7" name="Ovál 6"/>
            <p:cNvSpPr/>
            <p:nvPr/>
          </p:nvSpPr>
          <p:spPr>
            <a:xfrm>
              <a:off x="507721" y="2535975"/>
              <a:ext cx="2498347" cy="249834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946020" y="2974274"/>
              <a:ext cx="1621747" cy="162174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>
            <a:off x="3708638" y="2355448"/>
            <a:ext cx="2498347" cy="2498347"/>
            <a:chOff x="507721" y="2535975"/>
            <a:chExt cx="2498347" cy="2498347"/>
          </a:xfrm>
          <a:scene3d>
            <a:camera prst="isometricTopUp"/>
            <a:lightRig rig="threePt" dir="t"/>
          </a:scene3d>
        </p:grpSpPr>
        <p:sp>
          <p:nvSpPr>
            <p:cNvPr id="40" name="Ovál 39"/>
            <p:cNvSpPr/>
            <p:nvPr/>
          </p:nvSpPr>
          <p:spPr>
            <a:xfrm>
              <a:off x="507721" y="2535975"/>
              <a:ext cx="2498347" cy="2498347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946020" y="2974274"/>
              <a:ext cx="1621747" cy="1621747"/>
            </a:xfrm>
            <a:prstGeom prst="ellips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572597" y="2369973"/>
            <a:ext cx="2498347" cy="2498347"/>
            <a:chOff x="507721" y="2535975"/>
            <a:chExt cx="2498347" cy="2498347"/>
          </a:xfrm>
          <a:scene3d>
            <a:camera prst="isometricTopUp"/>
            <a:lightRig rig="threePt" dir="t"/>
          </a:scene3d>
        </p:grpSpPr>
        <p:sp>
          <p:nvSpPr>
            <p:cNvPr id="43" name="Ovál 42"/>
            <p:cNvSpPr/>
            <p:nvPr/>
          </p:nvSpPr>
          <p:spPr>
            <a:xfrm>
              <a:off x="507721" y="2535975"/>
              <a:ext cx="2498347" cy="249834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Ovál 43"/>
            <p:cNvSpPr/>
            <p:nvPr/>
          </p:nvSpPr>
          <p:spPr>
            <a:xfrm>
              <a:off x="946020" y="2974274"/>
              <a:ext cx="1621747" cy="1621747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bg1"/>
                </a:solidFill>
              </a:endParaRPr>
            </a:p>
          </p:txBody>
        </p:sp>
      </p:grp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99593">
            <a:off x="165313" y="5966129"/>
            <a:ext cx="1314450" cy="56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20459">
            <a:off x="693381" y="5082329"/>
            <a:ext cx="1247775" cy="54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60254">
            <a:off x="1752678" y="6084030"/>
            <a:ext cx="1077817" cy="4608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2443">
            <a:off x="2355837" y="5068223"/>
            <a:ext cx="1033702" cy="44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80164">
            <a:off x="3190880" y="6167909"/>
            <a:ext cx="1314450" cy="56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10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838" y="5629660"/>
            <a:ext cx="980518" cy="419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0055">
            <a:off x="3825164" y="5078325"/>
            <a:ext cx="1172207" cy="50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1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3273" y="6208712"/>
            <a:ext cx="1339744" cy="601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2178">
            <a:off x="6504192" y="5020329"/>
            <a:ext cx="1314450" cy="56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11"/>
          <p:cNvPicPr>
            <a:picLocks noChangeAspect="1" noChangeArrowheads="1"/>
          </p:cNvPicPr>
          <p:nvPr/>
        </p:nvPicPr>
        <p:blipFill>
          <a:blip r:embed="rId1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60456">
            <a:off x="5206569" y="5333835"/>
            <a:ext cx="1314450" cy="59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13"/>
          <p:cNvPicPr>
            <a:picLocks noChangeAspect="1" noChangeArrowheads="1"/>
          </p:cNvPicPr>
          <p:nvPr/>
        </p:nvPicPr>
        <p:blipFill>
          <a:blip r:embed="rId1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75908">
            <a:off x="6438435" y="6064897"/>
            <a:ext cx="1020841" cy="458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84052">
            <a:off x="7807057" y="5378785"/>
            <a:ext cx="1224602" cy="56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8072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62" name="Skupina 6161"/>
          <p:cNvGrpSpPr/>
          <p:nvPr/>
        </p:nvGrpSpPr>
        <p:grpSpPr>
          <a:xfrm>
            <a:off x="5644044" y="24715"/>
            <a:ext cx="2009775" cy="1692348"/>
            <a:chOff x="7145446" y="0"/>
            <a:chExt cx="2009775" cy="1844675"/>
          </a:xfrm>
        </p:grpSpPr>
        <p:pic>
          <p:nvPicPr>
            <p:cNvPr id="154" name="Picture 8" descr="C:\Documents and Settings\Jana\Local Settings\Temporary Internet Files\Content.IE5\RSBZXVRJ\MC900424874[1].wmf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5446" y="0"/>
              <a:ext cx="2009775" cy="18446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61" name="TextovéPole 6160"/>
            <p:cNvSpPr txBox="1"/>
            <p:nvPr/>
          </p:nvSpPr>
          <p:spPr>
            <a:xfrm>
              <a:off x="7510446" y="951281"/>
              <a:ext cx="1270134" cy="4025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n>
                    <a:solidFill>
                      <a:srgbClr val="884106"/>
                    </a:solidFill>
                  </a:ln>
                  <a:solidFill>
                    <a:schemeClr val="bg1"/>
                  </a:solidFill>
                </a:rPr>
                <a:t>NÁPOVĚDA</a:t>
              </a:r>
              <a:endParaRPr lang="cs-CZ" b="1" dirty="0">
                <a:ln>
                  <a:solidFill>
                    <a:srgbClr val="884106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1199168" y="2989856"/>
            <a:ext cx="6696744" cy="37247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Adventní kalendář 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190342" y="5198829"/>
            <a:ext cx="1432004" cy="14320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 pád </a:t>
            </a:r>
          </a:p>
          <a:p>
            <a:pPr algn="ctr"/>
            <a:r>
              <a:rPr lang="cs-CZ" dirty="0" smtClean="0"/>
              <a:t>neexistuje!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1491041" y="3652554"/>
            <a:ext cx="1432004" cy="1432004"/>
            <a:chOff x="1205863" y="3795913"/>
            <a:chExt cx="1432004" cy="1432004"/>
          </a:xfrm>
        </p:grpSpPr>
        <p:sp>
          <p:nvSpPr>
            <p:cNvPr id="51" name="Obdélník 50"/>
            <p:cNvSpPr/>
            <p:nvPr/>
          </p:nvSpPr>
          <p:spPr>
            <a:xfrm>
              <a:off x="1205863" y="379591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0" name="Skupina 49"/>
            <p:cNvGrpSpPr/>
            <p:nvPr/>
          </p:nvGrpSpPr>
          <p:grpSpPr>
            <a:xfrm>
              <a:off x="1560664" y="4138689"/>
              <a:ext cx="828900" cy="694085"/>
              <a:chOff x="1675634" y="4130386"/>
              <a:chExt cx="828900" cy="694085"/>
            </a:xfrm>
          </p:grpSpPr>
          <p:sp>
            <p:nvSpPr>
              <p:cNvPr id="30" name="Obdélník 29"/>
              <p:cNvSpPr/>
              <p:nvPr/>
            </p:nvSpPr>
            <p:spPr>
              <a:xfrm>
                <a:off x="1675634" y="4130386"/>
                <a:ext cx="828900" cy="694085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6">
                    <a:lumMod val="50000"/>
                  </a:schemeClr>
                </a:solidFill>
              </a:ln>
              <a:scene3d>
                <a:camera prst="isometricTopUp"/>
                <a:lightRig rig="threePt" dir="t"/>
              </a:scene3d>
              <a:sp3d extrusionH="76200" contourW="12700" prstMaterial="dkEdge">
                <a:bevelT w="101600" prst="riblet"/>
                <a:bevelB/>
                <a:extrusionClr>
                  <a:schemeClr val="accent6">
                    <a:lumMod val="50000"/>
                  </a:schemeClr>
                </a:extrusionClr>
                <a:contourClr>
                  <a:schemeClr val="accent6">
                    <a:lumMod val="50000"/>
                  </a:schemeClr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1738954" y="4318946"/>
                <a:ext cx="7507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>
                    <a:solidFill>
                      <a:schemeClr val="bg1"/>
                    </a:solidFill>
                  </a:rPr>
                  <a:t>žirafa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60" name="Skupina 59"/>
          <p:cNvGrpSpPr/>
          <p:nvPr/>
        </p:nvGrpSpPr>
        <p:grpSpPr>
          <a:xfrm>
            <a:off x="3053776" y="3652554"/>
            <a:ext cx="1432004" cy="1432004"/>
            <a:chOff x="2846989" y="3795913"/>
            <a:chExt cx="1432004" cy="1432004"/>
          </a:xfrm>
        </p:grpSpPr>
        <p:sp>
          <p:nvSpPr>
            <p:cNvPr id="53" name="Obdélník 52"/>
            <p:cNvSpPr/>
            <p:nvPr/>
          </p:nvSpPr>
          <p:spPr>
            <a:xfrm>
              <a:off x="2846989" y="379591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214531" y="413038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/>
            </a:p>
            <a:p>
              <a:pPr algn="ctr"/>
              <a:endParaRPr lang="cs-CZ" sz="24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214532" y="4327249"/>
              <a:ext cx="9200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bez bot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4617231" y="3648663"/>
            <a:ext cx="1432004" cy="1432004"/>
            <a:chOff x="4386818" y="3792022"/>
            <a:chExt cx="1432004" cy="1432004"/>
          </a:xfrm>
        </p:grpSpPr>
        <p:sp>
          <p:nvSpPr>
            <p:cNvPr id="55" name="Obdélník 54"/>
            <p:cNvSpPr/>
            <p:nvPr/>
          </p:nvSpPr>
          <p:spPr>
            <a:xfrm>
              <a:off x="4386818" y="3792022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744375" y="4130385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49952" y="4327249"/>
              <a:ext cx="9200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ke stolu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190342" y="3648663"/>
            <a:ext cx="1432004" cy="1432004"/>
            <a:chOff x="5974178" y="3792022"/>
            <a:chExt cx="1432004" cy="1432004"/>
          </a:xfrm>
        </p:grpSpPr>
        <p:sp>
          <p:nvSpPr>
            <p:cNvPr id="56" name="Obdélník 55"/>
            <p:cNvSpPr/>
            <p:nvPr/>
          </p:nvSpPr>
          <p:spPr>
            <a:xfrm>
              <a:off x="5974178" y="3792022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250168" y="413038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204606" y="4292762"/>
              <a:ext cx="9711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pro kotě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487093" y="5198829"/>
            <a:ext cx="1432004" cy="1432004"/>
            <a:chOff x="1198561" y="5386253"/>
            <a:chExt cx="1432004" cy="1432004"/>
          </a:xfrm>
        </p:grpSpPr>
        <p:sp>
          <p:nvSpPr>
            <p:cNvPr id="57" name="Obdélník 56"/>
            <p:cNvSpPr/>
            <p:nvPr/>
          </p:nvSpPr>
          <p:spPr>
            <a:xfrm>
              <a:off x="1198561" y="538625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584903" y="5624193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515102" y="5800301"/>
              <a:ext cx="9200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Evo!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075703" y="5215434"/>
            <a:ext cx="1432004" cy="1432004"/>
            <a:chOff x="2818289" y="5386253"/>
            <a:chExt cx="1432004" cy="1432004"/>
          </a:xfrm>
        </p:grpSpPr>
        <p:sp>
          <p:nvSpPr>
            <p:cNvPr id="58" name="Obdélník 57"/>
            <p:cNvSpPr/>
            <p:nvPr/>
          </p:nvSpPr>
          <p:spPr>
            <a:xfrm>
              <a:off x="2818289" y="538625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48541" y="5570547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3088921" y="5732923"/>
              <a:ext cx="9860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o počasí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4632275" y="5215434"/>
            <a:ext cx="1432004" cy="1432004"/>
            <a:chOff x="4388500" y="5388473"/>
            <a:chExt cx="1432004" cy="1432004"/>
          </a:xfrm>
        </p:grpSpPr>
        <p:sp>
          <p:nvSpPr>
            <p:cNvPr id="59" name="Obdélník 58"/>
            <p:cNvSpPr/>
            <p:nvPr/>
          </p:nvSpPr>
          <p:spPr>
            <a:xfrm>
              <a:off x="4388500" y="538847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678385" y="557054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671642" y="5732923"/>
              <a:ext cx="113968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s Petrem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372250" y="3608041"/>
            <a:ext cx="1586902" cy="1465500"/>
            <a:chOff x="7299520" y="1590010"/>
            <a:chExt cx="1586902" cy="1465500"/>
          </a:xfrm>
        </p:grpSpPr>
        <p:sp>
          <p:nvSpPr>
            <p:cNvPr id="67" name="Obdélník 66"/>
            <p:cNvSpPr/>
            <p:nvPr/>
          </p:nvSpPr>
          <p:spPr>
            <a:xfrm>
              <a:off x="7413076" y="1623506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7299520" y="1590010"/>
              <a:ext cx="1586902" cy="1465500"/>
              <a:chOff x="1403648" y="3584860"/>
              <a:chExt cx="1586902" cy="1465500"/>
            </a:xfrm>
          </p:grpSpPr>
          <p:pic>
            <p:nvPicPr>
              <p:cNvPr id="4" name="Picture 10" descr="C:\Documents and Settings\Jana\Local Settings\Temporary Internet Files\Content.IE5\RSBZXVRJ\MC900346461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3427" y="3813108"/>
                <a:ext cx="1337123" cy="1237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" name="TextovéPole 12"/>
              <p:cNvSpPr txBox="1"/>
              <p:nvPr/>
            </p:nvSpPr>
            <p:spPr>
              <a:xfrm>
                <a:off x="1403648" y="3584860"/>
                <a:ext cx="4995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1.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3035869" y="3649701"/>
            <a:ext cx="1511671" cy="1458276"/>
            <a:chOff x="7581973" y="795442"/>
            <a:chExt cx="1511671" cy="1458276"/>
          </a:xfrm>
        </p:grpSpPr>
        <p:sp>
          <p:nvSpPr>
            <p:cNvPr id="69" name="Obdélník 68"/>
            <p:cNvSpPr/>
            <p:nvPr/>
          </p:nvSpPr>
          <p:spPr>
            <a:xfrm>
              <a:off x="7596336" y="795442"/>
              <a:ext cx="1432004" cy="1432004"/>
            </a:xfrm>
            <a:prstGeom prst="rect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7581973" y="850575"/>
              <a:ext cx="1511671" cy="1403143"/>
              <a:chOff x="2987824" y="3794366"/>
              <a:chExt cx="1511671" cy="1403143"/>
            </a:xfrm>
          </p:grpSpPr>
          <p:pic>
            <p:nvPicPr>
              <p:cNvPr id="6" name="Picture 14" descr="C:\Documents and Settings\Jana\Local Settings\Temporary Internet Files\Content.IE5\E3XUE8B7\MC900286848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68817" y="3794366"/>
                <a:ext cx="1230678" cy="14031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2987824" y="4568613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2.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4" name="Skupina 73"/>
          <p:cNvGrpSpPr/>
          <p:nvPr/>
        </p:nvGrpSpPr>
        <p:grpSpPr>
          <a:xfrm>
            <a:off x="4614300" y="3596225"/>
            <a:ext cx="1432004" cy="1475686"/>
            <a:chOff x="7452320" y="1425331"/>
            <a:chExt cx="1432004" cy="1475686"/>
          </a:xfrm>
        </p:grpSpPr>
        <p:sp>
          <p:nvSpPr>
            <p:cNvPr id="73" name="Obdélník 72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7628105" y="1425331"/>
              <a:ext cx="1080433" cy="1430414"/>
              <a:chOff x="4893787" y="3668442"/>
              <a:chExt cx="1080433" cy="1430414"/>
            </a:xfrm>
          </p:grpSpPr>
          <p:pic>
            <p:nvPicPr>
              <p:cNvPr id="8" name="Picture 23" descr="C:\Documents and Settings\Jana\Local Settings\Temporary Internet Files\Content.IE5\E3XUE8B7\MC900398617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93787" y="3883401"/>
                <a:ext cx="1007695" cy="12154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>
                <a:off x="5473201" y="3668442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3.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7" name="Skupina 76"/>
          <p:cNvGrpSpPr/>
          <p:nvPr/>
        </p:nvGrpSpPr>
        <p:grpSpPr>
          <a:xfrm>
            <a:off x="6190342" y="3639907"/>
            <a:ext cx="1463477" cy="1432004"/>
            <a:chOff x="7452320" y="1469013"/>
            <a:chExt cx="1463477" cy="1432004"/>
          </a:xfrm>
        </p:grpSpPr>
        <p:sp>
          <p:nvSpPr>
            <p:cNvPr id="75" name="Obdélník 74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7452320" y="1519973"/>
              <a:ext cx="1463477" cy="1296425"/>
              <a:chOff x="5983399" y="3796991"/>
              <a:chExt cx="1463477" cy="1296425"/>
            </a:xfrm>
          </p:grpSpPr>
          <p:pic>
            <p:nvPicPr>
              <p:cNvPr id="5" name="Picture 26" descr="C:\Documents and Settings\Jana\Local Settings\Temporary Internet Files\Content.IE5\93K67UOX\MC900439778[1].pn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33908" y="3796991"/>
                <a:ext cx="1212968" cy="1212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TextovéPole 15"/>
              <p:cNvSpPr txBox="1"/>
              <p:nvPr/>
            </p:nvSpPr>
            <p:spPr>
              <a:xfrm>
                <a:off x="5983399" y="4570196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4.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9" name="Skupina 78"/>
          <p:cNvGrpSpPr/>
          <p:nvPr/>
        </p:nvGrpSpPr>
        <p:grpSpPr>
          <a:xfrm>
            <a:off x="1470412" y="5164243"/>
            <a:ext cx="1484825" cy="1451724"/>
            <a:chOff x="7452320" y="1449293"/>
            <a:chExt cx="1484825" cy="1451724"/>
          </a:xfrm>
        </p:grpSpPr>
        <p:sp>
          <p:nvSpPr>
            <p:cNvPr id="78" name="Obdélník 77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7452320" y="1449293"/>
              <a:ext cx="1484825" cy="1378223"/>
              <a:chOff x="1524926" y="5133017"/>
              <a:chExt cx="1484825" cy="1378223"/>
            </a:xfrm>
          </p:grpSpPr>
          <p:pic>
            <p:nvPicPr>
              <p:cNvPr id="7" name="Picture 4" descr="C:\Documents and Settings\Jana\Local Settings\Temporary Internet Files\Content.IE5\8UMYXVNH\MC900387168[1].jpg"/>
              <p:cNvPicPr>
                <a:picLocks noChangeAspect="1" noChangeArrowheads="1"/>
              </p:cNvPicPr>
              <p:nvPr/>
            </p:nvPicPr>
            <p:blipFill>
              <a:blip r:embed="rId8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24926" y="5316230"/>
                <a:ext cx="1195010" cy="11950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" name="TextovéPole 16"/>
              <p:cNvSpPr txBox="1"/>
              <p:nvPr/>
            </p:nvSpPr>
            <p:spPr>
              <a:xfrm>
                <a:off x="2508732" y="5133017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5.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3050232" y="5183963"/>
            <a:ext cx="1464242" cy="1432004"/>
            <a:chOff x="7436201" y="1469013"/>
            <a:chExt cx="1464242" cy="1432004"/>
          </a:xfrm>
        </p:grpSpPr>
        <p:sp>
          <p:nvSpPr>
            <p:cNvPr id="80" name="Obdélník 79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7436201" y="1494745"/>
              <a:ext cx="1464242" cy="1404144"/>
              <a:chOff x="2960705" y="5197509"/>
              <a:chExt cx="1464242" cy="1404144"/>
            </a:xfrm>
          </p:grpSpPr>
          <p:pic>
            <p:nvPicPr>
              <p:cNvPr id="9" name="Picture 18" descr="C:\Documents and Settings\Jana\Local Settings\Temporary Internet Files\Content.IE5\93K67UOX\MC900019668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31840" y="5197509"/>
                <a:ext cx="1293107" cy="11844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TextovéPole 17"/>
              <p:cNvSpPr txBox="1"/>
              <p:nvPr/>
            </p:nvSpPr>
            <p:spPr>
              <a:xfrm>
                <a:off x="2960705" y="6078433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6.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3" name="Skupina 82"/>
          <p:cNvGrpSpPr/>
          <p:nvPr/>
        </p:nvGrpSpPr>
        <p:grpSpPr>
          <a:xfrm>
            <a:off x="4632275" y="5185681"/>
            <a:ext cx="1509887" cy="1432004"/>
            <a:chOff x="7452320" y="1469013"/>
            <a:chExt cx="1509887" cy="1432004"/>
          </a:xfrm>
        </p:grpSpPr>
        <p:sp>
          <p:nvSpPr>
            <p:cNvPr id="82" name="Obdélník 81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7490194" y="1469013"/>
              <a:ext cx="1472013" cy="1385602"/>
              <a:chOff x="4526314" y="5177839"/>
              <a:chExt cx="1472013" cy="1385602"/>
            </a:xfrm>
          </p:grpSpPr>
          <p:pic>
            <p:nvPicPr>
              <p:cNvPr id="11" name="Picture 15" descr="C:\Documents and Settings\Jana\Local Settings\Temporary Internet Files\Content.IE5\KJRJUKIT\MC900396534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26314" y="5507609"/>
                <a:ext cx="936104" cy="10558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TextovéPole 18"/>
              <p:cNvSpPr txBox="1"/>
              <p:nvPr/>
            </p:nvSpPr>
            <p:spPr>
              <a:xfrm>
                <a:off x="5497308" y="5177839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7.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5" name="Skupina 84"/>
          <p:cNvGrpSpPr/>
          <p:nvPr/>
        </p:nvGrpSpPr>
        <p:grpSpPr>
          <a:xfrm>
            <a:off x="6190342" y="5183963"/>
            <a:ext cx="1432004" cy="1432004"/>
            <a:chOff x="7726007" y="2360018"/>
            <a:chExt cx="1432004" cy="1432004"/>
          </a:xfrm>
        </p:grpSpPr>
        <p:sp>
          <p:nvSpPr>
            <p:cNvPr id="84" name="Obdélník 83"/>
            <p:cNvSpPr/>
            <p:nvPr/>
          </p:nvSpPr>
          <p:spPr>
            <a:xfrm>
              <a:off x="7726007" y="2360018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7732374" y="2794547"/>
              <a:ext cx="1313737" cy="945037"/>
              <a:chOff x="6011429" y="5593597"/>
              <a:chExt cx="1313737" cy="945037"/>
            </a:xfrm>
          </p:grpSpPr>
          <p:pic>
            <p:nvPicPr>
              <p:cNvPr id="10" name="Picture 20" descr="C:\Documents and Settings\Jana\Local Settings\Temporary Internet Files\Content.IE5\IQZRG32A\MC900391220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11680" y="5593597"/>
                <a:ext cx="913486" cy="6583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011429" y="6015414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8.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pic>
        <p:nvPicPr>
          <p:cNvPr id="86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373" y="6301919"/>
            <a:ext cx="68580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160" name="Skupina 6159"/>
          <p:cNvGrpSpPr/>
          <p:nvPr/>
        </p:nvGrpSpPr>
        <p:grpSpPr>
          <a:xfrm>
            <a:off x="4856154" y="1366267"/>
            <a:ext cx="3688219" cy="1569660"/>
            <a:chOff x="5348277" y="1196752"/>
            <a:chExt cx="3688219" cy="1569660"/>
          </a:xfrm>
        </p:grpSpPr>
        <p:sp>
          <p:nvSpPr>
            <p:cNvPr id="91" name="TextovéPole 90"/>
            <p:cNvSpPr txBox="1"/>
            <p:nvPr/>
          </p:nvSpPr>
          <p:spPr>
            <a:xfrm>
              <a:off x="5348277" y="1196752"/>
              <a:ext cx="3688219" cy="1569660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numCol="2" rtlCol="0" anchor="b">
              <a:spAutoFit/>
            </a:bodyPr>
            <a:lstStyle/>
            <a:p>
              <a:r>
                <a:rPr lang="cs-CZ" sz="2400" dirty="0">
                  <a:latin typeface="Arial" pitchFamily="34" charset="0"/>
                  <a:cs typeface="Arial" pitchFamily="34" charset="0"/>
                </a:rPr>
                <a:t>s </a:t>
              </a:r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Petrem 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žirafa 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ke stolu </a:t>
              </a:r>
              <a:endParaRPr lang="cs-CZ" sz="2400" dirty="0">
                <a:latin typeface="Arial" pitchFamily="34" charset="0"/>
                <a:cs typeface="Arial" pitchFamily="34" charset="0"/>
              </a:endParaRP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Evo!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o počasí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bez bot 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pro kotě </a:t>
              </a:r>
              <a:endParaRPr lang="cs-CZ" sz="24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6763642" y="1276098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6289981" y="1628800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6691361" y="1981502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6129517" y="2334204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8458200" y="1252147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8281849" y="1639897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4" name="Obdélník 103"/>
            <p:cNvSpPr/>
            <p:nvPr/>
          </p:nvSpPr>
          <p:spPr>
            <a:xfrm>
              <a:off x="8388424" y="2044070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59" name="Skupina 6158"/>
          <p:cNvGrpSpPr/>
          <p:nvPr/>
        </p:nvGrpSpPr>
        <p:grpSpPr>
          <a:xfrm>
            <a:off x="-21705" y="-46328"/>
            <a:ext cx="4256613" cy="3540787"/>
            <a:chOff x="-219145" y="-165409"/>
            <a:chExt cx="4256613" cy="3540787"/>
          </a:xfrm>
        </p:grpSpPr>
        <p:sp>
          <p:nvSpPr>
            <p:cNvPr id="117" name="Srdce 116"/>
            <p:cNvSpPr>
              <a:spLocks noChangeAspect="1"/>
            </p:cNvSpPr>
            <p:nvPr/>
          </p:nvSpPr>
          <p:spPr>
            <a:xfrm>
              <a:off x="-219145" y="-165409"/>
              <a:ext cx="4256613" cy="3540787"/>
            </a:xfrm>
            <a:prstGeom prst="heart">
              <a:avLst/>
            </a:prstGeom>
            <a:solidFill>
              <a:schemeClr val="bg1"/>
            </a:solidFill>
            <a:ln>
              <a:solidFill>
                <a:srgbClr val="88410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57" name="Srdce 6156"/>
            <p:cNvSpPr/>
            <p:nvPr/>
          </p:nvSpPr>
          <p:spPr>
            <a:xfrm>
              <a:off x="-117797" y="-81240"/>
              <a:ext cx="4053917" cy="3372178"/>
            </a:xfrm>
            <a:prstGeom prst="heart">
              <a:avLst/>
            </a:prstGeom>
            <a:solidFill>
              <a:srgbClr val="884106"/>
            </a:solidFill>
            <a:ln>
              <a:solidFill>
                <a:srgbClr val="88410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41189" y="535784"/>
              <a:ext cx="3794579" cy="193899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Urči pád 	u těchto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podstatných jmen.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O správnosti se přesvědčíš otevřením okénka v adventním kalendáři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s odpovídajícím </a:t>
              </a:r>
              <a:r>
                <a:rPr lang="cs-CZ" sz="2000" dirty="0">
                  <a:solidFill>
                    <a:schemeClr val="bg1"/>
                  </a:solidFill>
                </a:rPr>
                <a:t>číslem </a:t>
              </a:r>
              <a:r>
                <a:rPr lang="cs-CZ" sz="2000" dirty="0" smtClean="0">
                  <a:solidFill>
                    <a:schemeClr val="bg1"/>
                  </a:solidFill>
                </a:rPr>
                <a:t>.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  <p:sp>
          <p:nvSpPr>
            <p:cNvPr id="6158" name="Vývojový diagram: spojnice 6157"/>
            <p:cNvSpPr/>
            <p:nvPr/>
          </p:nvSpPr>
          <p:spPr>
            <a:xfrm>
              <a:off x="31667" y="53578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Vývojový diagram: spojnice 120"/>
            <p:cNvSpPr/>
            <p:nvPr/>
          </p:nvSpPr>
          <p:spPr>
            <a:xfrm>
              <a:off x="261932" y="26064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Vývojový diagram: spojnice 121"/>
            <p:cNvSpPr/>
            <p:nvPr/>
          </p:nvSpPr>
          <p:spPr>
            <a:xfrm>
              <a:off x="611560" y="11666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spojnice 122"/>
            <p:cNvSpPr/>
            <p:nvPr/>
          </p:nvSpPr>
          <p:spPr>
            <a:xfrm>
              <a:off x="1043437" y="13869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spojnice 123"/>
            <p:cNvSpPr/>
            <p:nvPr/>
          </p:nvSpPr>
          <p:spPr>
            <a:xfrm>
              <a:off x="1335310" y="31065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spojnice 124"/>
            <p:cNvSpPr/>
            <p:nvPr/>
          </p:nvSpPr>
          <p:spPr>
            <a:xfrm>
              <a:off x="1597522" y="54416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spojnice 125"/>
            <p:cNvSpPr/>
            <p:nvPr/>
          </p:nvSpPr>
          <p:spPr>
            <a:xfrm>
              <a:off x="25863" y="90872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Vývojový diagram: spojnice 126"/>
            <p:cNvSpPr/>
            <p:nvPr/>
          </p:nvSpPr>
          <p:spPr>
            <a:xfrm>
              <a:off x="1812178" y="76019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Vývojový diagram: spojnice 127"/>
            <p:cNvSpPr/>
            <p:nvPr/>
          </p:nvSpPr>
          <p:spPr>
            <a:xfrm>
              <a:off x="2051312" y="54416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Vývojový diagram: spojnice 128"/>
            <p:cNvSpPr/>
            <p:nvPr/>
          </p:nvSpPr>
          <p:spPr>
            <a:xfrm>
              <a:off x="2298487" y="31282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Vývojový diagram: spojnice 129"/>
            <p:cNvSpPr/>
            <p:nvPr/>
          </p:nvSpPr>
          <p:spPr>
            <a:xfrm>
              <a:off x="2587556" y="11663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Vývojový diagram: spojnice 130"/>
            <p:cNvSpPr/>
            <p:nvPr/>
          </p:nvSpPr>
          <p:spPr>
            <a:xfrm>
              <a:off x="2955237" y="4465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Vývojový diagram: spojnice 131"/>
            <p:cNvSpPr/>
            <p:nvPr/>
          </p:nvSpPr>
          <p:spPr>
            <a:xfrm>
              <a:off x="3343452" y="8504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Vývojový diagram: spojnice 132"/>
            <p:cNvSpPr/>
            <p:nvPr/>
          </p:nvSpPr>
          <p:spPr>
            <a:xfrm>
              <a:off x="3589690" y="33265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Vývojový diagram: spojnice 133"/>
            <p:cNvSpPr/>
            <p:nvPr/>
          </p:nvSpPr>
          <p:spPr>
            <a:xfrm>
              <a:off x="3733425" y="60779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Vývojový diagram: spojnice 134"/>
            <p:cNvSpPr/>
            <p:nvPr/>
          </p:nvSpPr>
          <p:spPr>
            <a:xfrm>
              <a:off x="3742539" y="90874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Vývojový diagram: spojnice 135"/>
            <p:cNvSpPr/>
            <p:nvPr/>
          </p:nvSpPr>
          <p:spPr>
            <a:xfrm>
              <a:off x="3679129" y="122134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Vývojový diagram: spojnice 136"/>
            <p:cNvSpPr/>
            <p:nvPr/>
          </p:nvSpPr>
          <p:spPr>
            <a:xfrm>
              <a:off x="3536888" y="153297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Vývojový diagram: spojnice 137"/>
            <p:cNvSpPr/>
            <p:nvPr/>
          </p:nvSpPr>
          <p:spPr>
            <a:xfrm>
              <a:off x="106201" y="122543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Vývojový diagram: spojnice 138"/>
            <p:cNvSpPr/>
            <p:nvPr/>
          </p:nvSpPr>
          <p:spPr>
            <a:xfrm>
              <a:off x="195942" y="1473875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Vývojový diagram: spojnice 139"/>
            <p:cNvSpPr/>
            <p:nvPr/>
          </p:nvSpPr>
          <p:spPr>
            <a:xfrm>
              <a:off x="351673" y="183748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Vývojový diagram: spojnice 140"/>
            <p:cNvSpPr/>
            <p:nvPr/>
          </p:nvSpPr>
          <p:spPr>
            <a:xfrm>
              <a:off x="598928" y="2046731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spojnice 141"/>
            <p:cNvSpPr/>
            <p:nvPr/>
          </p:nvSpPr>
          <p:spPr>
            <a:xfrm>
              <a:off x="887706" y="236653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spojnice 142"/>
            <p:cNvSpPr/>
            <p:nvPr/>
          </p:nvSpPr>
          <p:spPr>
            <a:xfrm>
              <a:off x="1051981" y="254289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spojnice 143"/>
            <p:cNvSpPr/>
            <p:nvPr/>
          </p:nvSpPr>
          <p:spPr>
            <a:xfrm>
              <a:off x="1335310" y="269440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spojnice 144"/>
            <p:cNvSpPr/>
            <p:nvPr/>
          </p:nvSpPr>
          <p:spPr>
            <a:xfrm>
              <a:off x="1595907" y="284584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Vývojový diagram: spojnice 145"/>
            <p:cNvSpPr/>
            <p:nvPr/>
          </p:nvSpPr>
          <p:spPr>
            <a:xfrm>
              <a:off x="1845842" y="298985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Vývojový diagram: spojnice 146"/>
            <p:cNvSpPr/>
            <p:nvPr/>
          </p:nvSpPr>
          <p:spPr>
            <a:xfrm>
              <a:off x="3346335" y="180006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Vývojový diagram: spojnice 147"/>
            <p:cNvSpPr/>
            <p:nvPr/>
          </p:nvSpPr>
          <p:spPr>
            <a:xfrm>
              <a:off x="3164571" y="204407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Vývojový diagram: spojnice 148"/>
            <p:cNvSpPr/>
            <p:nvPr/>
          </p:nvSpPr>
          <p:spPr>
            <a:xfrm>
              <a:off x="2723658" y="243854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Vývojový diagram: spojnice 149"/>
            <p:cNvSpPr/>
            <p:nvPr/>
          </p:nvSpPr>
          <p:spPr>
            <a:xfrm>
              <a:off x="2480522" y="262505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Vývojový diagram: spojnice 150"/>
            <p:cNvSpPr/>
            <p:nvPr/>
          </p:nvSpPr>
          <p:spPr>
            <a:xfrm>
              <a:off x="2178160" y="2776493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4917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4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5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62" name="Skupina 6161"/>
          <p:cNvGrpSpPr/>
          <p:nvPr/>
        </p:nvGrpSpPr>
        <p:grpSpPr>
          <a:xfrm>
            <a:off x="5644044" y="24715"/>
            <a:ext cx="2009775" cy="1692348"/>
            <a:chOff x="7145446" y="0"/>
            <a:chExt cx="2009775" cy="1844675"/>
          </a:xfrm>
        </p:grpSpPr>
        <p:pic>
          <p:nvPicPr>
            <p:cNvPr id="154" name="Picture 8" descr="C:\Documents and Settings\Jana\Local Settings\Temporary Internet Files\Content.IE5\RSBZXVRJ\MC900424874[1].wmf">
              <a:hlinkClick r:id="rId2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45446" y="0"/>
              <a:ext cx="2009775" cy="18446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161" name="TextovéPole 6160"/>
            <p:cNvSpPr txBox="1"/>
            <p:nvPr/>
          </p:nvSpPr>
          <p:spPr>
            <a:xfrm>
              <a:off x="7510446" y="951281"/>
              <a:ext cx="1270134" cy="4025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>
                  <a:ln>
                    <a:solidFill>
                      <a:srgbClr val="884106"/>
                    </a:solidFill>
                  </a:ln>
                  <a:solidFill>
                    <a:schemeClr val="bg1"/>
                  </a:solidFill>
                </a:rPr>
                <a:t>NÁPOVĚDA</a:t>
              </a:r>
              <a:endParaRPr lang="cs-CZ" b="1" dirty="0">
                <a:ln>
                  <a:solidFill>
                    <a:srgbClr val="884106"/>
                  </a:solidFill>
                </a:ln>
                <a:solidFill>
                  <a:schemeClr val="bg1"/>
                </a:solidFill>
              </a:endParaRPr>
            </a:p>
          </p:txBody>
        </p:sp>
      </p:grpSp>
      <p:sp>
        <p:nvSpPr>
          <p:cNvPr id="87" name="Obdélník 86"/>
          <p:cNvSpPr/>
          <p:nvPr/>
        </p:nvSpPr>
        <p:spPr>
          <a:xfrm>
            <a:off x="1240198" y="2989856"/>
            <a:ext cx="6696744" cy="37247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pPr algn="ctr"/>
            <a:r>
              <a:rPr lang="cs-CZ" sz="32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Adventní kalendář </a:t>
            </a:r>
            <a:endParaRPr lang="cs-CZ" sz="3200" b="1" dirty="0">
              <a:ln w="12700">
                <a:solidFill>
                  <a:schemeClr val="tx1"/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190342" y="5198829"/>
            <a:ext cx="1432004" cy="143200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8. pád </a:t>
            </a:r>
          </a:p>
          <a:p>
            <a:pPr algn="ctr"/>
            <a:r>
              <a:rPr lang="cs-CZ" dirty="0" smtClean="0"/>
              <a:t>neexistuje!</a:t>
            </a:r>
            <a:endParaRPr lang="cs-CZ" dirty="0"/>
          </a:p>
        </p:txBody>
      </p:sp>
      <p:grpSp>
        <p:nvGrpSpPr>
          <p:cNvPr id="54" name="Skupina 53"/>
          <p:cNvGrpSpPr/>
          <p:nvPr/>
        </p:nvGrpSpPr>
        <p:grpSpPr>
          <a:xfrm>
            <a:off x="1491041" y="3652554"/>
            <a:ext cx="1432004" cy="1432004"/>
            <a:chOff x="1205863" y="3795913"/>
            <a:chExt cx="1432004" cy="1432004"/>
          </a:xfrm>
        </p:grpSpPr>
        <p:sp>
          <p:nvSpPr>
            <p:cNvPr id="51" name="Obdélník 50"/>
            <p:cNvSpPr/>
            <p:nvPr/>
          </p:nvSpPr>
          <p:spPr>
            <a:xfrm>
              <a:off x="1205863" y="379591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0" name="Skupina 49"/>
            <p:cNvGrpSpPr/>
            <p:nvPr/>
          </p:nvGrpSpPr>
          <p:grpSpPr>
            <a:xfrm>
              <a:off x="1467060" y="4138689"/>
              <a:ext cx="971420" cy="694085"/>
              <a:chOff x="1582030" y="4130386"/>
              <a:chExt cx="971420" cy="694085"/>
            </a:xfrm>
          </p:grpSpPr>
          <p:sp>
            <p:nvSpPr>
              <p:cNvPr id="30" name="Obdélník 29"/>
              <p:cNvSpPr/>
              <p:nvPr/>
            </p:nvSpPr>
            <p:spPr>
              <a:xfrm>
                <a:off x="1675634" y="4130386"/>
                <a:ext cx="828900" cy="694085"/>
              </a:xfrm>
              <a:prstGeom prst="rect">
                <a:avLst/>
              </a:prstGeom>
              <a:solidFill>
                <a:schemeClr val="accent6">
                  <a:lumMod val="50000"/>
                </a:schemeClr>
              </a:solidFill>
              <a:ln>
                <a:solidFill>
                  <a:schemeClr val="accent6">
                    <a:lumMod val="50000"/>
                  </a:schemeClr>
                </a:solidFill>
              </a:ln>
              <a:scene3d>
                <a:camera prst="isometricTopUp"/>
                <a:lightRig rig="threePt" dir="t"/>
              </a:scene3d>
              <a:sp3d extrusionH="76200" contourW="12700" prstMaterial="dkEdge">
                <a:bevelT w="101600" prst="riblet"/>
                <a:bevelB/>
                <a:extrusionClr>
                  <a:schemeClr val="accent6">
                    <a:lumMod val="50000"/>
                  </a:schemeClr>
                </a:extrusionClr>
                <a:contourClr>
                  <a:schemeClr val="accent6">
                    <a:lumMod val="50000"/>
                  </a:schemeClr>
                </a:contourClr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0" name="TextovéPole 39"/>
              <p:cNvSpPr txBox="1"/>
              <p:nvPr/>
            </p:nvSpPr>
            <p:spPr>
              <a:xfrm>
                <a:off x="1582030" y="4318946"/>
                <a:ext cx="97142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dirty="0" smtClean="0">
                    <a:solidFill>
                      <a:schemeClr val="bg1"/>
                    </a:solidFill>
                  </a:rPr>
                  <a:t>Monika</a:t>
                </a:r>
                <a:endParaRPr lang="cs-CZ" dirty="0">
                  <a:solidFill>
                    <a:schemeClr val="bg1"/>
                  </a:solidFill>
                </a:endParaRPr>
              </a:p>
            </p:txBody>
          </p:sp>
        </p:grpSp>
      </p:grpSp>
      <p:grpSp>
        <p:nvGrpSpPr>
          <p:cNvPr id="60" name="Skupina 59"/>
          <p:cNvGrpSpPr/>
          <p:nvPr/>
        </p:nvGrpSpPr>
        <p:grpSpPr>
          <a:xfrm>
            <a:off x="3053776" y="3652554"/>
            <a:ext cx="1432004" cy="1432004"/>
            <a:chOff x="2846989" y="3795913"/>
            <a:chExt cx="1432004" cy="1432004"/>
          </a:xfrm>
        </p:grpSpPr>
        <p:sp>
          <p:nvSpPr>
            <p:cNvPr id="53" name="Obdélník 52"/>
            <p:cNvSpPr/>
            <p:nvPr/>
          </p:nvSpPr>
          <p:spPr>
            <a:xfrm>
              <a:off x="2846989" y="379591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214531" y="413038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400" b="1" dirty="0" smtClean="0"/>
            </a:p>
            <a:p>
              <a:pPr algn="ctr"/>
              <a:endParaRPr lang="cs-CZ" sz="2400" b="1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3093954" y="4327249"/>
              <a:ext cx="104060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od dědy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4617231" y="3648663"/>
            <a:ext cx="1440973" cy="1432004"/>
            <a:chOff x="4386818" y="3792022"/>
            <a:chExt cx="1440973" cy="1432004"/>
          </a:xfrm>
        </p:grpSpPr>
        <p:sp>
          <p:nvSpPr>
            <p:cNvPr id="55" name="Obdélník 54"/>
            <p:cNvSpPr/>
            <p:nvPr/>
          </p:nvSpPr>
          <p:spPr>
            <a:xfrm>
              <a:off x="4386818" y="3792022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744375" y="4130385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 smtClean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488897" y="4393269"/>
              <a:ext cx="133889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kamarádovi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2" name="Skupina 61"/>
          <p:cNvGrpSpPr/>
          <p:nvPr/>
        </p:nvGrpSpPr>
        <p:grpSpPr>
          <a:xfrm>
            <a:off x="6190342" y="3648663"/>
            <a:ext cx="1432004" cy="1432004"/>
            <a:chOff x="5974178" y="3792022"/>
            <a:chExt cx="1432004" cy="1432004"/>
          </a:xfrm>
        </p:grpSpPr>
        <p:sp>
          <p:nvSpPr>
            <p:cNvPr id="56" name="Obdélník 55"/>
            <p:cNvSpPr/>
            <p:nvPr/>
          </p:nvSpPr>
          <p:spPr>
            <a:xfrm>
              <a:off x="5974178" y="3792022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250168" y="413038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3" name="TextovéPole 42"/>
            <p:cNvSpPr txBox="1"/>
            <p:nvPr/>
          </p:nvSpPr>
          <p:spPr>
            <a:xfrm>
              <a:off x="6204606" y="4292762"/>
              <a:ext cx="9711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pro tetu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1487093" y="5198829"/>
            <a:ext cx="1432004" cy="1432004"/>
            <a:chOff x="1198561" y="5386253"/>
            <a:chExt cx="1432004" cy="1432004"/>
          </a:xfrm>
        </p:grpSpPr>
        <p:sp>
          <p:nvSpPr>
            <p:cNvPr id="57" name="Obdélník 56"/>
            <p:cNvSpPr/>
            <p:nvPr/>
          </p:nvSpPr>
          <p:spPr>
            <a:xfrm>
              <a:off x="1198561" y="538625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1584903" y="5624193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1515102" y="5800301"/>
              <a:ext cx="92002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bg1"/>
                  </a:solidFill>
                </a:rPr>
                <a:t>Pavle!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4" name="Skupina 63"/>
          <p:cNvGrpSpPr/>
          <p:nvPr/>
        </p:nvGrpSpPr>
        <p:grpSpPr>
          <a:xfrm>
            <a:off x="3075703" y="5215434"/>
            <a:ext cx="1432004" cy="1432004"/>
            <a:chOff x="2818289" y="5386253"/>
            <a:chExt cx="1432004" cy="1432004"/>
          </a:xfrm>
        </p:grpSpPr>
        <p:sp>
          <p:nvSpPr>
            <p:cNvPr id="58" name="Obdélník 57"/>
            <p:cNvSpPr/>
            <p:nvPr/>
          </p:nvSpPr>
          <p:spPr>
            <a:xfrm>
              <a:off x="2818289" y="538625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148541" y="5570547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2973128" y="5821059"/>
              <a:ext cx="125523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na podlaze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4632275" y="5215434"/>
            <a:ext cx="1477907" cy="1432004"/>
            <a:chOff x="4388500" y="5388473"/>
            <a:chExt cx="1477907" cy="1432004"/>
          </a:xfrm>
        </p:grpSpPr>
        <p:sp>
          <p:nvSpPr>
            <p:cNvPr id="59" name="Obdélník 58"/>
            <p:cNvSpPr/>
            <p:nvPr/>
          </p:nvSpPr>
          <p:spPr>
            <a:xfrm>
              <a:off x="4388500" y="5388473"/>
              <a:ext cx="1432004" cy="1432004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678385" y="5570546"/>
              <a:ext cx="828900" cy="694085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isometricTopUp"/>
              <a:lightRig rig="threePt" dir="t"/>
            </a:scene3d>
            <a:sp3d extrusionH="76200" contourW="12700" prstMaterial="dkEdge">
              <a:bevelT w="101600" prst="riblet"/>
              <a:bevelB/>
              <a:extrusionClr>
                <a:schemeClr val="accent6">
                  <a:lumMod val="50000"/>
                </a:schemeClr>
              </a:extrusionClr>
              <a:contourClr>
                <a:schemeClr val="accent6">
                  <a:lumMod val="50000"/>
                </a:schemeClr>
              </a:contourClr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4481459" y="5832076"/>
              <a:ext cx="138494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>
                  <a:solidFill>
                    <a:schemeClr val="bg1"/>
                  </a:solidFill>
                </a:rPr>
                <a:t>nad hlavou</a:t>
              </a:r>
              <a:endParaRPr lang="cs-CZ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1382200" y="3610010"/>
            <a:ext cx="1586902" cy="1465500"/>
            <a:chOff x="7299520" y="1590010"/>
            <a:chExt cx="1586902" cy="1465500"/>
          </a:xfrm>
        </p:grpSpPr>
        <p:sp>
          <p:nvSpPr>
            <p:cNvPr id="67" name="Obdélník 66"/>
            <p:cNvSpPr/>
            <p:nvPr/>
          </p:nvSpPr>
          <p:spPr>
            <a:xfrm>
              <a:off x="7413076" y="1623506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7299520" y="1590010"/>
              <a:ext cx="1586902" cy="1465500"/>
              <a:chOff x="1403648" y="3584860"/>
              <a:chExt cx="1586902" cy="1465500"/>
            </a:xfrm>
          </p:grpSpPr>
          <p:pic>
            <p:nvPicPr>
              <p:cNvPr id="4" name="Picture 10" descr="C:\Documents and Settings\Jana\Local Settings\Temporary Internet Files\Content.IE5\RSBZXVRJ\MC900346461[1].wmf"/>
              <p:cNvPicPr>
                <a:picLocks noChangeAspect="1" noChangeArrowheads="1"/>
              </p:cNvPicPr>
              <p:nvPr/>
            </p:nvPicPr>
            <p:blipFill>
              <a:blip r:embed="rId4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653427" y="3813108"/>
                <a:ext cx="1337123" cy="123725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3" name="TextovéPole 12"/>
              <p:cNvSpPr txBox="1"/>
              <p:nvPr/>
            </p:nvSpPr>
            <p:spPr>
              <a:xfrm>
                <a:off x="1403648" y="3584860"/>
                <a:ext cx="4995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1.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2" name="Skupina 71"/>
          <p:cNvGrpSpPr/>
          <p:nvPr/>
        </p:nvGrpSpPr>
        <p:grpSpPr>
          <a:xfrm>
            <a:off x="3039531" y="3641029"/>
            <a:ext cx="1511671" cy="1458276"/>
            <a:chOff x="7581973" y="795442"/>
            <a:chExt cx="1511671" cy="1458276"/>
          </a:xfrm>
        </p:grpSpPr>
        <p:sp>
          <p:nvSpPr>
            <p:cNvPr id="69" name="Obdélník 68"/>
            <p:cNvSpPr/>
            <p:nvPr/>
          </p:nvSpPr>
          <p:spPr>
            <a:xfrm>
              <a:off x="7596336" y="795442"/>
              <a:ext cx="1432004" cy="1432004"/>
            </a:xfrm>
            <a:prstGeom prst="rect">
              <a:avLst/>
            </a:prstGeom>
            <a:ln>
              <a:solidFill>
                <a:schemeClr val="accent3">
                  <a:lumMod val="75000"/>
                </a:schemeClr>
              </a:solidFill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2" name="Skupina 21"/>
            <p:cNvGrpSpPr/>
            <p:nvPr/>
          </p:nvGrpSpPr>
          <p:grpSpPr>
            <a:xfrm>
              <a:off x="7581973" y="850575"/>
              <a:ext cx="1511671" cy="1403143"/>
              <a:chOff x="2987824" y="3794366"/>
              <a:chExt cx="1511671" cy="1403143"/>
            </a:xfrm>
          </p:grpSpPr>
          <p:pic>
            <p:nvPicPr>
              <p:cNvPr id="6" name="Picture 14" descr="C:\Documents and Settings\Jana\Local Settings\Temporary Internet Files\Content.IE5\E3XUE8B7\MC900286848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68817" y="3794366"/>
                <a:ext cx="1230678" cy="1403143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2987824" y="4568613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2.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4" name="Skupina 73"/>
          <p:cNvGrpSpPr/>
          <p:nvPr/>
        </p:nvGrpSpPr>
        <p:grpSpPr>
          <a:xfrm>
            <a:off x="4614300" y="3596225"/>
            <a:ext cx="1432004" cy="1475686"/>
            <a:chOff x="7452320" y="1425331"/>
            <a:chExt cx="1432004" cy="1475686"/>
          </a:xfrm>
        </p:grpSpPr>
        <p:sp>
          <p:nvSpPr>
            <p:cNvPr id="73" name="Obdélník 72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7628105" y="1425331"/>
              <a:ext cx="1080433" cy="1430414"/>
              <a:chOff x="4893787" y="3668442"/>
              <a:chExt cx="1080433" cy="1430414"/>
            </a:xfrm>
          </p:grpSpPr>
          <p:pic>
            <p:nvPicPr>
              <p:cNvPr id="8" name="Picture 23" descr="C:\Documents and Settings\Jana\Local Settings\Temporary Internet Files\Content.IE5\E3XUE8B7\MC900398617[1].wmf"/>
              <p:cNvPicPr>
                <a:picLocks noChangeAspect="1" noChangeArrowheads="1"/>
              </p:cNvPicPr>
              <p:nvPr/>
            </p:nvPicPr>
            <p:blipFill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93787" y="3883401"/>
                <a:ext cx="1007695" cy="1215455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>
                <a:off x="5473201" y="3668442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3.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7" name="Skupina 76"/>
          <p:cNvGrpSpPr/>
          <p:nvPr/>
        </p:nvGrpSpPr>
        <p:grpSpPr>
          <a:xfrm>
            <a:off x="6190342" y="3649739"/>
            <a:ext cx="1463477" cy="1432004"/>
            <a:chOff x="7452320" y="1469013"/>
            <a:chExt cx="1463477" cy="1432004"/>
          </a:xfrm>
        </p:grpSpPr>
        <p:sp>
          <p:nvSpPr>
            <p:cNvPr id="75" name="Obdélník 74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4" name="Skupina 23"/>
            <p:cNvGrpSpPr/>
            <p:nvPr/>
          </p:nvGrpSpPr>
          <p:grpSpPr>
            <a:xfrm>
              <a:off x="7452320" y="1519973"/>
              <a:ext cx="1463477" cy="1296425"/>
              <a:chOff x="5983399" y="3796991"/>
              <a:chExt cx="1463477" cy="1296425"/>
            </a:xfrm>
          </p:grpSpPr>
          <p:pic>
            <p:nvPicPr>
              <p:cNvPr id="5" name="Picture 26" descr="C:\Documents and Settings\Jana\Local Settings\Temporary Internet Files\Content.IE5\93K67UOX\MC900439778[1].pn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233908" y="3796991"/>
                <a:ext cx="1212968" cy="12129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TextovéPole 15"/>
              <p:cNvSpPr txBox="1"/>
              <p:nvPr/>
            </p:nvSpPr>
            <p:spPr>
              <a:xfrm>
                <a:off x="5983399" y="4570196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4.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79" name="Skupina 78"/>
          <p:cNvGrpSpPr/>
          <p:nvPr/>
        </p:nvGrpSpPr>
        <p:grpSpPr>
          <a:xfrm>
            <a:off x="1490076" y="5164243"/>
            <a:ext cx="1484825" cy="1451724"/>
            <a:chOff x="7452320" y="1449293"/>
            <a:chExt cx="1484825" cy="1451724"/>
          </a:xfrm>
        </p:grpSpPr>
        <p:sp>
          <p:nvSpPr>
            <p:cNvPr id="78" name="Obdélník 77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7452320" y="1449293"/>
              <a:ext cx="1484825" cy="1378223"/>
              <a:chOff x="1524926" y="5133017"/>
              <a:chExt cx="1484825" cy="1378223"/>
            </a:xfrm>
          </p:grpSpPr>
          <p:pic>
            <p:nvPicPr>
              <p:cNvPr id="7" name="Picture 4" descr="C:\Documents and Settings\Jana\Local Settings\Temporary Internet Files\Content.IE5\8UMYXVNH\MC900387168[1].jpg"/>
              <p:cNvPicPr>
                <a:picLocks noChangeAspect="1" noChangeArrowheads="1"/>
              </p:cNvPicPr>
              <p:nvPr/>
            </p:nvPicPr>
            <p:blipFill>
              <a:blip r:embed="rId8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24926" y="5316230"/>
                <a:ext cx="1195010" cy="11950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7" name="TextovéPole 16"/>
              <p:cNvSpPr txBox="1"/>
              <p:nvPr/>
            </p:nvSpPr>
            <p:spPr>
              <a:xfrm>
                <a:off x="2508732" y="5133017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5.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1" name="Skupina 80"/>
          <p:cNvGrpSpPr/>
          <p:nvPr/>
        </p:nvGrpSpPr>
        <p:grpSpPr>
          <a:xfrm>
            <a:off x="3050232" y="5183963"/>
            <a:ext cx="1464242" cy="1432004"/>
            <a:chOff x="7436201" y="1469013"/>
            <a:chExt cx="1464242" cy="1432004"/>
          </a:xfrm>
        </p:grpSpPr>
        <p:sp>
          <p:nvSpPr>
            <p:cNvPr id="80" name="Obdélník 79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7436201" y="1494745"/>
              <a:ext cx="1464242" cy="1404144"/>
              <a:chOff x="2960705" y="5197509"/>
              <a:chExt cx="1464242" cy="1404144"/>
            </a:xfrm>
          </p:grpSpPr>
          <p:pic>
            <p:nvPicPr>
              <p:cNvPr id="9" name="Picture 18" descr="C:\Documents and Settings\Jana\Local Settings\Temporary Internet Files\Content.IE5\93K67UOX\MC900019668[1].wmf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131840" y="5197509"/>
                <a:ext cx="1293107" cy="118440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8" name="TextovéPole 17"/>
              <p:cNvSpPr txBox="1"/>
              <p:nvPr/>
            </p:nvSpPr>
            <p:spPr>
              <a:xfrm>
                <a:off x="2960705" y="6078433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6.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3" name="Skupina 82"/>
          <p:cNvGrpSpPr/>
          <p:nvPr/>
        </p:nvGrpSpPr>
        <p:grpSpPr>
          <a:xfrm>
            <a:off x="4632275" y="5183883"/>
            <a:ext cx="1509887" cy="1432004"/>
            <a:chOff x="7452320" y="1469013"/>
            <a:chExt cx="1509887" cy="1432004"/>
          </a:xfrm>
        </p:grpSpPr>
        <p:sp>
          <p:nvSpPr>
            <p:cNvPr id="82" name="Obdélník 81"/>
            <p:cNvSpPr/>
            <p:nvPr/>
          </p:nvSpPr>
          <p:spPr>
            <a:xfrm>
              <a:off x="7452320" y="1469013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7" name="Skupina 26"/>
            <p:cNvGrpSpPr/>
            <p:nvPr/>
          </p:nvGrpSpPr>
          <p:grpSpPr>
            <a:xfrm>
              <a:off x="7490194" y="1469013"/>
              <a:ext cx="1472013" cy="1385602"/>
              <a:chOff x="4526314" y="5177839"/>
              <a:chExt cx="1472013" cy="1385602"/>
            </a:xfrm>
          </p:grpSpPr>
          <p:pic>
            <p:nvPicPr>
              <p:cNvPr id="11" name="Picture 15" descr="C:\Documents and Settings\Jana\Local Settings\Temporary Internet Files\Content.IE5\KJRJUKIT\MC900396534[1].wmf"/>
              <p:cNvPicPr>
                <a:picLocks noChangeAspect="1" noChangeArrowheads="1"/>
              </p:cNvPicPr>
              <p:nvPr/>
            </p:nvPicPr>
            <p:blipFill>
              <a:blip r:embed="rId10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526314" y="5507609"/>
                <a:ext cx="936104" cy="105583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9" name="TextovéPole 18"/>
              <p:cNvSpPr txBox="1"/>
              <p:nvPr/>
            </p:nvSpPr>
            <p:spPr>
              <a:xfrm>
                <a:off x="5497308" y="5177839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7.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grpSp>
        <p:nvGrpSpPr>
          <p:cNvPr id="85" name="Skupina 84"/>
          <p:cNvGrpSpPr/>
          <p:nvPr/>
        </p:nvGrpSpPr>
        <p:grpSpPr>
          <a:xfrm>
            <a:off x="6190342" y="5183963"/>
            <a:ext cx="1432004" cy="1432004"/>
            <a:chOff x="7726007" y="2360018"/>
            <a:chExt cx="1432004" cy="1432004"/>
          </a:xfrm>
        </p:grpSpPr>
        <p:sp>
          <p:nvSpPr>
            <p:cNvPr id="84" name="Obdélník 83"/>
            <p:cNvSpPr/>
            <p:nvPr/>
          </p:nvSpPr>
          <p:spPr>
            <a:xfrm>
              <a:off x="7726007" y="2360018"/>
              <a:ext cx="1432004" cy="143200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8" name="Skupina 27"/>
            <p:cNvGrpSpPr/>
            <p:nvPr/>
          </p:nvGrpSpPr>
          <p:grpSpPr>
            <a:xfrm>
              <a:off x="7732374" y="2794547"/>
              <a:ext cx="1313737" cy="945037"/>
              <a:chOff x="6011429" y="5593597"/>
              <a:chExt cx="1313737" cy="945037"/>
            </a:xfrm>
          </p:grpSpPr>
          <p:pic>
            <p:nvPicPr>
              <p:cNvPr id="10" name="Picture 20" descr="C:\Documents and Settings\Jana\Local Settings\Temporary Internet Files\Content.IE5\IQZRG32A\MC900391220[1].wmf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411680" y="5593597"/>
                <a:ext cx="913486" cy="65836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6011429" y="6015414"/>
                <a:ext cx="50101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800" dirty="0" smtClean="0">
                    <a:latin typeface="Arial" pitchFamily="34" charset="0"/>
                    <a:cs typeface="Arial" pitchFamily="34" charset="0"/>
                  </a:rPr>
                  <a:t>8.</a:t>
                </a:r>
                <a:endParaRPr lang="cs-CZ" sz="2800" dirty="0">
                  <a:latin typeface="Arial" pitchFamily="34" charset="0"/>
                  <a:cs typeface="Arial" pitchFamily="34" charset="0"/>
                </a:endParaRPr>
              </a:p>
            </p:txBody>
          </p:sp>
        </p:grpSp>
      </p:grpSp>
      <p:pic>
        <p:nvPicPr>
          <p:cNvPr id="86" name="Picture 7">
            <a:hlinkClick r:id="" action="ppaction://hlinkshowjump?jump=endshow"/>
          </p:cNvPr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4373" y="6301919"/>
            <a:ext cx="685800" cy="619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160" name="Skupina 6159"/>
          <p:cNvGrpSpPr/>
          <p:nvPr/>
        </p:nvGrpSpPr>
        <p:grpSpPr>
          <a:xfrm>
            <a:off x="4670149" y="1280208"/>
            <a:ext cx="4076915" cy="1569660"/>
            <a:chOff x="5348277" y="1196752"/>
            <a:chExt cx="3688219" cy="1569660"/>
          </a:xfrm>
        </p:grpSpPr>
        <p:sp>
          <p:nvSpPr>
            <p:cNvPr id="91" name="TextovéPole 90"/>
            <p:cNvSpPr txBox="1"/>
            <p:nvPr/>
          </p:nvSpPr>
          <p:spPr>
            <a:xfrm>
              <a:off x="5348277" y="1196752"/>
              <a:ext cx="3688219" cy="1569660"/>
            </a:xfrm>
            <a:prstGeom prst="rect">
              <a:avLst/>
            </a:prstGeom>
            <a:ln/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numCol="2" rtlCol="0" anchor="b">
              <a:spAutoFit/>
            </a:bodyPr>
            <a:lstStyle/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od dědy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Pavle! 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pro tetu</a:t>
              </a:r>
              <a:endParaRPr lang="cs-CZ" sz="2400" dirty="0">
                <a:latin typeface="Arial" pitchFamily="34" charset="0"/>
                <a:cs typeface="Arial" pitchFamily="34" charset="0"/>
              </a:endParaRP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Monika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nad hlavou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kamarádovi</a:t>
              </a:r>
            </a:p>
            <a:p>
              <a:r>
                <a:rPr lang="cs-CZ" sz="2400" dirty="0" smtClean="0">
                  <a:latin typeface="Arial" pitchFamily="34" charset="0"/>
                  <a:cs typeface="Arial" pitchFamily="34" charset="0"/>
                </a:rPr>
                <a:t>na podlaze</a:t>
              </a:r>
              <a:endParaRPr lang="cs-CZ" sz="2400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6642683" y="1276098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99" name="Obdélník 98"/>
            <p:cNvSpPr/>
            <p:nvPr/>
          </p:nvSpPr>
          <p:spPr>
            <a:xfrm>
              <a:off x="6639841" y="1628800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0" name="Obdélník 99"/>
            <p:cNvSpPr/>
            <p:nvPr/>
          </p:nvSpPr>
          <p:spPr>
            <a:xfrm>
              <a:off x="6639840" y="1981502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1" name="Obdélník 100"/>
            <p:cNvSpPr/>
            <p:nvPr/>
          </p:nvSpPr>
          <p:spPr>
            <a:xfrm>
              <a:off x="6638198" y="2335445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8625407" y="1252147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3" name="Obdélník 102"/>
            <p:cNvSpPr/>
            <p:nvPr/>
          </p:nvSpPr>
          <p:spPr>
            <a:xfrm>
              <a:off x="8625407" y="1649729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4" name="Obdélník 103"/>
            <p:cNvSpPr/>
            <p:nvPr/>
          </p:nvSpPr>
          <p:spPr>
            <a:xfrm>
              <a:off x="8629232" y="2044070"/>
              <a:ext cx="352702" cy="352702"/>
            </a:xfrm>
            <a:prstGeom prst="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6159" name="Skupina 6158"/>
          <p:cNvGrpSpPr/>
          <p:nvPr/>
        </p:nvGrpSpPr>
        <p:grpSpPr>
          <a:xfrm>
            <a:off x="-21705" y="-46328"/>
            <a:ext cx="4256613" cy="3540787"/>
            <a:chOff x="-219145" y="-165409"/>
            <a:chExt cx="4256613" cy="3540787"/>
          </a:xfrm>
        </p:grpSpPr>
        <p:sp>
          <p:nvSpPr>
            <p:cNvPr id="117" name="Srdce 116"/>
            <p:cNvSpPr>
              <a:spLocks noChangeAspect="1"/>
            </p:cNvSpPr>
            <p:nvPr/>
          </p:nvSpPr>
          <p:spPr>
            <a:xfrm>
              <a:off x="-219145" y="-165409"/>
              <a:ext cx="4256613" cy="3540787"/>
            </a:xfrm>
            <a:prstGeom prst="heart">
              <a:avLst/>
            </a:prstGeom>
            <a:solidFill>
              <a:schemeClr val="bg1"/>
            </a:solidFill>
            <a:ln>
              <a:solidFill>
                <a:srgbClr val="88410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57" name="Srdce 6156"/>
            <p:cNvSpPr/>
            <p:nvPr/>
          </p:nvSpPr>
          <p:spPr>
            <a:xfrm>
              <a:off x="-117797" y="-81240"/>
              <a:ext cx="4053917" cy="3372178"/>
            </a:xfrm>
            <a:prstGeom prst="heart">
              <a:avLst/>
            </a:prstGeom>
            <a:solidFill>
              <a:srgbClr val="884106"/>
            </a:solidFill>
            <a:ln>
              <a:solidFill>
                <a:srgbClr val="88410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8" name="TextovéPole 87"/>
            <p:cNvSpPr txBox="1"/>
            <p:nvPr/>
          </p:nvSpPr>
          <p:spPr>
            <a:xfrm>
              <a:off x="41189" y="535784"/>
              <a:ext cx="3794579" cy="193899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Urči pád 	u těchto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podstatných jmen.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O správnosti se přesvědčíš otevřením okénka v adventním kalendáři </a:t>
              </a:r>
            </a:p>
            <a:p>
              <a:pPr algn="ctr"/>
              <a:r>
                <a:rPr lang="cs-CZ" sz="2000" dirty="0" smtClean="0">
                  <a:solidFill>
                    <a:schemeClr val="bg1"/>
                  </a:solidFill>
                </a:rPr>
                <a:t>s odpovídajícím </a:t>
              </a:r>
              <a:r>
                <a:rPr lang="cs-CZ" sz="2000" dirty="0">
                  <a:solidFill>
                    <a:schemeClr val="bg1"/>
                  </a:solidFill>
                </a:rPr>
                <a:t>číslem </a:t>
              </a:r>
              <a:r>
                <a:rPr lang="cs-CZ" sz="2000" dirty="0" smtClean="0">
                  <a:solidFill>
                    <a:schemeClr val="bg1"/>
                  </a:solidFill>
                </a:rPr>
                <a:t>.</a:t>
              </a:r>
              <a:endParaRPr lang="cs-CZ" sz="2000" dirty="0">
                <a:solidFill>
                  <a:schemeClr val="bg1"/>
                </a:solidFill>
              </a:endParaRPr>
            </a:p>
          </p:txBody>
        </p:sp>
        <p:sp>
          <p:nvSpPr>
            <p:cNvPr id="6158" name="Vývojový diagram: spojnice 6157"/>
            <p:cNvSpPr/>
            <p:nvPr/>
          </p:nvSpPr>
          <p:spPr>
            <a:xfrm>
              <a:off x="31667" y="53578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1" name="Vývojový diagram: spojnice 120"/>
            <p:cNvSpPr/>
            <p:nvPr/>
          </p:nvSpPr>
          <p:spPr>
            <a:xfrm>
              <a:off x="261932" y="26064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2" name="Vývojový diagram: spojnice 121"/>
            <p:cNvSpPr/>
            <p:nvPr/>
          </p:nvSpPr>
          <p:spPr>
            <a:xfrm>
              <a:off x="611560" y="11666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3" name="Vývojový diagram: spojnice 122"/>
            <p:cNvSpPr/>
            <p:nvPr/>
          </p:nvSpPr>
          <p:spPr>
            <a:xfrm>
              <a:off x="1043437" y="13869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4" name="Vývojový diagram: spojnice 123"/>
            <p:cNvSpPr/>
            <p:nvPr/>
          </p:nvSpPr>
          <p:spPr>
            <a:xfrm>
              <a:off x="1335310" y="31065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5" name="Vývojový diagram: spojnice 124"/>
            <p:cNvSpPr/>
            <p:nvPr/>
          </p:nvSpPr>
          <p:spPr>
            <a:xfrm>
              <a:off x="1597522" y="54416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6" name="Vývojový diagram: spojnice 125"/>
            <p:cNvSpPr/>
            <p:nvPr/>
          </p:nvSpPr>
          <p:spPr>
            <a:xfrm>
              <a:off x="25863" y="90872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7" name="Vývojový diagram: spojnice 126"/>
            <p:cNvSpPr/>
            <p:nvPr/>
          </p:nvSpPr>
          <p:spPr>
            <a:xfrm>
              <a:off x="1812178" y="76019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8" name="Vývojový diagram: spojnice 127"/>
            <p:cNvSpPr/>
            <p:nvPr/>
          </p:nvSpPr>
          <p:spPr>
            <a:xfrm>
              <a:off x="2051312" y="54416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9" name="Vývojový diagram: spojnice 128"/>
            <p:cNvSpPr/>
            <p:nvPr/>
          </p:nvSpPr>
          <p:spPr>
            <a:xfrm>
              <a:off x="2298487" y="31282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0" name="Vývojový diagram: spojnice 129"/>
            <p:cNvSpPr/>
            <p:nvPr/>
          </p:nvSpPr>
          <p:spPr>
            <a:xfrm>
              <a:off x="2587556" y="11663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Vývojový diagram: spojnice 130"/>
            <p:cNvSpPr/>
            <p:nvPr/>
          </p:nvSpPr>
          <p:spPr>
            <a:xfrm>
              <a:off x="2955237" y="4465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2" name="Vývojový diagram: spojnice 131"/>
            <p:cNvSpPr/>
            <p:nvPr/>
          </p:nvSpPr>
          <p:spPr>
            <a:xfrm>
              <a:off x="3343452" y="8504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3" name="Vývojový diagram: spojnice 132"/>
            <p:cNvSpPr/>
            <p:nvPr/>
          </p:nvSpPr>
          <p:spPr>
            <a:xfrm>
              <a:off x="3589690" y="33265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4" name="Vývojový diagram: spojnice 133"/>
            <p:cNvSpPr/>
            <p:nvPr/>
          </p:nvSpPr>
          <p:spPr>
            <a:xfrm>
              <a:off x="3733425" y="607792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Vývojový diagram: spojnice 134"/>
            <p:cNvSpPr/>
            <p:nvPr/>
          </p:nvSpPr>
          <p:spPr>
            <a:xfrm>
              <a:off x="3742539" y="908748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Vývojový diagram: spojnice 135"/>
            <p:cNvSpPr/>
            <p:nvPr/>
          </p:nvSpPr>
          <p:spPr>
            <a:xfrm>
              <a:off x="3679129" y="122134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Vývojový diagram: spojnice 136"/>
            <p:cNvSpPr/>
            <p:nvPr/>
          </p:nvSpPr>
          <p:spPr>
            <a:xfrm>
              <a:off x="3536888" y="153297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8" name="Vývojový diagram: spojnice 137"/>
            <p:cNvSpPr/>
            <p:nvPr/>
          </p:nvSpPr>
          <p:spPr>
            <a:xfrm>
              <a:off x="106201" y="122543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9" name="Vývojový diagram: spojnice 138"/>
            <p:cNvSpPr/>
            <p:nvPr/>
          </p:nvSpPr>
          <p:spPr>
            <a:xfrm>
              <a:off x="195942" y="1473875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Vývojový diagram: spojnice 139"/>
            <p:cNvSpPr/>
            <p:nvPr/>
          </p:nvSpPr>
          <p:spPr>
            <a:xfrm>
              <a:off x="351673" y="183748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Vývojový diagram: spojnice 140"/>
            <p:cNvSpPr/>
            <p:nvPr/>
          </p:nvSpPr>
          <p:spPr>
            <a:xfrm>
              <a:off x="598928" y="2046731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Vývojový diagram: spojnice 141"/>
            <p:cNvSpPr/>
            <p:nvPr/>
          </p:nvSpPr>
          <p:spPr>
            <a:xfrm>
              <a:off x="887706" y="236653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3" name="Vývojový diagram: spojnice 142"/>
            <p:cNvSpPr/>
            <p:nvPr/>
          </p:nvSpPr>
          <p:spPr>
            <a:xfrm>
              <a:off x="1051981" y="254289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4" name="Vývojový diagram: spojnice 143"/>
            <p:cNvSpPr/>
            <p:nvPr/>
          </p:nvSpPr>
          <p:spPr>
            <a:xfrm>
              <a:off x="1335310" y="2694404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Vývojový diagram: spojnice 144"/>
            <p:cNvSpPr/>
            <p:nvPr/>
          </p:nvSpPr>
          <p:spPr>
            <a:xfrm>
              <a:off x="1595907" y="284584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Vývojový diagram: spojnice 145"/>
            <p:cNvSpPr/>
            <p:nvPr/>
          </p:nvSpPr>
          <p:spPr>
            <a:xfrm>
              <a:off x="1845842" y="2989856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Vývojový diagram: spojnice 146"/>
            <p:cNvSpPr/>
            <p:nvPr/>
          </p:nvSpPr>
          <p:spPr>
            <a:xfrm>
              <a:off x="3346335" y="1800069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8" name="Vývojový diagram: spojnice 147"/>
            <p:cNvSpPr/>
            <p:nvPr/>
          </p:nvSpPr>
          <p:spPr>
            <a:xfrm>
              <a:off x="3164571" y="2044070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9" name="Vývojový diagram: spojnice 148"/>
            <p:cNvSpPr/>
            <p:nvPr/>
          </p:nvSpPr>
          <p:spPr>
            <a:xfrm>
              <a:off x="2723658" y="243854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0" name="Vývojový diagram: spojnice 149"/>
            <p:cNvSpPr/>
            <p:nvPr/>
          </p:nvSpPr>
          <p:spPr>
            <a:xfrm>
              <a:off x="2480522" y="2625057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1" name="Vývojový diagram: spojnice 150"/>
            <p:cNvSpPr/>
            <p:nvPr/>
          </p:nvSpPr>
          <p:spPr>
            <a:xfrm>
              <a:off x="2178160" y="2776493"/>
              <a:ext cx="155731" cy="144016"/>
            </a:xfrm>
            <a:prstGeom prst="flowChartConnector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65969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2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0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4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4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54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right)">
                                      <p:cBhvr>
                                        <p:cTn id="6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5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484784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Obrázky jsou z webové galerie: </a:t>
            </a:r>
            <a:r>
              <a:rPr lang="cs-CZ" sz="2400" dirty="0"/>
              <a:t>http://</a:t>
            </a:r>
            <a:r>
              <a:rPr lang="cs-CZ" sz="2400" dirty="0" smtClean="0"/>
              <a:t>office.microsoft.com/cs-cz/images</a:t>
            </a:r>
            <a:r>
              <a:rPr lang="cs-CZ" sz="24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6375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583</Words>
  <Application>Microsoft Office PowerPoint</Application>
  <PresentationFormat>Předvádění na obrazovce (4:3)</PresentationFormat>
  <Paragraphs>196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</vt:lpstr>
      <vt:lpstr>Podstatná jména jsou názvy:</vt:lpstr>
      <vt:lpstr>Prezentace aplikace PowerPoint</vt:lpstr>
      <vt:lpstr>názvy zvířat</vt:lpstr>
      <vt:lpstr>názvy věcí</vt:lpstr>
      <vt:lpstr>názvy vlastností</vt:lpstr>
      <vt:lpstr> názvy dějů</vt:lpstr>
      <vt:lpstr>U podstatných jmen určujeme:</vt:lpstr>
      <vt:lpstr>Rod podstatných jmen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VY_32_INOVACE_08_Podstatná jména</dc:title>
  <dc:creator/>
  <dc:description>ZŠ Hnátnice</dc:description>
  <cp:lastModifiedBy/>
  <cp:revision>1</cp:revision>
  <dcterms:created xsi:type="dcterms:W3CDTF">2011-10-16T18:25:55Z</dcterms:created>
  <dcterms:modified xsi:type="dcterms:W3CDTF">2012-03-12T14:27:41Z</dcterms:modified>
</cp:coreProperties>
</file>