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1"/>
  </p:notesMasterIdLst>
  <p:sldIdLst>
    <p:sldId id="266" r:id="rId2"/>
    <p:sldId id="267" r:id="rId3"/>
    <p:sldId id="257" r:id="rId4"/>
    <p:sldId id="269" r:id="rId5"/>
    <p:sldId id="261" r:id="rId6"/>
    <p:sldId id="262" r:id="rId7"/>
    <p:sldId id="263" r:id="rId8"/>
    <p:sldId id="26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baseline="0" dirty="0" smtClean="0">
              <a:latin typeface="Calibri" pitchFamily="34" charset="0"/>
              <a:cs typeface="Calibri" pitchFamily="34" charset="0"/>
            </a:rPr>
            <a:t> VY_32_INOVACE_13_Vyjmenovaná slova po B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NÁZEV ŠKOLY:  Základní škola Hnátnice, okres Ústí nad Orlicí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AUTOR: Jana </a:t>
          </a:r>
          <a:r>
            <a:rPr lang="cs-CZ" sz="2000" dirty="0" err="1" smtClean="0">
              <a:latin typeface="Calibri" pitchFamily="34" charset="0"/>
              <a:cs typeface="Calibri" pitchFamily="34" charset="0"/>
            </a:rPr>
            <a:t>Hofrichterová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TÉMA SADY: Český jazyk pro 2. a 3. ročník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ČÍSLO PROJEKTU:   </a:t>
          </a:r>
          <a:r>
            <a:rPr lang="cs-CZ" sz="2000" dirty="0" smtClean="0">
              <a:latin typeface="Calibri" pitchFamily="34" charset="0"/>
              <a:cs typeface="Calibri" pitchFamily="34" charset="0"/>
            </a:rPr>
            <a:t>CZ.1.07/1.4.00/21.1871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>
              <a:latin typeface="Calibri" pitchFamily="34" charset="0"/>
              <a:cs typeface="Calibri" pitchFamily="34" charset="0"/>
            </a:rPr>
            <a:t>DATUM: 18. 12. 2011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>
            <a:latin typeface="Calibri" pitchFamily="34" charset="0"/>
            <a:cs typeface="Calibri" pitchFamily="34" charset="0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562" custLinFactNeighborY="8511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3CFC9C-B22B-4698-9B42-37936B2F20C7}" type="presOf" srcId="{4865AC3F-78E2-43BA-A56B-7C465B8FCF11}" destId="{FC425D1D-3DF2-408E-A4F8-250CA94A450A}" srcOrd="1" destOrd="0" presId="urn:microsoft.com/office/officeart/2005/8/layout/target3"/>
    <dgm:cxn modelId="{8EF5F0AF-9506-4E70-977B-817A99FB8E84}" type="presOf" srcId="{4C35D32F-0EAB-4CD7-82EE-45574DC2A586}" destId="{2463512F-938D-4E07-9D5C-7B2E99ABD39E}" srcOrd="0" destOrd="0" presId="urn:microsoft.com/office/officeart/2005/8/layout/target3"/>
    <dgm:cxn modelId="{F1A70DEF-289E-406A-ABC3-AF7C753CCC28}" type="presOf" srcId="{D1B46980-6531-4606-95E6-44980827E919}" destId="{2CDFEC33-8C2A-49C6-B23B-FA3577B1DCE9}" srcOrd="1" destOrd="0" presId="urn:microsoft.com/office/officeart/2005/8/layout/target3"/>
    <dgm:cxn modelId="{72170F01-8D45-4F70-ADEE-260CFD12B097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3A3AF7CD-2F6C-4218-9D53-9C3326551B09}" type="presOf" srcId="{4865AC3F-78E2-43BA-A56B-7C465B8FCF11}" destId="{54F8D70D-FB57-4298-A600-D8F61B2A354A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F4DE288-4AD2-4A70-A921-874981C07C68}" type="presOf" srcId="{D1D4F407-5343-4D3F-B5B9-D407B03CAEB4}" destId="{AED2198E-93D5-4001-81B4-73124B309672}" srcOrd="1" destOrd="0" presId="urn:microsoft.com/office/officeart/2005/8/layout/target3"/>
    <dgm:cxn modelId="{4F6B29B9-18CB-4C71-96D6-3D1A8A4E3FD9}" type="presOf" srcId="{D1D4F407-5343-4D3F-B5B9-D407B03CAEB4}" destId="{D005CE8C-CC26-4C3E-AC11-E15060ECD759}" srcOrd="0" destOrd="0" presId="urn:microsoft.com/office/officeart/2005/8/layout/target3"/>
    <dgm:cxn modelId="{9E2D6444-771D-4392-96AB-729A04D698A3}" type="presOf" srcId="{D1B46980-6531-4606-95E6-44980827E919}" destId="{004736B2-18D3-4D6D-AA18-DF3F81E9E3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8D974D9-77C5-4600-A86D-7A0142A97902}" type="presOf" srcId="{B651F6E3-6281-48DB-9319-2AEAFDAE7572}" destId="{70A198DD-41D2-4313-8B5B-1CF1BCF383FB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9050A6D4-0307-4749-BD34-590967549943}" type="presOf" srcId="{D8197B8C-B260-4A16-BDF4-0947B075E274}" destId="{5C0D1B75-263C-4468-B985-565C95B9422B}" srcOrd="1" destOrd="0" presId="urn:microsoft.com/office/officeart/2005/8/layout/target3"/>
    <dgm:cxn modelId="{908B60D0-AFC1-43E8-8E58-FFEA0E0DE030}" type="presOf" srcId="{D05761FA-3C71-4DD0-9183-7C99EBE53F4B}" destId="{6204D4B4-078C-4ACF-B823-77A728483A32}" srcOrd="0" destOrd="0" presId="urn:microsoft.com/office/officeart/2005/8/layout/target3"/>
    <dgm:cxn modelId="{7C3D621A-24D1-4FB7-9B85-FD057034F7DB}" type="presOf" srcId="{D05761FA-3C71-4DD0-9183-7C99EBE53F4B}" destId="{23526C68-77CF-4757-B0E2-EC80EC09B19D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723BE48F-55D5-405F-8AF6-C32024DA7661}" type="presOf" srcId="{D8197B8C-B260-4A16-BDF4-0947B075E274}" destId="{0F7944D4-5DCA-4B9E-A896-D52854246E44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FBBE0652-FBF4-4453-BDC1-48FC4997D8A1}" type="presOf" srcId="{B651F6E3-6281-48DB-9319-2AEAFDAE7572}" destId="{7145B55B-1B24-4B93-A1D4-B8021E4AC78C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98EFC6C6-004B-4609-BBBB-145BA7DDFBD8}" type="presOf" srcId="{4C35D32F-0EAB-4CD7-82EE-45574DC2A586}" destId="{A02C1AC3-4F1B-47BC-9A88-D00EAE61D85A}" srcOrd="1" destOrd="0" presId="urn:microsoft.com/office/officeart/2005/8/layout/target3"/>
    <dgm:cxn modelId="{8CA862DB-B816-4911-8168-EE7E18A07265}" type="presParOf" srcId="{333A1088-737F-45CB-B68E-254E46348037}" destId="{F5ABB229-8D3B-4694-996A-96F23CF14429}" srcOrd="0" destOrd="0" presId="urn:microsoft.com/office/officeart/2005/8/layout/target3"/>
    <dgm:cxn modelId="{B8549563-F996-457B-B253-36AEB1E16E74}" type="presParOf" srcId="{333A1088-737F-45CB-B68E-254E46348037}" destId="{F41139FD-01EE-4571-8B17-4FB00FC51163}" srcOrd="1" destOrd="0" presId="urn:microsoft.com/office/officeart/2005/8/layout/target3"/>
    <dgm:cxn modelId="{172FFE9F-6079-4D8F-8C6C-B9E702C455F9}" type="presParOf" srcId="{333A1088-737F-45CB-B68E-254E46348037}" destId="{D005CE8C-CC26-4C3E-AC11-E15060ECD759}" srcOrd="2" destOrd="0" presId="urn:microsoft.com/office/officeart/2005/8/layout/target3"/>
    <dgm:cxn modelId="{76D1597A-4435-466E-9541-D2B76D808EE5}" type="presParOf" srcId="{333A1088-737F-45CB-B68E-254E46348037}" destId="{E2699407-A48D-4333-A645-7FA48F1FE3B7}" srcOrd="3" destOrd="0" presId="urn:microsoft.com/office/officeart/2005/8/layout/target3"/>
    <dgm:cxn modelId="{678CDDDA-5B3E-4383-A69B-1AFD60E5E903}" type="presParOf" srcId="{333A1088-737F-45CB-B68E-254E46348037}" destId="{D5EA2712-68D0-4098-BDE6-B295C6AB6119}" srcOrd="4" destOrd="0" presId="urn:microsoft.com/office/officeart/2005/8/layout/target3"/>
    <dgm:cxn modelId="{E109C83B-9670-4F26-8C70-CC8988A7403E}" type="presParOf" srcId="{333A1088-737F-45CB-B68E-254E46348037}" destId="{54F8D70D-FB57-4298-A600-D8F61B2A354A}" srcOrd="5" destOrd="0" presId="urn:microsoft.com/office/officeart/2005/8/layout/target3"/>
    <dgm:cxn modelId="{67B72B44-C6F4-48FB-8340-47E993E2D7F2}" type="presParOf" srcId="{333A1088-737F-45CB-B68E-254E46348037}" destId="{C616B022-AA0C-4D3B-BDBF-093D86622E86}" srcOrd="6" destOrd="0" presId="urn:microsoft.com/office/officeart/2005/8/layout/target3"/>
    <dgm:cxn modelId="{1C179561-D5F6-423C-9E20-EF05DFFAF7C7}" type="presParOf" srcId="{333A1088-737F-45CB-B68E-254E46348037}" destId="{69684AB7-5B8D-45A5-BC2F-6AF80EB883EF}" srcOrd="7" destOrd="0" presId="urn:microsoft.com/office/officeart/2005/8/layout/target3"/>
    <dgm:cxn modelId="{77B4D506-2991-4920-97AC-7DFB43C9BC78}" type="presParOf" srcId="{333A1088-737F-45CB-B68E-254E46348037}" destId="{004736B2-18D3-4D6D-AA18-DF3F81E9E312}" srcOrd="8" destOrd="0" presId="urn:microsoft.com/office/officeart/2005/8/layout/target3"/>
    <dgm:cxn modelId="{2FF1AC9B-0C7E-4E4F-A2B9-20282DCECC6D}" type="presParOf" srcId="{333A1088-737F-45CB-B68E-254E46348037}" destId="{9CCAD005-8609-4003-9C1F-3AFC293FB9F9}" srcOrd="9" destOrd="0" presId="urn:microsoft.com/office/officeart/2005/8/layout/target3"/>
    <dgm:cxn modelId="{17AE8B5D-53BA-475A-B85A-B89840D22342}" type="presParOf" srcId="{333A1088-737F-45CB-B68E-254E46348037}" destId="{0C4087F0-2DA9-4805-A823-C8C5404FEF67}" srcOrd="10" destOrd="0" presId="urn:microsoft.com/office/officeart/2005/8/layout/target3"/>
    <dgm:cxn modelId="{37651164-4AC7-4337-AB0C-17F75A20E66A}" type="presParOf" srcId="{333A1088-737F-45CB-B68E-254E46348037}" destId="{7145B55B-1B24-4B93-A1D4-B8021E4AC78C}" srcOrd="11" destOrd="0" presId="urn:microsoft.com/office/officeart/2005/8/layout/target3"/>
    <dgm:cxn modelId="{A5671D59-06D1-4741-AB65-BCB6AA14773C}" type="presParOf" srcId="{333A1088-737F-45CB-B68E-254E46348037}" destId="{6919BCDB-3A39-4371-A415-42187620F612}" srcOrd="12" destOrd="0" presId="urn:microsoft.com/office/officeart/2005/8/layout/target3"/>
    <dgm:cxn modelId="{DDEA3937-C665-4C41-A4A6-CF5CD87519EA}" type="presParOf" srcId="{333A1088-737F-45CB-B68E-254E46348037}" destId="{19974A4C-782A-40F8-BDC1-A903A52CB5DC}" srcOrd="13" destOrd="0" presId="urn:microsoft.com/office/officeart/2005/8/layout/target3"/>
    <dgm:cxn modelId="{F2EC5275-B6D9-4839-BB7B-9D89B4EA0DDD}" type="presParOf" srcId="{333A1088-737F-45CB-B68E-254E46348037}" destId="{0F7944D4-5DCA-4B9E-A896-D52854246E44}" srcOrd="14" destOrd="0" presId="urn:microsoft.com/office/officeart/2005/8/layout/target3"/>
    <dgm:cxn modelId="{08495EED-967E-476F-AA0E-7F2FA78B9BA6}" type="presParOf" srcId="{333A1088-737F-45CB-B68E-254E46348037}" destId="{DFC55A8B-2DFD-41AE-A307-96A1D2E66396}" srcOrd="15" destOrd="0" presId="urn:microsoft.com/office/officeart/2005/8/layout/target3"/>
    <dgm:cxn modelId="{036471E4-E6FA-461E-BCB0-5DE58FE174BF}" type="presParOf" srcId="{333A1088-737F-45CB-B68E-254E46348037}" destId="{EB210E99-FECE-49F2-86FD-20F903E541DE}" srcOrd="16" destOrd="0" presId="urn:microsoft.com/office/officeart/2005/8/layout/target3"/>
    <dgm:cxn modelId="{B04E06C4-D41C-4659-A25D-0180A953D674}" type="presParOf" srcId="{333A1088-737F-45CB-B68E-254E46348037}" destId="{2463512F-938D-4E07-9D5C-7B2E99ABD39E}" srcOrd="17" destOrd="0" presId="urn:microsoft.com/office/officeart/2005/8/layout/target3"/>
    <dgm:cxn modelId="{F0871862-B589-45F6-8124-4BA8F7E62FCF}" type="presParOf" srcId="{333A1088-737F-45CB-B68E-254E46348037}" destId="{59FE3E3B-A92F-4A98-9A20-76394874AFA6}" srcOrd="18" destOrd="0" presId="urn:microsoft.com/office/officeart/2005/8/layout/target3"/>
    <dgm:cxn modelId="{0C925983-DB82-44B6-8FD8-BCAFABD64838}" type="presParOf" srcId="{333A1088-737F-45CB-B68E-254E46348037}" destId="{8EB502EF-CA4F-4140-AFB6-D26D41E73615}" srcOrd="19" destOrd="0" presId="urn:microsoft.com/office/officeart/2005/8/layout/target3"/>
    <dgm:cxn modelId="{4B8446D1-F41C-47EF-80E7-ED9FCC5913DB}" type="presParOf" srcId="{333A1088-737F-45CB-B68E-254E46348037}" destId="{6204D4B4-078C-4ACF-B823-77A728483A32}" srcOrd="20" destOrd="0" presId="urn:microsoft.com/office/officeart/2005/8/layout/target3"/>
    <dgm:cxn modelId="{0F772EB7-1C34-4596-8065-90FB002E0FB3}" type="presParOf" srcId="{333A1088-737F-45CB-B68E-254E46348037}" destId="{AED2198E-93D5-4001-81B4-73124B309672}" srcOrd="21" destOrd="0" presId="urn:microsoft.com/office/officeart/2005/8/layout/target3"/>
    <dgm:cxn modelId="{4FA47449-8B1B-49C0-AAF7-7DC8D630CE50}" type="presParOf" srcId="{333A1088-737F-45CB-B68E-254E46348037}" destId="{FC425D1D-3DF2-408E-A4F8-250CA94A450A}" srcOrd="22" destOrd="0" presId="urn:microsoft.com/office/officeart/2005/8/layout/target3"/>
    <dgm:cxn modelId="{273390B2-F9BC-4E3F-BE3C-DF3B4B42CB02}" type="presParOf" srcId="{333A1088-737F-45CB-B68E-254E46348037}" destId="{2CDFEC33-8C2A-49C6-B23B-FA3577B1DCE9}" srcOrd="23" destOrd="0" presId="urn:microsoft.com/office/officeart/2005/8/layout/target3"/>
    <dgm:cxn modelId="{49DADBF1-CC9E-4EB6-A512-393A0E0BEC97}" type="presParOf" srcId="{333A1088-737F-45CB-B68E-254E46348037}" destId="{70A198DD-41D2-4313-8B5B-1CF1BCF383FB}" srcOrd="24" destOrd="0" presId="urn:microsoft.com/office/officeart/2005/8/layout/target3"/>
    <dgm:cxn modelId="{93958A54-E3C8-4B3E-8851-03BCF662F9F8}" type="presParOf" srcId="{333A1088-737F-45CB-B68E-254E46348037}" destId="{5C0D1B75-263C-4468-B985-565C95B9422B}" srcOrd="25" destOrd="0" presId="urn:microsoft.com/office/officeart/2005/8/layout/target3"/>
    <dgm:cxn modelId="{898F9AF7-0E58-446D-8320-C7081193695F}" type="presParOf" srcId="{333A1088-737F-45CB-B68E-254E46348037}" destId="{A02C1AC3-4F1B-47BC-9A88-D00EAE61D85A}" srcOrd="26" destOrd="0" presId="urn:microsoft.com/office/officeart/2005/8/layout/target3"/>
    <dgm:cxn modelId="{CAD31065-624A-41A8-83C4-21A28C0E9393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56201" y="0"/>
          <a:ext cx="6403204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NÁZEV ŠKOLY:  Základní škola Hnátnice, okres Ústí nad Orlicí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56201" y="0"/>
        <a:ext cx="6403204" cy="338437"/>
      </dsp:txXfrm>
    </dsp:sp>
    <dsp:sp modelId="{D5EA2712-68D0-4098-BDE6-B295C6AB6119}">
      <dsp:nvSpPr>
        <dsp:cNvPr id="0" name=""/>
        <dsp:cNvSpPr/>
      </dsp:nvSpPr>
      <dsp:spPr>
        <a:xfrm>
          <a:off x="253827" y="338437"/>
          <a:ext cx="2876720" cy="28767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233280"/>
                <a:satOff val="-11659"/>
                <a:lumOff val="15251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-233280"/>
                <a:satOff val="-11659"/>
                <a:lumOff val="15251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-233280"/>
                <a:satOff val="-11659"/>
                <a:lumOff val="15251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-233280"/>
                <a:satOff val="-11659"/>
                <a:lumOff val="15251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-233280"/>
                <a:satOff val="-11659"/>
                <a:lumOff val="15251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-233280"/>
              <a:satOff val="-11659"/>
              <a:lumOff val="15251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692188" y="338437"/>
          <a:ext cx="6403204" cy="28767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225175"/>
              <a:satOff val="-11279"/>
              <a:lumOff val="14064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DATUM: 18. 12. 2011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92188" y="338437"/>
        <a:ext cx="6403204" cy="338437"/>
      </dsp:txXfrm>
    </dsp:sp>
    <dsp:sp modelId="{69684AB7-5B8D-45A5-BC2F-6AF80EB883EF}">
      <dsp:nvSpPr>
        <dsp:cNvPr id="0" name=""/>
        <dsp:cNvSpPr/>
      </dsp:nvSpPr>
      <dsp:spPr>
        <a:xfrm>
          <a:off x="507655" y="676874"/>
          <a:ext cx="2369064" cy="23690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466561"/>
                <a:satOff val="-23317"/>
                <a:lumOff val="30502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-466561"/>
                <a:satOff val="-23317"/>
                <a:lumOff val="30502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-466561"/>
                <a:satOff val="-23317"/>
                <a:lumOff val="30502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-466561"/>
                <a:satOff val="-23317"/>
                <a:lumOff val="30502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-466561"/>
                <a:satOff val="-23317"/>
                <a:lumOff val="30502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-466561"/>
              <a:satOff val="-23317"/>
              <a:lumOff val="30502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692188" y="676874"/>
          <a:ext cx="6403204" cy="23690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450350"/>
              <a:satOff val="-22557"/>
              <a:lumOff val="28127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AUTOR: Jana </a:t>
          </a:r>
          <a:r>
            <a:rPr lang="cs-CZ" sz="2000" kern="1200" dirty="0" err="1" smtClean="0">
              <a:latin typeface="Calibri" pitchFamily="34" charset="0"/>
              <a:cs typeface="Calibri" pitchFamily="34" charset="0"/>
            </a:rPr>
            <a:t>Hofrichterová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92188" y="676874"/>
        <a:ext cx="6403204" cy="338437"/>
      </dsp:txXfrm>
    </dsp:sp>
    <dsp:sp modelId="{0C4087F0-2DA9-4805-A823-C8C5404FEF67}">
      <dsp:nvSpPr>
        <dsp:cNvPr id="0" name=""/>
        <dsp:cNvSpPr/>
      </dsp:nvSpPr>
      <dsp:spPr>
        <a:xfrm>
          <a:off x="761483" y="1015311"/>
          <a:ext cx="1861408" cy="1861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699841"/>
                <a:satOff val="-34976"/>
                <a:lumOff val="45753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-699841"/>
                <a:satOff val="-34976"/>
                <a:lumOff val="45753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-699841"/>
                <a:satOff val="-34976"/>
                <a:lumOff val="45753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-699841"/>
                <a:satOff val="-34976"/>
                <a:lumOff val="45753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-699841"/>
                <a:satOff val="-34976"/>
                <a:lumOff val="45753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-699841"/>
              <a:satOff val="-34976"/>
              <a:lumOff val="45753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692188" y="1015311"/>
          <a:ext cx="6403204" cy="1861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675525"/>
              <a:satOff val="-33836"/>
              <a:lumOff val="42191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kern="1200" baseline="0" dirty="0" smtClean="0">
              <a:latin typeface="Calibri" pitchFamily="34" charset="0"/>
              <a:cs typeface="Calibri" pitchFamily="34" charset="0"/>
            </a:rPr>
            <a:t> VY_32_INOVACE_13_Vyjmenovaná slova po B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92188" y="1015311"/>
        <a:ext cx="6403204" cy="338440"/>
      </dsp:txXfrm>
    </dsp:sp>
    <dsp:sp modelId="{19974A4C-782A-40F8-BDC1-A903A52CB5DC}">
      <dsp:nvSpPr>
        <dsp:cNvPr id="0" name=""/>
        <dsp:cNvSpPr/>
      </dsp:nvSpPr>
      <dsp:spPr>
        <a:xfrm>
          <a:off x="1015313" y="1353751"/>
          <a:ext cx="1353748" cy="13537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699841"/>
                <a:satOff val="-34976"/>
                <a:lumOff val="45753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-699841"/>
                <a:satOff val="-34976"/>
                <a:lumOff val="45753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-699841"/>
                <a:satOff val="-34976"/>
                <a:lumOff val="45753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-699841"/>
                <a:satOff val="-34976"/>
                <a:lumOff val="45753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-699841"/>
                <a:satOff val="-34976"/>
                <a:lumOff val="45753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-699841"/>
              <a:satOff val="-34976"/>
              <a:lumOff val="45753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692188" y="1353751"/>
          <a:ext cx="6403204" cy="13537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675525"/>
              <a:satOff val="-33836"/>
              <a:lumOff val="42191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TÉMA SADY: Český jazyk pro 2. a 3. ročník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92188" y="1353751"/>
        <a:ext cx="6403204" cy="338437"/>
      </dsp:txXfrm>
    </dsp:sp>
    <dsp:sp modelId="{EB210E99-FECE-49F2-86FD-20F903E541DE}">
      <dsp:nvSpPr>
        <dsp:cNvPr id="0" name=""/>
        <dsp:cNvSpPr/>
      </dsp:nvSpPr>
      <dsp:spPr>
        <a:xfrm>
          <a:off x="1269141" y="1692189"/>
          <a:ext cx="846092" cy="8460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466561"/>
                <a:satOff val="-23317"/>
                <a:lumOff val="30502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-466561"/>
                <a:satOff val="-23317"/>
                <a:lumOff val="30502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-466561"/>
                <a:satOff val="-23317"/>
                <a:lumOff val="30502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-466561"/>
                <a:satOff val="-23317"/>
                <a:lumOff val="30502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-466561"/>
                <a:satOff val="-23317"/>
                <a:lumOff val="30502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-466561"/>
              <a:satOff val="-23317"/>
              <a:lumOff val="30502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692188" y="1692189"/>
          <a:ext cx="6403204" cy="8460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450350"/>
              <a:satOff val="-22557"/>
              <a:lumOff val="28127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ČÍSLO PROJEKTU:   </a:t>
          </a:r>
          <a:r>
            <a:rPr lang="cs-CZ" sz="2000" kern="1200" dirty="0" smtClean="0">
              <a:latin typeface="Calibri" pitchFamily="34" charset="0"/>
              <a:cs typeface="Calibri" pitchFamily="34" charset="0"/>
            </a:rPr>
            <a:t>CZ.1.07/1.4.00/21.1871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92188" y="1692189"/>
        <a:ext cx="6403204" cy="338437"/>
      </dsp:txXfrm>
    </dsp:sp>
    <dsp:sp modelId="{8EB502EF-CA4F-4140-AFB6-D26D41E73615}">
      <dsp:nvSpPr>
        <dsp:cNvPr id="0" name=""/>
        <dsp:cNvSpPr/>
      </dsp:nvSpPr>
      <dsp:spPr>
        <a:xfrm>
          <a:off x="1522969" y="2030626"/>
          <a:ext cx="338437" cy="3384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233280"/>
                <a:satOff val="-11659"/>
                <a:lumOff val="15251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-233280"/>
                <a:satOff val="-11659"/>
                <a:lumOff val="15251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-233280"/>
                <a:satOff val="-11659"/>
                <a:lumOff val="15251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-233280"/>
                <a:satOff val="-11659"/>
                <a:lumOff val="15251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-233280"/>
                <a:satOff val="-11659"/>
                <a:lumOff val="15251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-233280"/>
              <a:satOff val="-11659"/>
              <a:lumOff val="15251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692188" y="2030626"/>
          <a:ext cx="6403204" cy="3384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225175"/>
              <a:satOff val="-11279"/>
              <a:lumOff val="14064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latin typeface="Calibri" pitchFamily="34" charset="0"/>
            <a:cs typeface="Calibri" pitchFamily="34" charset="0"/>
          </a:endParaRPr>
        </a:p>
      </dsp:txBody>
      <dsp:txXfrm>
        <a:off x="1692188" y="2030626"/>
        <a:ext cx="6403204" cy="3384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D3F7A9-B6FE-449D-BED2-FEAA788DAA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2E6AB-64C8-495D-A897-52FEC569B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393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19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16.jpeg"/><Relationship Id="rId9" Type="http://schemas.openxmlformats.org/officeDocument/2006/relationships/image" Target="../media/image18.jpeg"/><Relationship Id="rId1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19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16.jpeg"/><Relationship Id="rId9" Type="http://schemas.openxmlformats.org/officeDocument/2006/relationships/image" Target="../media/image18.jpeg"/><Relationship Id="rId1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66434734"/>
              </p:ext>
            </p:extLst>
          </p:nvPr>
        </p:nvGraphicFramePr>
        <p:xfrm>
          <a:off x="755576" y="1196752"/>
          <a:ext cx="8095392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551723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36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357464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Calibri" pitchFamily="34" charset="0"/>
                <a:cs typeface="Calibri" pitchFamily="34" charset="0"/>
              </a:rPr>
              <a:t>DUM pro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3. ročník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materiál </a:t>
            </a:r>
            <a:r>
              <a:rPr lang="cs-CZ" sz="2400" smtClean="0">
                <a:latin typeface="Calibri" pitchFamily="34" charset="0"/>
                <a:cs typeface="Calibri" pitchFamily="34" charset="0"/>
              </a:rPr>
              <a:t>je určen k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prezentaci a procvičení vyjmenovaných slov po B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na snímku 3 se žáci seznamují s vyjmenovanými slovy po B pomocí obrázků, společně si vysvětlují význam jednotlivých slov, vymýšlí slova příbuzná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na snímku 4 žáci doplňují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vyjm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slova k obrázkům (ústně nebo fixem), kliknutím si odpověď zkontrolují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snímky 5, 7 a 8 slouží k procvičení učiva (po vytištění je lze použít jako pracovní listy)</a:t>
            </a: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85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Skupina 29"/>
          <p:cNvGrpSpPr/>
          <p:nvPr/>
        </p:nvGrpSpPr>
        <p:grpSpPr>
          <a:xfrm>
            <a:off x="1619672" y="476672"/>
            <a:ext cx="1152128" cy="1665582"/>
            <a:chOff x="1619672" y="476672"/>
            <a:chExt cx="1152128" cy="1665582"/>
          </a:xfrm>
        </p:grpSpPr>
        <p:pic>
          <p:nvPicPr>
            <p:cNvPr id="1026" name="Picture 2" descr="C:\Documents and Settings\Jana\Local Settings\Temporary Internet Files\Content.IE5\1SDAO35J\MC90033417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9672" y="476672"/>
              <a:ext cx="1152128" cy="1212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1619672" y="1774927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být</a:t>
              </a:r>
              <a:endParaRPr lang="cs-CZ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987824" y="476672"/>
            <a:ext cx="1754734" cy="1580253"/>
            <a:chOff x="2987824" y="476672"/>
            <a:chExt cx="1754734" cy="1580253"/>
          </a:xfrm>
        </p:grpSpPr>
        <p:pic>
          <p:nvPicPr>
            <p:cNvPr id="1032" name="Picture 8" descr="C:\Documents and Settings\Jana\Local Settings\Temporary Internet Files\Content.IE5\0QQ8TY2G\MC90002444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87824" y="476672"/>
              <a:ext cx="1754734" cy="10314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7" name="TextovéPole 56"/>
            <p:cNvSpPr txBox="1"/>
            <p:nvPr/>
          </p:nvSpPr>
          <p:spPr>
            <a:xfrm>
              <a:off x="3327235" y="1689598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bydlit</a:t>
              </a:r>
              <a:endParaRPr lang="cs-CZ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4932040" y="452967"/>
            <a:ext cx="1512168" cy="1558532"/>
            <a:chOff x="4932040" y="452967"/>
            <a:chExt cx="1512168" cy="1558532"/>
          </a:xfrm>
        </p:grpSpPr>
        <p:pic>
          <p:nvPicPr>
            <p:cNvPr id="1034" name="Picture 10" descr="C:\Documents and Settings\Jana\Local Settings\Temporary Internet Files\Content.IE5\6UVEIDME\MP90040132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52967"/>
              <a:ext cx="1512168" cy="10077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8" name="TextovéPole 57"/>
            <p:cNvSpPr txBox="1"/>
            <p:nvPr/>
          </p:nvSpPr>
          <p:spPr>
            <a:xfrm>
              <a:off x="5085296" y="1642167"/>
              <a:ext cx="1225841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obyvatel</a:t>
              </a:r>
              <a:endParaRPr lang="cs-CZ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907631" y="332656"/>
            <a:ext cx="1377409" cy="1861504"/>
            <a:chOff x="6907631" y="332656"/>
            <a:chExt cx="1377409" cy="1861504"/>
          </a:xfrm>
        </p:grpSpPr>
        <p:grpSp>
          <p:nvGrpSpPr>
            <p:cNvPr id="27" name="Skupina 26"/>
            <p:cNvGrpSpPr/>
            <p:nvPr/>
          </p:nvGrpSpPr>
          <p:grpSpPr>
            <a:xfrm>
              <a:off x="6907631" y="332656"/>
              <a:ext cx="1377409" cy="1442271"/>
              <a:chOff x="6520196" y="332656"/>
              <a:chExt cx="1377409" cy="1442271"/>
            </a:xfrm>
          </p:grpSpPr>
          <p:pic>
            <p:nvPicPr>
              <p:cNvPr id="1035" name="Picture 11" descr="C:\Documents and Settings\Jana\Local Settings\Temporary Internet Files\Content.IE5\6UVEIDME\MC900319490[1].wmf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20196" y="332656"/>
                <a:ext cx="1377409" cy="144227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11" name="Přímá spojnice se šipkou 10"/>
              <p:cNvCxnSpPr/>
              <p:nvPr/>
            </p:nvCxnSpPr>
            <p:spPr>
              <a:xfrm flipH="1">
                <a:off x="7596336" y="668554"/>
                <a:ext cx="301269" cy="168158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9" name="TextovéPole 58"/>
            <p:cNvSpPr txBox="1"/>
            <p:nvPr/>
          </p:nvSpPr>
          <p:spPr>
            <a:xfrm>
              <a:off x="7220973" y="1826833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byt</a:t>
              </a:r>
              <a:endParaRPr lang="cs-CZ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331640" y="2401049"/>
            <a:ext cx="1126601" cy="1693336"/>
            <a:chOff x="1331640" y="2401049"/>
            <a:chExt cx="1126601" cy="1693336"/>
          </a:xfrm>
        </p:grpSpPr>
        <p:pic>
          <p:nvPicPr>
            <p:cNvPr id="1038" name="Picture 14" descr="C:\Documents and Settings\Jana\Local Settings\Temporary Internet Files\Content.IE5\1SDAO35J\MC900215690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48688" y="2401049"/>
              <a:ext cx="1009553" cy="12750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ovéPole 59"/>
            <p:cNvSpPr txBox="1"/>
            <p:nvPr/>
          </p:nvSpPr>
          <p:spPr>
            <a:xfrm>
              <a:off x="1331640" y="3725053"/>
              <a:ext cx="1115282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příbytek</a:t>
              </a:r>
              <a:endParaRPr lang="cs-CZ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2863344" y="2194160"/>
            <a:ext cx="1132591" cy="1900225"/>
            <a:chOff x="2863344" y="2194160"/>
            <a:chExt cx="1132591" cy="1900225"/>
          </a:xfrm>
        </p:grpSpPr>
        <p:pic>
          <p:nvPicPr>
            <p:cNvPr id="1039" name="Picture 15" descr="C:\Documents and Settings\Jana\Local Settings\Temporary Internet Files\Content.IE5\1SDAO35J\MC900013344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36252" y="2194160"/>
              <a:ext cx="891906" cy="14857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1" name="TextovéPole 60"/>
            <p:cNvSpPr txBox="1"/>
            <p:nvPr/>
          </p:nvSpPr>
          <p:spPr>
            <a:xfrm>
              <a:off x="2863344" y="3725053"/>
              <a:ext cx="1132591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nábytek</a:t>
              </a:r>
              <a:endParaRPr lang="cs-CZ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4241635" y="2331489"/>
            <a:ext cx="1169235" cy="1767766"/>
            <a:chOff x="4241635" y="2331489"/>
            <a:chExt cx="1169235" cy="1767766"/>
          </a:xfrm>
        </p:grpSpPr>
        <p:pic>
          <p:nvPicPr>
            <p:cNvPr id="1044" name="Picture 20" descr="C:\Documents and Settings\Jana\Local Settings\Temporary Internet Files\Content.IE5\1SDAO35J\MP900438661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6752" y="2331489"/>
              <a:ext cx="907951" cy="13561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2" name="TextovéPole 61"/>
            <p:cNvSpPr txBox="1"/>
            <p:nvPr/>
          </p:nvSpPr>
          <p:spPr>
            <a:xfrm>
              <a:off x="4241635" y="3729923"/>
              <a:ext cx="116923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dobytek</a:t>
              </a:r>
              <a:endParaRPr lang="cs-CZ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459109" y="2439502"/>
            <a:ext cx="1704056" cy="1615429"/>
            <a:chOff x="5459109" y="2439502"/>
            <a:chExt cx="1704056" cy="1615429"/>
          </a:xfrm>
        </p:grpSpPr>
        <p:pic>
          <p:nvPicPr>
            <p:cNvPr id="1046" name="Picture 22" descr="C:\Documents and Settings\Jana\Local Settings\Temporary Internet Files\Content.IE5\1SDAO35J\MP900403150[1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59109" y="2439502"/>
              <a:ext cx="1704056" cy="11400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TextovéPole 62"/>
            <p:cNvSpPr txBox="1"/>
            <p:nvPr/>
          </p:nvSpPr>
          <p:spPr>
            <a:xfrm>
              <a:off x="5810214" y="3687604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zbytek</a:t>
              </a:r>
              <a:endParaRPr lang="cs-CZ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7254044" y="2294809"/>
            <a:ext cx="1240504" cy="1748614"/>
            <a:chOff x="7254044" y="2294809"/>
            <a:chExt cx="1240504" cy="1748614"/>
          </a:xfrm>
        </p:grpSpPr>
        <p:pic>
          <p:nvPicPr>
            <p:cNvPr id="1047" name="Picture 23" descr="C:\Documents and Settings\Jana\Local Settings\Temporary Internet Files\Content.IE5\HROWY3O3\MC900410591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4044" y="2294809"/>
              <a:ext cx="1240504" cy="13240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4" name="TextovéPole 63"/>
            <p:cNvSpPr txBox="1"/>
            <p:nvPr/>
          </p:nvSpPr>
          <p:spPr>
            <a:xfrm>
              <a:off x="7408898" y="3676096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obyčej</a:t>
              </a:r>
              <a:endParaRPr lang="cs-CZ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1175212" y="4221088"/>
            <a:ext cx="1616659" cy="2311543"/>
            <a:chOff x="1175212" y="4221088"/>
            <a:chExt cx="1616659" cy="2311543"/>
          </a:xfrm>
        </p:grpSpPr>
        <p:pic>
          <p:nvPicPr>
            <p:cNvPr id="1048" name="Picture 24" descr="C:\Documents and Settings\Jana\Local Settings\Temporary Internet Files\Content.IE5\1FODN5WI\MC900338122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5212" y="4221088"/>
              <a:ext cx="1616659" cy="18342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TextovéPole 64"/>
            <p:cNvSpPr txBox="1"/>
            <p:nvPr/>
          </p:nvSpPr>
          <p:spPr>
            <a:xfrm>
              <a:off x="1433709" y="6165304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bystrý</a:t>
              </a:r>
              <a:endParaRPr lang="cs-CZ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2765534" y="4360991"/>
            <a:ext cx="1008112" cy="2172476"/>
            <a:chOff x="2765534" y="4360991"/>
            <a:chExt cx="1008112" cy="2172476"/>
          </a:xfrm>
        </p:grpSpPr>
        <p:pic>
          <p:nvPicPr>
            <p:cNvPr id="1049" name="Picture 25" descr="C:\Documents and Settings\Jana\Local Settings\Temporary Internet Files\Content.IE5\HROWY3O3\MC900030127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5534" y="4360991"/>
              <a:ext cx="957377" cy="1694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6" name="TextovéPole 65"/>
            <p:cNvSpPr txBox="1"/>
            <p:nvPr/>
          </p:nvSpPr>
          <p:spPr>
            <a:xfrm>
              <a:off x="2771800" y="6166140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bylina</a:t>
              </a:r>
              <a:endParaRPr lang="cs-CZ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828158" y="4763904"/>
            <a:ext cx="1828800" cy="1768726"/>
            <a:chOff x="3828158" y="4763904"/>
            <a:chExt cx="1828800" cy="1768726"/>
          </a:xfrm>
        </p:grpSpPr>
        <p:pic>
          <p:nvPicPr>
            <p:cNvPr id="1050" name="Picture 26" descr="C:\Documents and Settings\Jana\Local Settings\Temporary Internet Files\Content.IE5\1FODN5WI\MP900262561[1].jp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8158" y="4763904"/>
              <a:ext cx="1828800" cy="1213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7" name="TextovéPole 66"/>
            <p:cNvSpPr txBox="1"/>
            <p:nvPr/>
          </p:nvSpPr>
          <p:spPr>
            <a:xfrm>
              <a:off x="4241635" y="6165303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kobyla</a:t>
              </a:r>
              <a:endParaRPr lang="cs-CZ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5658153" y="4377819"/>
            <a:ext cx="1572109" cy="2152844"/>
            <a:chOff x="5658153" y="4377819"/>
            <a:chExt cx="1572109" cy="2152844"/>
          </a:xfrm>
        </p:grpSpPr>
        <p:pic>
          <p:nvPicPr>
            <p:cNvPr id="1052" name="Picture 28" descr="C:\Documents and Settings\Jana\Local Settings\Temporary Internet Files\Content.IE5\DOCEXLXU\MC900382609[1].jp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8153" y="4377819"/>
              <a:ext cx="1572109" cy="16775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8" name="TextovéPole 67"/>
            <p:cNvSpPr txBox="1"/>
            <p:nvPr/>
          </p:nvSpPr>
          <p:spPr>
            <a:xfrm>
              <a:off x="5960789" y="6163336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býk</a:t>
              </a:r>
              <a:endParaRPr lang="cs-CZ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7380312" y="4687222"/>
            <a:ext cx="1512168" cy="1858006"/>
            <a:chOff x="7380312" y="4687222"/>
            <a:chExt cx="1512168" cy="1858006"/>
          </a:xfrm>
        </p:grpSpPr>
        <p:sp>
          <p:nvSpPr>
            <p:cNvPr id="15" name="Obdélník 14"/>
            <p:cNvSpPr/>
            <p:nvPr/>
          </p:nvSpPr>
          <p:spPr>
            <a:xfrm>
              <a:off x="7380312" y="4687222"/>
              <a:ext cx="1512168" cy="648072"/>
            </a:xfrm>
            <a:prstGeom prst="rect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16"/>
            <p:cNvCxnSpPr>
              <a:stCxn id="15" idx="2"/>
            </p:cNvCxnSpPr>
            <p:nvPr/>
          </p:nvCxnSpPr>
          <p:spPr>
            <a:xfrm>
              <a:off x="8136396" y="5335294"/>
              <a:ext cx="0" cy="720080"/>
            </a:xfrm>
            <a:prstGeom prst="line">
              <a:avLst/>
            </a:prstGeom>
            <a:ln w="635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stCxn id="15" idx="2"/>
              <a:endCxn id="15" idx="2"/>
            </p:cNvCxnSpPr>
            <p:nvPr/>
          </p:nvCxnSpPr>
          <p:spPr>
            <a:xfrm>
              <a:off x="8136396" y="5335294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stCxn id="15" idx="2"/>
              <a:endCxn id="15" idx="2"/>
            </p:cNvCxnSpPr>
            <p:nvPr/>
          </p:nvCxnSpPr>
          <p:spPr>
            <a:xfrm>
              <a:off x="8136396" y="5335294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stCxn id="15" idx="2"/>
              <a:endCxn id="15" idx="2"/>
            </p:cNvCxnSpPr>
            <p:nvPr/>
          </p:nvCxnSpPr>
          <p:spPr>
            <a:xfrm>
              <a:off x="8136396" y="5335294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7380312" y="4812277"/>
              <a:ext cx="1512168" cy="3790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Přibyslav</a:t>
              </a:r>
              <a:endParaRPr lang="cs-CZ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7549224" y="6175896"/>
              <a:ext cx="119924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Přibyslav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814068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Jana\Local Settings\Temporary Internet Files\Content.IE5\1SDAO35J\MC9003341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6672"/>
            <a:ext cx="1152128" cy="121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1619672" y="1774927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být</a:t>
            </a:r>
            <a:endParaRPr lang="cs-CZ" dirty="0"/>
          </a:p>
        </p:txBody>
      </p:sp>
      <p:pic>
        <p:nvPicPr>
          <p:cNvPr id="1032" name="Picture 8" descr="C:\Documents and Settings\Jana\Local Settings\Temporary Internet Files\Content.IE5\0QQ8TY2G\MC9000244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76672"/>
            <a:ext cx="1754734" cy="103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TextovéPole 56"/>
          <p:cNvSpPr txBox="1"/>
          <p:nvPr/>
        </p:nvSpPr>
        <p:spPr>
          <a:xfrm>
            <a:off x="3327235" y="1689598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bydlit</a:t>
            </a:r>
            <a:endParaRPr lang="cs-CZ" dirty="0"/>
          </a:p>
        </p:txBody>
      </p:sp>
      <p:pic>
        <p:nvPicPr>
          <p:cNvPr id="1034" name="Picture 10" descr="C:\Documents and Settings\Jana\Local Settings\Temporary Internet Files\Content.IE5\6UVEIDME\MP9004013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52967"/>
            <a:ext cx="1512168" cy="1007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TextovéPole 57"/>
          <p:cNvSpPr txBox="1"/>
          <p:nvPr/>
        </p:nvSpPr>
        <p:spPr>
          <a:xfrm>
            <a:off x="5085296" y="1642167"/>
            <a:ext cx="122584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obyvatel</a:t>
            </a:r>
            <a:endParaRPr lang="cs-CZ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6907631" y="332656"/>
            <a:ext cx="1377409" cy="1442271"/>
            <a:chOff x="6520196" y="332656"/>
            <a:chExt cx="1377409" cy="1442271"/>
          </a:xfrm>
        </p:grpSpPr>
        <p:pic>
          <p:nvPicPr>
            <p:cNvPr id="1035" name="Picture 11" descr="C:\Documents and Settings\Jana\Local Settings\Temporary Internet Files\Content.IE5\6UVEIDME\MC90031949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20196" y="332656"/>
              <a:ext cx="1377409" cy="14422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1" name="Přímá spojnice se šipkou 10"/>
            <p:cNvCxnSpPr/>
            <p:nvPr/>
          </p:nvCxnSpPr>
          <p:spPr>
            <a:xfrm flipH="1">
              <a:off x="7596336" y="668554"/>
              <a:ext cx="301269" cy="16815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" name="TextovéPole 58"/>
          <p:cNvSpPr txBox="1"/>
          <p:nvPr/>
        </p:nvSpPr>
        <p:spPr>
          <a:xfrm>
            <a:off x="7220973" y="1826833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byt</a:t>
            </a:r>
            <a:endParaRPr lang="cs-CZ" dirty="0"/>
          </a:p>
        </p:txBody>
      </p:sp>
      <p:pic>
        <p:nvPicPr>
          <p:cNvPr id="1038" name="Picture 14" descr="C:\Documents and Settings\Jana\Local Settings\Temporary Internet Files\Content.IE5\1SDAO35J\MC9002156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688" y="2401049"/>
            <a:ext cx="1009553" cy="1275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TextovéPole 59"/>
          <p:cNvSpPr txBox="1"/>
          <p:nvPr/>
        </p:nvSpPr>
        <p:spPr>
          <a:xfrm>
            <a:off x="1331640" y="3725053"/>
            <a:ext cx="111528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příbytek</a:t>
            </a:r>
            <a:endParaRPr lang="cs-CZ" dirty="0"/>
          </a:p>
        </p:txBody>
      </p:sp>
      <p:pic>
        <p:nvPicPr>
          <p:cNvPr id="1039" name="Picture 15" descr="C:\Documents and Settings\Jana\Local Settings\Temporary Internet Files\Content.IE5\1SDAO35J\MC9000133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252" y="2194160"/>
            <a:ext cx="891906" cy="148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" name="TextovéPole 60"/>
          <p:cNvSpPr txBox="1"/>
          <p:nvPr/>
        </p:nvSpPr>
        <p:spPr>
          <a:xfrm>
            <a:off x="2863344" y="3725053"/>
            <a:ext cx="113259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nábytek</a:t>
            </a:r>
            <a:endParaRPr lang="cs-CZ" dirty="0"/>
          </a:p>
        </p:txBody>
      </p:sp>
      <p:pic>
        <p:nvPicPr>
          <p:cNvPr id="1044" name="Picture 20" descr="C:\Documents and Settings\Jana\Local Settings\Temporary Internet Files\Content.IE5\1SDAO35J\MP9004386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752" y="2331489"/>
            <a:ext cx="907951" cy="135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TextovéPole 61"/>
          <p:cNvSpPr txBox="1"/>
          <p:nvPr/>
        </p:nvSpPr>
        <p:spPr>
          <a:xfrm>
            <a:off x="4241635" y="3729923"/>
            <a:ext cx="116923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dobytek</a:t>
            </a:r>
            <a:endParaRPr lang="cs-CZ" dirty="0"/>
          </a:p>
        </p:txBody>
      </p:sp>
      <p:pic>
        <p:nvPicPr>
          <p:cNvPr id="1046" name="Picture 22" descr="C:\Documents and Settings\Jana\Local Settings\Temporary Internet Files\Content.IE5\1SDAO35J\MP90040315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109" y="2439502"/>
            <a:ext cx="1704056" cy="1140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TextovéPole 62"/>
          <p:cNvSpPr txBox="1"/>
          <p:nvPr/>
        </p:nvSpPr>
        <p:spPr>
          <a:xfrm>
            <a:off x="5810214" y="3687604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zbytek</a:t>
            </a:r>
            <a:endParaRPr lang="cs-CZ" dirty="0"/>
          </a:p>
        </p:txBody>
      </p:sp>
      <p:pic>
        <p:nvPicPr>
          <p:cNvPr id="1047" name="Picture 23" descr="C:\Documents and Settings\Jana\Local Settings\Temporary Internet Files\Content.IE5\HROWY3O3\MC90041059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044" y="2294809"/>
            <a:ext cx="1240504" cy="1324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TextovéPole 63"/>
          <p:cNvSpPr txBox="1"/>
          <p:nvPr/>
        </p:nvSpPr>
        <p:spPr>
          <a:xfrm>
            <a:off x="7408898" y="367609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obyčej</a:t>
            </a:r>
            <a:endParaRPr lang="cs-CZ" dirty="0"/>
          </a:p>
        </p:txBody>
      </p:sp>
      <p:pic>
        <p:nvPicPr>
          <p:cNvPr id="1048" name="Picture 24" descr="C:\Documents and Settings\Jana\Local Settings\Temporary Internet Files\Content.IE5\1FODN5WI\MC9003381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212" y="4221088"/>
            <a:ext cx="1616659" cy="18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TextovéPole 64"/>
          <p:cNvSpPr txBox="1"/>
          <p:nvPr/>
        </p:nvSpPr>
        <p:spPr>
          <a:xfrm>
            <a:off x="1433709" y="6165304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bystrý</a:t>
            </a:r>
            <a:endParaRPr lang="cs-CZ" dirty="0"/>
          </a:p>
        </p:txBody>
      </p:sp>
      <p:pic>
        <p:nvPicPr>
          <p:cNvPr id="1049" name="Picture 25" descr="C:\Documents and Settings\Jana\Local Settings\Temporary Internet Files\Content.IE5\HROWY3O3\MC90003012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534" y="4360991"/>
            <a:ext cx="957377" cy="169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TextovéPole 65"/>
          <p:cNvSpPr txBox="1"/>
          <p:nvPr/>
        </p:nvSpPr>
        <p:spPr>
          <a:xfrm>
            <a:off x="2771800" y="6166140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bylina</a:t>
            </a:r>
            <a:endParaRPr lang="cs-CZ" dirty="0"/>
          </a:p>
        </p:txBody>
      </p:sp>
      <p:pic>
        <p:nvPicPr>
          <p:cNvPr id="1050" name="Picture 26" descr="C:\Documents and Settings\Jana\Local Settings\Temporary Internet Files\Content.IE5\1FODN5WI\MP90026256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158" y="4763904"/>
            <a:ext cx="1828800" cy="121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TextovéPole 66"/>
          <p:cNvSpPr txBox="1"/>
          <p:nvPr/>
        </p:nvSpPr>
        <p:spPr>
          <a:xfrm>
            <a:off x="4241635" y="6165303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kobyla</a:t>
            </a:r>
            <a:endParaRPr lang="cs-CZ" dirty="0"/>
          </a:p>
        </p:txBody>
      </p:sp>
      <p:pic>
        <p:nvPicPr>
          <p:cNvPr id="1052" name="Picture 28" descr="C:\Documents and Settings\Jana\Local Settings\Temporary Internet Files\Content.IE5\DOCEXLXU\MC90038260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153" y="4377819"/>
            <a:ext cx="1572109" cy="167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TextovéPole 67"/>
          <p:cNvSpPr txBox="1"/>
          <p:nvPr/>
        </p:nvSpPr>
        <p:spPr>
          <a:xfrm>
            <a:off x="5960789" y="616333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býk</a:t>
            </a: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7380312" y="4687222"/>
            <a:ext cx="1512168" cy="1368152"/>
            <a:chOff x="7380312" y="4687222"/>
            <a:chExt cx="1512168" cy="1368152"/>
          </a:xfrm>
        </p:grpSpPr>
        <p:sp>
          <p:nvSpPr>
            <p:cNvPr id="15" name="Obdélník 14"/>
            <p:cNvSpPr/>
            <p:nvPr/>
          </p:nvSpPr>
          <p:spPr>
            <a:xfrm>
              <a:off x="7380312" y="4687222"/>
              <a:ext cx="1512168" cy="648072"/>
            </a:xfrm>
            <a:prstGeom prst="rect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16"/>
            <p:cNvCxnSpPr>
              <a:stCxn id="15" idx="2"/>
            </p:cNvCxnSpPr>
            <p:nvPr/>
          </p:nvCxnSpPr>
          <p:spPr>
            <a:xfrm>
              <a:off x="8136396" y="5335294"/>
              <a:ext cx="0" cy="720080"/>
            </a:xfrm>
            <a:prstGeom prst="line">
              <a:avLst/>
            </a:prstGeom>
            <a:ln w="635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9" name="Přímá spojnice 18"/>
          <p:cNvCxnSpPr>
            <a:stCxn id="15" idx="2"/>
            <a:endCxn id="15" idx="2"/>
          </p:cNvCxnSpPr>
          <p:nvPr/>
        </p:nvCxnSpPr>
        <p:spPr>
          <a:xfrm>
            <a:off x="8136396" y="533529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5" idx="2"/>
            <a:endCxn id="15" idx="2"/>
          </p:cNvCxnSpPr>
          <p:nvPr/>
        </p:nvCxnSpPr>
        <p:spPr>
          <a:xfrm>
            <a:off x="8136396" y="533529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15" idx="2"/>
            <a:endCxn id="15" idx="2"/>
          </p:cNvCxnSpPr>
          <p:nvPr/>
        </p:nvCxnSpPr>
        <p:spPr>
          <a:xfrm>
            <a:off x="8136396" y="533529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7380312" y="4812277"/>
            <a:ext cx="1512168" cy="3790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Přibyslav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549224" y="6175896"/>
            <a:ext cx="119924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Přibyslav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7398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Jana\Local Settings\Temporary Internet Files\Content.IE5\1SDAO35J\MC9003341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1636" y="4854635"/>
            <a:ext cx="708413" cy="74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5264448" y="3790691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být</a:t>
            </a:r>
            <a:endParaRPr lang="cs-CZ" dirty="0"/>
          </a:p>
        </p:txBody>
      </p:sp>
      <p:pic>
        <p:nvPicPr>
          <p:cNvPr id="1032" name="Picture 8" descr="C:\Documents and Settings\Jana\Local Settings\Temporary Internet Files\Content.IE5\0QQ8TY2G\MC9000244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5072" y="3193211"/>
            <a:ext cx="1001676" cy="588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TextovéPole 56"/>
          <p:cNvSpPr txBox="1"/>
          <p:nvPr/>
        </p:nvSpPr>
        <p:spPr>
          <a:xfrm>
            <a:off x="3732334" y="2318581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bydlit</a:t>
            </a:r>
            <a:endParaRPr lang="cs-CZ" dirty="0"/>
          </a:p>
        </p:txBody>
      </p:sp>
      <p:pic>
        <p:nvPicPr>
          <p:cNvPr id="1034" name="Picture 10" descr="C:\Documents and Settings\Jana\Local Settings\Temporary Internet Files\Content.IE5\6UVEIDME\MP9004013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818" y="5659734"/>
            <a:ext cx="1066184" cy="7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TextovéPole 57"/>
          <p:cNvSpPr txBox="1"/>
          <p:nvPr/>
        </p:nvSpPr>
        <p:spPr>
          <a:xfrm>
            <a:off x="3655211" y="2979252"/>
            <a:ext cx="122584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obyvatel</a:t>
            </a:r>
            <a:endParaRPr lang="cs-CZ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7836959" y="216491"/>
            <a:ext cx="1076140" cy="1008112"/>
            <a:chOff x="6520196" y="332656"/>
            <a:chExt cx="1377409" cy="1442271"/>
          </a:xfrm>
        </p:grpSpPr>
        <p:pic>
          <p:nvPicPr>
            <p:cNvPr id="1035" name="Picture 11" descr="C:\Documents and Settings\Jana\Local Settings\Temporary Internet Files\Content.IE5\6UVEIDME\MC90031949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20196" y="332656"/>
              <a:ext cx="1377409" cy="14422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1" name="Přímá spojnice se šipkou 10"/>
            <p:cNvCxnSpPr/>
            <p:nvPr/>
          </p:nvCxnSpPr>
          <p:spPr>
            <a:xfrm flipH="1">
              <a:off x="7596336" y="668554"/>
              <a:ext cx="301269" cy="16815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" name="TextovéPole 58"/>
          <p:cNvSpPr txBox="1"/>
          <p:nvPr/>
        </p:nvSpPr>
        <p:spPr>
          <a:xfrm>
            <a:off x="5239919" y="2314627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byt</a:t>
            </a:r>
            <a:endParaRPr lang="cs-CZ" dirty="0"/>
          </a:p>
        </p:txBody>
      </p:sp>
      <p:pic>
        <p:nvPicPr>
          <p:cNvPr id="1038" name="Picture 14" descr="C:\Documents and Settings\Jana\Local Settings\Temporary Internet Files\Content.IE5\1SDAO35J\MC9002156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4031" y="2095938"/>
            <a:ext cx="787616" cy="994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TextovéPole 59"/>
          <p:cNvSpPr txBox="1"/>
          <p:nvPr/>
        </p:nvSpPr>
        <p:spPr>
          <a:xfrm>
            <a:off x="5183201" y="3008545"/>
            <a:ext cx="111528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příbytek</a:t>
            </a:r>
            <a:endParaRPr lang="cs-CZ" dirty="0"/>
          </a:p>
        </p:txBody>
      </p:sp>
      <p:pic>
        <p:nvPicPr>
          <p:cNvPr id="1039" name="Picture 15" descr="C:\Documents and Settings\Jana\Local Settings\Temporary Internet Files\Content.IE5\1SDAO35J\MC9000133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032" y="2681954"/>
            <a:ext cx="597838" cy="99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" name="TextovéPole 60"/>
          <p:cNvSpPr txBox="1"/>
          <p:nvPr/>
        </p:nvSpPr>
        <p:spPr>
          <a:xfrm>
            <a:off x="3732334" y="6185580"/>
            <a:ext cx="113259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nábytek</a:t>
            </a:r>
            <a:endParaRPr lang="cs-CZ" dirty="0"/>
          </a:p>
        </p:txBody>
      </p:sp>
      <p:pic>
        <p:nvPicPr>
          <p:cNvPr id="1044" name="Picture 20" descr="C:\Documents and Settings\Jana\Local Settings\Temporary Internet Files\Content.IE5\1SDAO35J\MP9004386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0952" y="382944"/>
            <a:ext cx="718642" cy="1073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TextovéPole 61"/>
          <p:cNvSpPr txBox="1"/>
          <p:nvPr/>
        </p:nvSpPr>
        <p:spPr>
          <a:xfrm>
            <a:off x="3694191" y="4599342"/>
            <a:ext cx="116923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dobytek</a:t>
            </a:r>
            <a:endParaRPr lang="cs-CZ" dirty="0"/>
          </a:p>
        </p:txBody>
      </p:sp>
      <p:pic>
        <p:nvPicPr>
          <p:cNvPr id="1046" name="Picture 22" descr="C:\Documents and Settings\Jana\Local Settings\Temporary Internet Files\Content.IE5\1SDAO35J\MP90040315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3788" y="1327198"/>
            <a:ext cx="1149010" cy="76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TextovéPole 62"/>
          <p:cNvSpPr txBox="1"/>
          <p:nvPr/>
        </p:nvSpPr>
        <p:spPr>
          <a:xfrm>
            <a:off x="5264448" y="4601347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zbytek</a:t>
            </a:r>
            <a:endParaRPr lang="cs-CZ" dirty="0"/>
          </a:p>
        </p:txBody>
      </p:sp>
      <p:pic>
        <p:nvPicPr>
          <p:cNvPr id="1047" name="Picture 23" descr="C:\Documents and Settings\Jana\Local Settings\Temporary Internet Files\Content.IE5\HROWY3O3\MC90041059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316" y="3716697"/>
            <a:ext cx="826972" cy="882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TextovéPole 63"/>
          <p:cNvSpPr txBox="1"/>
          <p:nvPr/>
        </p:nvSpPr>
        <p:spPr>
          <a:xfrm>
            <a:off x="3797706" y="3790692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obyčej</a:t>
            </a:r>
            <a:endParaRPr lang="cs-CZ" dirty="0"/>
          </a:p>
        </p:txBody>
      </p:sp>
      <p:pic>
        <p:nvPicPr>
          <p:cNvPr id="1048" name="Picture 24" descr="C:\Documents and Settings\Jana\Local Settings\Temporary Internet Files\Content.IE5\1FODN5WI\MC9003381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316" y="4753912"/>
            <a:ext cx="745914" cy="846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TextovéPole 64"/>
          <p:cNvSpPr txBox="1"/>
          <p:nvPr/>
        </p:nvSpPr>
        <p:spPr>
          <a:xfrm>
            <a:off x="4473115" y="159326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bystrý</a:t>
            </a:r>
            <a:endParaRPr lang="cs-CZ" dirty="0"/>
          </a:p>
        </p:txBody>
      </p:sp>
      <p:pic>
        <p:nvPicPr>
          <p:cNvPr id="1049" name="Picture 25" descr="C:\Documents and Settings\Jana\Local Settings\Temporary Internet Files\Content.IE5\HROWY3O3\MC90003012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011" y="1548740"/>
            <a:ext cx="598056" cy="105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TextovéPole 65"/>
          <p:cNvSpPr txBox="1"/>
          <p:nvPr/>
        </p:nvSpPr>
        <p:spPr>
          <a:xfrm>
            <a:off x="3780202" y="541119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bylina</a:t>
            </a:r>
            <a:endParaRPr lang="cs-CZ" dirty="0"/>
          </a:p>
        </p:txBody>
      </p:sp>
      <p:pic>
        <p:nvPicPr>
          <p:cNvPr id="1050" name="Picture 26" descr="C:\Documents and Settings\Jana\Local Settings\Temporary Internet Files\Content.IE5\1FODN5WI\MP900262561[1]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959467" y="3914589"/>
            <a:ext cx="1023964" cy="84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TextovéPole 66"/>
          <p:cNvSpPr txBox="1"/>
          <p:nvPr/>
        </p:nvSpPr>
        <p:spPr>
          <a:xfrm>
            <a:off x="5310162" y="6171439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kobyla</a:t>
            </a:r>
            <a:endParaRPr lang="cs-CZ" dirty="0"/>
          </a:p>
        </p:txBody>
      </p:sp>
      <p:pic>
        <p:nvPicPr>
          <p:cNvPr id="1052" name="Picture 28" descr="C:\Documents and Settings\Jana\Local Settings\Temporary Internet Files\Content.IE5\DOCEXLXU\MC90038260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707" y="5556931"/>
            <a:ext cx="1136576" cy="1212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TextovéPole 67"/>
          <p:cNvSpPr txBox="1"/>
          <p:nvPr/>
        </p:nvSpPr>
        <p:spPr>
          <a:xfrm>
            <a:off x="5310162" y="5476070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býk</a:t>
            </a:r>
            <a:endParaRPr lang="cs-CZ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677724" y="6533467"/>
            <a:ext cx="305707" cy="236273"/>
          </a:xfrm>
          <a:prstGeom prst="actionButtonForwardNext">
            <a:avLst/>
          </a:prstGeom>
          <a:gradFill>
            <a:gsLst>
              <a:gs pos="0">
                <a:schemeClr val="bg2"/>
              </a:gs>
              <a:gs pos="100000">
                <a:schemeClr val="bg2">
                  <a:lumMod val="40000"/>
                  <a:lumOff val="60000"/>
                </a:schemeClr>
              </a:gs>
            </a:gsLst>
            <a:lin ang="5400000" scaled="0"/>
          </a:gra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074288" y="105543"/>
            <a:ext cx="5799500" cy="646331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Přiřaď vyjmenovaná slova k obrázkům přetažením nebo fixem. Kontrola je na dalším snímku.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3964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Jana\Local Settings\Temporary Internet Files\Content.IE5\1SDAO35J\MC9003341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1636" y="4854635"/>
            <a:ext cx="708413" cy="74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5205568" y="296433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být</a:t>
            </a:r>
            <a:endParaRPr lang="cs-CZ" dirty="0"/>
          </a:p>
        </p:txBody>
      </p:sp>
      <p:pic>
        <p:nvPicPr>
          <p:cNvPr id="1032" name="Picture 8" descr="C:\Documents and Settings\Jana\Local Settings\Temporary Internet Files\Content.IE5\0QQ8TY2G\MC9000244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5072" y="3193211"/>
            <a:ext cx="1001676" cy="588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TextovéPole 56"/>
          <p:cNvSpPr txBox="1"/>
          <p:nvPr/>
        </p:nvSpPr>
        <p:spPr>
          <a:xfrm>
            <a:off x="5235185" y="1414384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bydlit</a:t>
            </a:r>
            <a:endParaRPr lang="cs-CZ" dirty="0"/>
          </a:p>
        </p:txBody>
      </p:sp>
      <p:pic>
        <p:nvPicPr>
          <p:cNvPr id="1034" name="Picture 10" descr="C:\Documents and Settings\Jana\Local Settings\Temporary Internet Files\Content.IE5\6UVEIDME\MP9004013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818" y="5659734"/>
            <a:ext cx="1066184" cy="7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TextovéPole 57"/>
          <p:cNvSpPr txBox="1"/>
          <p:nvPr/>
        </p:nvSpPr>
        <p:spPr>
          <a:xfrm>
            <a:off x="5190827" y="5042867"/>
            <a:ext cx="122584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obyvatel</a:t>
            </a:r>
            <a:endParaRPr lang="cs-CZ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7836959" y="216491"/>
            <a:ext cx="1076140" cy="1008112"/>
            <a:chOff x="6520196" y="332656"/>
            <a:chExt cx="1377409" cy="1442271"/>
          </a:xfrm>
        </p:grpSpPr>
        <p:pic>
          <p:nvPicPr>
            <p:cNvPr id="1035" name="Picture 11" descr="C:\Documents and Settings\Jana\Local Settings\Temporary Internet Files\Content.IE5\6UVEIDME\MC90031949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20196" y="332656"/>
              <a:ext cx="1377409" cy="14422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1" name="Přímá spojnice se šipkou 10"/>
            <p:cNvCxnSpPr/>
            <p:nvPr/>
          </p:nvCxnSpPr>
          <p:spPr>
            <a:xfrm flipH="1">
              <a:off x="7596336" y="668554"/>
              <a:ext cx="301269" cy="16815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" name="TextovéPole 58"/>
          <p:cNvSpPr txBox="1"/>
          <p:nvPr/>
        </p:nvSpPr>
        <p:spPr>
          <a:xfrm>
            <a:off x="5254011" y="720547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byt</a:t>
            </a:r>
            <a:endParaRPr lang="cs-CZ" dirty="0"/>
          </a:p>
        </p:txBody>
      </p:sp>
      <p:pic>
        <p:nvPicPr>
          <p:cNvPr id="1038" name="Picture 14" descr="C:\Documents and Settings\Jana\Local Settings\Temporary Internet Files\Content.IE5\1SDAO35J\MC9002156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4031" y="2095938"/>
            <a:ext cx="787616" cy="994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TextovéPole 59"/>
          <p:cNvSpPr txBox="1"/>
          <p:nvPr/>
        </p:nvSpPr>
        <p:spPr>
          <a:xfrm>
            <a:off x="5178467" y="2190103"/>
            <a:ext cx="111528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příbytek</a:t>
            </a:r>
            <a:endParaRPr lang="cs-CZ" dirty="0"/>
          </a:p>
        </p:txBody>
      </p:sp>
      <p:pic>
        <p:nvPicPr>
          <p:cNvPr id="1039" name="Picture 15" descr="C:\Documents and Settings\Jana\Local Settings\Temporary Internet Files\Content.IE5\1SDAO35J\MC9000133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032" y="2681954"/>
            <a:ext cx="597838" cy="99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" name="TextovéPole 60"/>
          <p:cNvSpPr txBox="1"/>
          <p:nvPr/>
        </p:nvSpPr>
        <p:spPr>
          <a:xfrm>
            <a:off x="3716620" y="5965424"/>
            <a:ext cx="113259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nábytek</a:t>
            </a:r>
            <a:endParaRPr lang="cs-CZ" dirty="0"/>
          </a:p>
        </p:txBody>
      </p:sp>
      <p:pic>
        <p:nvPicPr>
          <p:cNvPr id="1044" name="Picture 20" descr="C:\Documents and Settings\Jana\Local Settings\Temporary Internet Files\Content.IE5\1SDAO35J\MP9004386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0952" y="382944"/>
            <a:ext cx="718642" cy="1073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TextovéPole 61"/>
          <p:cNvSpPr txBox="1"/>
          <p:nvPr/>
        </p:nvSpPr>
        <p:spPr>
          <a:xfrm>
            <a:off x="3656635" y="3974355"/>
            <a:ext cx="116923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dobytek</a:t>
            </a:r>
            <a:endParaRPr lang="cs-CZ" dirty="0"/>
          </a:p>
        </p:txBody>
      </p:sp>
      <p:pic>
        <p:nvPicPr>
          <p:cNvPr id="1046" name="Picture 22" descr="C:\Documents and Settings\Jana\Local Settings\Temporary Internet Files\Content.IE5\1SDAO35J\MP90040315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3788" y="1327198"/>
            <a:ext cx="1149010" cy="76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TextovéPole 62"/>
          <p:cNvSpPr txBox="1"/>
          <p:nvPr/>
        </p:nvSpPr>
        <p:spPr>
          <a:xfrm>
            <a:off x="5254011" y="3976360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zbytek</a:t>
            </a:r>
            <a:endParaRPr lang="cs-CZ" dirty="0"/>
          </a:p>
        </p:txBody>
      </p:sp>
      <p:pic>
        <p:nvPicPr>
          <p:cNvPr id="1047" name="Picture 23" descr="C:\Documents and Settings\Jana\Local Settings\Temporary Internet Files\Content.IE5\HROWY3O3\MC90041059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316" y="3716697"/>
            <a:ext cx="826972" cy="882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TextovéPole 63"/>
          <p:cNvSpPr txBox="1"/>
          <p:nvPr/>
        </p:nvSpPr>
        <p:spPr>
          <a:xfrm>
            <a:off x="3720612" y="2937909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obyčej</a:t>
            </a:r>
            <a:endParaRPr lang="cs-CZ" dirty="0"/>
          </a:p>
        </p:txBody>
      </p:sp>
      <p:pic>
        <p:nvPicPr>
          <p:cNvPr id="1048" name="Picture 24" descr="C:\Documents and Settings\Jana\Local Settings\Temporary Internet Files\Content.IE5\1FODN5WI\MC9003381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316" y="4753912"/>
            <a:ext cx="745914" cy="846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TextovéPole 64"/>
          <p:cNvSpPr txBox="1"/>
          <p:nvPr/>
        </p:nvSpPr>
        <p:spPr>
          <a:xfrm>
            <a:off x="3777957" y="720547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bystrý</a:t>
            </a:r>
            <a:endParaRPr lang="cs-CZ" dirty="0"/>
          </a:p>
        </p:txBody>
      </p:sp>
      <p:pic>
        <p:nvPicPr>
          <p:cNvPr id="1049" name="Picture 25" descr="C:\Documents and Settings\Jana\Local Settings\Temporary Internet Files\Content.IE5\HROWY3O3\MC90003012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011" y="1548740"/>
            <a:ext cx="598056" cy="105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TextovéPole 65"/>
          <p:cNvSpPr txBox="1"/>
          <p:nvPr/>
        </p:nvSpPr>
        <p:spPr>
          <a:xfrm>
            <a:off x="3740330" y="5043869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bylina</a:t>
            </a:r>
            <a:endParaRPr lang="cs-CZ" dirty="0"/>
          </a:p>
        </p:txBody>
      </p:sp>
      <p:pic>
        <p:nvPicPr>
          <p:cNvPr id="1050" name="Picture 26" descr="C:\Documents and Settings\Jana\Local Settings\Temporary Internet Files\Content.IE5\1FODN5WI\MP900262561[1]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959467" y="3914589"/>
            <a:ext cx="1023964" cy="84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TextovéPole 66"/>
          <p:cNvSpPr txBox="1"/>
          <p:nvPr/>
        </p:nvSpPr>
        <p:spPr>
          <a:xfrm>
            <a:off x="5302825" y="5965423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kobyla</a:t>
            </a:r>
            <a:endParaRPr lang="cs-CZ" dirty="0"/>
          </a:p>
        </p:txBody>
      </p:sp>
      <p:pic>
        <p:nvPicPr>
          <p:cNvPr id="1052" name="Picture 28" descr="C:\Documents and Settings\Jana\Local Settings\Temporary Internet Files\Content.IE5\DOCEXLXU\MC90038260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707" y="5556931"/>
            <a:ext cx="1136576" cy="1212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TextovéPole 67"/>
          <p:cNvSpPr txBox="1"/>
          <p:nvPr/>
        </p:nvSpPr>
        <p:spPr>
          <a:xfrm>
            <a:off x="3740330" y="182277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býk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293749" y="1781711"/>
            <a:ext cx="1580039" cy="1549952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60" idx="3"/>
            <a:endCxn id="1038" idx="1"/>
          </p:cNvCxnSpPr>
          <p:nvPr/>
        </p:nvCxnSpPr>
        <p:spPr>
          <a:xfrm>
            <a:off x="6293749" y="2374769"/>
            <a:ext cx="1780282" cy="218542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61" idx="1"/>
          </p:cNvCxnSpPr>
          <p:nvPr/>
        </p:nvCxnSpPr>
        <p:spPr>
          <a:xfrm flipH="1" flipV="1">
            <a:off x="1866870" y="3487606"/>
            <a:ext cx="1849750" cy="2662484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>
            <a:stCxn id="62" idx="1"/>
          </p:cNvCxnSpPr>
          <p:nvPr/>
        </p:nvCxnSpPr>
        <p:spPr>
          <a:xfrm flipH="1" flipV="1">
            <a:off x="1993230" y="1087875"/>
            <a:ext cx="1663405" cy="3071146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6255857" y="1781711"/>
            <a:ext cx="1905779" cy="2348887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>
            <a:stCxn id="64" idx="1"/>
            <a:endCxn id="1047" idx="3"/>
          </p:cNvCxnSpPr>
          <p:nvPr/>
        </p:nvCxnSpPr>
        <p:spPr>
          <a:xfrm flipH="1">
            <a:off x="2074288" y="3121573"/>
            <a:ext cx="1646324" cy="1036447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endCxn id="1048" idx="3"/>
          </p:cNvCxnSpPr>
          <p:nvPr/>
        </p:nvCxnSpPr>
        <p:spPr>
          <a:xfrm flipH="1">
            <a:off x="1993230" y="881625"/>
            <a:ext cx="1774782" cy="4295450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H="1" flipV="1">
            <a:off x="1866870" y="2190103"/>
            <a:ext cx="1853742" cy="3005866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V="1">
            <a:off x="6355462" y="4336361"/>
            <a:ext cx="1806174" cy="1795131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se šipkou 68"/>
          <p:cNvCxnSpPr>
            <a:endCxn id="1052" idx="3"/>
          </p:cNvCxnSpPr>
          <p:nvPr/>
        </p:nvCxnSpPr>
        <p:spPr>
          <a:xfrm flipH="1">
            <a:off x="2175283" y="2190103"/>
            <a:ext cx="1545329" cy="3973233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se šipkou 69"/>
          <p:cNvCxnSpPr>
            <a:endCxn id="1035" idx="1"/>
          </p:cNvCxnSpPr>
          <p:nvPr/>
        </p:nvCxnSpPr>
        <p:spPr>
          <a:xfrm flipV="1">
            <a:off x="6237031" y="720547"/>
            <a:ext cx="1599928" cy="199078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endCxn id="1026" idx="1"/>
          </p:cNvCxnSpPr>
          <p:nvPr/>
        </p:nvCxnSpPr>
        <p:spPr>
          <a:xfrm>
            <a:off x="6207414" y="3154839"/>
            <a:ext cx="1954222" cy="2072694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endCxn id="1034" idx="1"/>
          </p:cNvCxnSpPr>
          <p:nvPr/>
        </p:nvCxnSpPr>
        <p:spPr>
          <a:xfrm>
            <a:off x="6425732" y="5217267"/>
            <a:ext cx="1537086" cy="797723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781669" y="116632"/>
            <a:ext cx="221461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KONTROLA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7422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62388"/>
            <a:ext cx="7634116" cy="646331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Očísluj vyjmenovaná slova ve správném pořadí a potom klikni na </a:t>
            </a:r>
            <a:r>
              <a:rPr lang="cs-CZ" dirty="0" err="1" smtClean="0"/>
              <a:t>smajlíka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1988567" y="908720"/>
            <a:ext cx="1694620" cy="6186309"/>
            <a:chOff x="1988567" y="908720"/>
            <a:chExt cx="1694620" cy="6186309"/>
          </a:xfrm>
        </p:grpSpPr>
        <p:sp>
          <p:nvSpPr>
            <p:cNvPr id="3" name="TextovéPole 2"/>
            <p:cNvSpPr txBox="1"/>
            <p:nvPr/>
          </p:nvSpPr>
          <p:spPr>
            <a:xfrm>
              <a:off x="2276599" y="908720"/>
              <a:ext cx="1406588" cy="61863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dirty="0" smtClean="0"/>
                <a:t>příbytek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kobyla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bystrý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dobytek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Přibyslav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být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nábytek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bylina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býk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obyvatel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zbytek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byt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obyčej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bydlit</a:t>
              </a:r>
            </a:p>
            <a:p>
              <a:endParaRPr lang="cs-CZ" dirty="0"/>
            </a:p>
          </p:txBody>
        </p:sp>
        <p:sp>
          <p:nvSpPr>
            <p:cNvPr id="4" name="Ovál 3"/>
            <p:cNvSpPr/>
            <p:nvPr/>
          </p:nvSpPr>
          <p:spPr>
            <a:xfrm>
              <a:off x="1988567" y="1052736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1988567" y="1844824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1993902" y="1426259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1988567" y="2276872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1988567" y="2708920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988567" y="3140968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1993902" y="3549570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1993902" y="3933056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2002286" y="4335760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2002286" y="4738537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2002431" y="5157192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2017348" y="5574958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2029071" y="6007895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2029071" y="6381328"/>
              <a:ext cx="288032" cy="288032"/>
            </a:xfrm>
            <a:prstGeom prst="ellipse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6156176" y="908719"/>
            <a:ext cx="194421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5</a:t>
            </a:r>
            <a:r>
              <a:rPr lang="cs-CZ" dirty="0" smtClean="0"/>
              <a:t>   příbytek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12</a:t>
            </a:r>
            <a:r>
              <a:rPr lang="cs-CZ" dirty="0" smtClean="0"/>
              <a:t> kobyla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10</a:t>
            </a:r>
            <a:r>
              <a:rPr lang="cs-CZ" dirty="0" smtClean="0"/>
              <a:t> bystrý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7 </a:t>
            </a:r>
            <a:r>
              <a:rPr lang="cs-CZ" b="1" dirty="0" smtClean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  </a:t>
            </a:r>
            <a:r>
              <a:rPr lang="cs-CZ" dirty="0" smtClean="0"/>
              <a:t>dobytek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14 </a:t>
            </a:r>
            <a:r>
              <a:rPr lang="cs-CZ" dirty="0" smtClean="0"/>
              <a:t>Přibyslav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1</a:t>
            </a:r>
            <a:r>
              <a:rPr lang="cs-CZ" dirty="0" smtClean="0"/>
              <a:t>   být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6 </a:t>
            </a:r>
            <a:r>
              <a:rPr lang="cs-CZ" b="1" dirty="0" smtClean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  </a:t>
            </a:r>
            <a:r>
              <a:rPr lang="cs-CZ" dirty="0" smtClean="0"/>
              <a:t>nábytek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11 </a:t>
            </a:r>
            <a:r>
              <a:rPr lang="cs-CZ" dirty="0" smtClean="0"/>
              <a:t>bylina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13</a:t>
            </a:r>
            <a:r>
              <a:rPr lang="cs-CZ" dirty="0" smtClean="0"/>
              <a:t> býk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3</a:t>
            </a:r>
            <a:r>
              <a:rPr lang="cs-CZ" dirty="0" smtClean="0"/>
              <a:t>   obyvatel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8</a:t>
            </a:r>
            <a:r>
              <a:rPr lang="cs-CZ" dirty="0" smtClean="0"/>
              <a:t>   zbytek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4 </a:t>
            </a:r>
            <a:r>
              <a:rPr lang="cs-CZ" b="1" dirty="0" smtClean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  </a:t>
            </a:r>
            <a:r>
              <a:rPr lang="cs-CZ" dirty="0" smtClean="0"/>
              <a:t>byt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9</a:t>
            </a:r>
            <a:r>
              <a:rPr lang="cs-CZ" dirty="0" smtClean="0"/>
              <a:t>   obyčej</a:t>
            </a:r>
          </a:p>
          <a:p>
            <a:pPr>
              <a:lnSpc>
                <a:spcPct val="150000"/>
              </a:lnSpc>
            </a:pPr>
            <a:r>
              <a:rPr lang="cs-CZ" b="1" dirty="0">
                <a:ln w="3175">
                  <a:solidFill>
                    <a:schemeClr val="tx1"/>
                  </a:solidFill>
                </a:ln>
                <a:solidFill>
                  <a:schemeClr val="bg2"/>
                </a:solidFill>
              </a:rPr>
              <a:t>2</a:t>
            </a:r>
            <a:r>
              <a:rPr lang="cs-CZ" dirty="0" smtClean="0"/>
              <a:t>   bydlit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grpSp>
        <p:nvGrpSpPr>
          <p:cNvPr id="39" name="Skupina 38"/>
          <p:cNvGrpSpPr/>
          <p:nvPr/>
        </p:nvGrpSpPr>
        <p:grpSpPr>
          <a:xfrm>
            <a:off x="3871646" y="2708920"/>
            <a:ext cx="1595028" cy="1414318"/>
            <a:chOff x="3871646" y="2708920"/>
            <a:chExt cx="1595028" cy="1414318"/>
          </a:xfrm>
        </p:grpSpPr>
        <p:sp>
          <p:nvSpPr>
            <p:cNvPr id="37" name="Veselý obličej 36"/>
            <p:cNvSpPr/>
            <p:nvPr/>
          </p:nvSpPr>
          <p:spPr>
            <a:xfrm>
              <a:off x="4211960" y="2708920"/>
              <a:ext cx="914400" cy="914400"/>
            </a:xfrm>
            <a:prstGeom prst="smileyFace">
              <a:avLst/>
            </a:prstGeom>
            <a:solidFill>
              <a:schemeClr val="bg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871646" y="3753906"/>
              <a:ext cx="15950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latin typeface="Arial" pitchFamily="34" charset="0"/>
                  <a:cs typeface="Arial" pitchFamily="34" charset="0"/>
                </a:rPr>
                <a:t>KONTROLA</a:t>
              </a:r>
              <a:endParaRPr lang="cs-CZ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63" name="Tlačítko akce: Dopředu nebo Další 62">
            <a:hlinkClick r:id="" action="ppaction://hlinkshowjump?jump=nextslide" highlightClick="1"/>
          </p:cNvPr>
          <p:cNvSpPr/>
          <p:nvPr/>
        </p:nvSpPr>
        <p:spPr>
          <a:xfrm>
            <a:off x="8677724" y="6533467"/>
            <a:ext cx="305707" cy="236273"/>
          </a:xfrm>
          <a:prstGeom prst="actionButtonForwardNext">
            <a:avLst/>
          </a:prstGeom>
          <a:gradFill>
            <a:gsLst>
              <a:gs pos="0">
                <a:schemeClr val="bg2"/>
              </a:gs>
              <a:gs pos="100000">
                <a:schemeClr val="bg2">
                  <a:lumMod val="40000"/>
                  <a:lumOff val="60000"/>
                </a:schemeClr>
              </a:gs>
            </a:gsLst>
            <a:lin ang="5400000" scaled="0"/>
          </a:gra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155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40736" y="137790"/>
            <a:ext cx="6543631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Vypátrej a </a:t>
            </a:r>
            <a:r>
              <a:rPr lang="cs-CZ" dirty="0" err="1" smtClean="0"/>
              <a:t>dopň</a:t>
            </a:r>
            <a:r>
              <a:rPr lang="cs-CZ" dirty="0" smtClean="0"/>
              <a:t> vyjmenovaná slova podle nápovědy:</a:t>
            </a:r>
            <a:endParaRPr lang="cs-CZ" dirty="0"/>
          </a:p>
        </p:txBody>
      </p:sp>
      <p:sp>
        <p:nvSpPr>
          <p:cNvPr id="5" name="TextovéPole 4"/>
          <p:cNvSpPr txBox="1">
            <a:spLocks/>
          </p:cNvSpPr>
          <p:nvPr/>
        </p:nvSpPr>
        <p:spPr>
          <a:xfrm>
            <a:off x="1340737" y="620688"/>
            <a:ext cx="7119695" cy="576000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/>
              <a:t>ž</a:t>
            </a:r>
            <a:r>
              <a:rPr lang="cs-CZ" sz="1600" dirty="0" smtClean="0"/>
              <a:t>ít v domě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strojení stromečku o Vánocích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rostlina, která nemá dřevěný kmen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kuchyň, obývací pokoj, koupelna, ložnice 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nedojedené jídlo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město v Čechách - P………………………….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otec telete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existovat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rychle chápající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krávy, ovce, prasata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Londýňan, </a:t>
            </a:r>
            <a:r>
              <a:rPr lang="cs-CZ" sz="1600" dirty="0" err="1" smtClean="0"/>
              <a:t>Hnátničák</a:t>
            </a:r>
            <a:r>
              <a:rPr lang="cs-CZ" sz="1600" dirty="0" smtClean="0"/>
              <a:t>, Ostravák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psí bouda, budka pro ptáky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matka hříběte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židle, stůl, postel, křeslo - ………………………….</a:t>
            </a:r>
          </a:p>
          <a:p>
            <a:pPr>
              <a:lnSpc>
                <a:spcPct val="150000"/>
              </a:lnSpc>
              <a:buClr>
                <a:schemeClr val="bg2"/>
              </a:buClr>
              <a:buSzPct val="200000"/>
            </a:pPr>
            <a:endParaRPr lang="cs-CZ" sz="1600" dirty="0" smtClean="0"/>
          </a:p>
          <a:p>
            <a:pPr>
              <a:lnSpc>
                <a:spcPct val="150000"/>
              </a:lnSpc>
              <a:buClr>
                <a:schemeClr val="bg2"/>
              </a:buClr>
              <a:buSzPct val="200000"/>
            </a:pPr>
            <a:endParaRPr lang="cs-CZ" sz="1600" dirty="0" smtClean="0"/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endParaRPr lang="cs-CZ" sz="1600" dirty="0" smtClean="0"/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endParaRPr lang="cs-CZ" sz="1600" dirty="0" smtClean="0"/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endParaRPr lang="cs-CZ" sz="1600" dirty="0" smtClean="0"/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endParaRPr lang="cs-CZ" sz="1600" dirty="0"/>
          </a:p>
        </p:txBody>
      </p:sp>
      <p:pic>
        <p:nvPicPr>
          <p:cNvPr id="2051" name="Picture 3" descr="C:\Documents and Settings\Jana\Local Settings\Temporary Internet Files\Content.IE5\1FODN5WI\MC900053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3985"/>
            <a:ext cx="1303934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43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15616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Obrázky jsou z webové galerie: </a:t>
            </a:r>
            <a:r>
              <a:rPr lang="cs-CZ" sz="2400" dirty="0"/>
              <a:t>http://</a:t>
            </a:r>
            <a:r>
              <a:rPr lang="cs-CZ" sz="2400" dirty="0" smtClean="0"/>
              <a:t>office.microsoft.com/cs-cz/images</a:t>
            </a:r>
            <a:r>
              <a:rPr lang="cs-CZ" sz="24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504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0</TotalTime>
  <Words>356</Words>
  <Application>Microsoft Office PowerPoint</Application>
  <PresentationFormat>Předvádění na obrazovce (4:3)</PresentationFormat>
  <Paragraphs>123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13_Vyjmenovaná slova po B</dc:title>
  <dc:creator/>
  <dc:description>ZŠ Hnátnice</dc:description>
  <cp:lastModifiedBy/>
  <cp:revision>1</cp:revision>
  <dcterms:created xsi:type="dcterms:W3CDTF">2011-12-18T20:28:08Z</dcterms:created>
  <dcterms:modified xsi:type="dcterms:W3CDTF">2012-03-12T14:29:06Z</dcterms:modified>
</cp:coreProperties>
</file>