
<file path=[Content_Types].xml><?xml version="1.0" encoding="utf-8"?>
<Types xmlns="http://schemas.openxmlformats.org/package/2006/content-types">
  <Default Extension="tmp" ContentType="image/png"/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57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58" r:id="rId16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3" d="100"/>
          <a:sy n="93" d="100"/>
        </p:scale>
        <p:origin x="-726" y="-78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0BAE4-C8AF-4269-831F-BD86ACE4D55F}" type="datetimeFigureOut">
              <a:rPr lang="cs-CZ" smtClean="0"/>
              <a:t>24.4.2014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6C6C20-31D4-4042-8855-2D6C0A1C63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56120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0BAE4-C8AF-4269-831F-BD86ACE4D55F}" type="datetimeFigureOut">
              <a:rPr lang="cs-CZ" smtClean="0"/>
              <a:t>24.4.2014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6C6C20-31D4-4042-8855-2D6C0A1C63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19068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0BAE4-C8AF-4269-831F-BD86ACE4D55F}" type="datetimeFigureOut">
              <a:rPr lang="cs-CZ" smtClean="0"/>
              <a:t>24.4.2014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6C6C20-31D4-4042-8855-2D6C0A1C63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85234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900113"/>
            <a:ext cx="4038600" cy="254555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900113"/>
            <a:ext cx="4038600" cy="254555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0BAE4-C8AF-4269-831F-BD86ACE4D55F}" type="datetimeFigureOut">
              <a:rPr lang="cs-CZ" smtClean="0"/>
              <a:t>24.4.2014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6C6C20-31D4-4042-8855-2D6C0A1C63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60445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151335"/>
            <a:ext cx="4041775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631156"/>
            <a:ext cx="4041775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0BAE4-C8AF-4269-831F-BD86ACE4D55F}" type="datetimeFigureOut">
              <a:rPr lang="cs-CZ" smtClean="0"/>
              <a:t>24.4.2014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6C6C20-31D4-4042-8855-2D6C0A1C63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39449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0BAE4-C8AF-4269-831F-BD86ACE4D55F}" type="datetimeFigureOut">
              <a:rPr lang="cs-CZ" smtClean="0"/>
              <a:t>24.4.2014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6C6C20-31D4-4042-8855-2D6C0A1C63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3737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0BAE4-C8AF-4269-831F-BD86ACE4D55F}" type="datetimeFigureOut">
              <a:rPr lang="cs-CZ" smtClean="0"/>
              <a:t>24.4.2014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6C6C20-31D4-4042-8855-2D6C0A1C63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10679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076326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0BAE4-C8AF-4269-831F-BD86ACE4D55F}" type="datetimeFigureOut">
              <a:rPr lang="cs-CZ" smtClean="0"/>
              <a:t>24.4.2014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6C6C20-31D4-4042-8855-2D6C0A1C63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0380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0BAE4-C8AF-4269-831F-BD86ACE4D55F}" type="datetimeFigureOut">
              <a:rPr lang="cs-CZ" smtClean="0"/>
              <a:t>24.4.2014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6C6C20-31D4-4042-8855-2D6C0A1C63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12665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0BAE4-C8AF-4269-831F-BD86ACE4D55F}" type="datetimeFigureOut">
              <a:rPr lang="cs-CZ" smtClean="0"/>
              <a:t>24.4.2014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6C6C20-31D4-4042-8855-2D6C0A1C63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87810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154781"/>
            <a:ext cx="2057400" cy="329088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54781"/>
            <a:ext cx="6019800" cy="329088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0BAE4-C8AF-4269-831F-BD86ACE4D55F}" type="datetimeFigureOut">
              <a:rPr lang="cs-CZ" smtClean="0"/>
              <a:t>24.4.2014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6C6C20-31D4-4042-8855-2D6C0A1C63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23275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10BAE4-C8AF-4269-831F-BD86ACE4D55F}" type="datetimeFigureOut">
              <a:rPr lang="cs-CZ" smtClean="0"/>
              <a:t>24.4.2014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6C6C20-31D4-4042-8855-2D6C0A1C63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15219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://upload.wikimedia.org/wikipedia/commons/1/1b/Vergilius.jpg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jpeg"/><Relationship Id="rId5" Type="http://schemas.openxmlformats.org/officeDocument/2006/relationships/image" Target="../media/image3.jpeg"/><Relationship Id="rId4" Type="http://schemas.openxmlformats.org/officeDocument/2006/relationships/image" Target="../media/image2.tmp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://upload.wikimedia.org/wikipedia/commons/1/1b/Vergilius.jpg" TargetMode="Externa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upload.wikimedia.org/wikipedia/commons/1/1b/Vergilius.jpg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jpeg"/><Relationship Id="rId5" Type="http://schemas.openxmlformats.org/officeDocument/2006/relationships/hyperlink" Target="http://upload.wikimedia.org/wikipedia/commons/2/25/Publius_Vergilius_Maro.jpg" TargetMode="External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upload.wikimedia.org/wikipedia/commons/1/1b/Vergilius.jpg" TargetMode="External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5.png"/><Relationship Id="rId7" Type="http://schemas.openxmlformats.org/officeDocument/2006/relationships/hyperlink" Target="http://commons.wikimedia.org/wiki/File:Statue-Augustus.jpg" TargetMode="External"/><Relationship Id="rId2" Type="http://schemas.openxmlformats.org/officeDocument/2006/relationships/hyperlink" Target="http://upload.wikimedia.org/wikipedia/commons/1/1b/Vergilius.jpg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jpeg"/><Relationship Id="rId5" Type="http://schemas.openxmlformats.org/officeDocument/2006/relationships/hyperlink" Target="http://upload.wikimedia.org/wikipedia/commons/a/a4/Parco_della_Grotta_di_Posillipo10.jpg" TargetMode="External"/><Relationship Id="rId10" Type="http://schemas.openxmlformats.org/officeDocument/2006/relationships/image" Target="../media/image9.jpeg"/><Relationship Id="rId4" Type="http://schemas.microsoft.com/office/2007/relationships/hdphoto" Target="../media/hdphoto1.wdp"/><Relationship Id="rId9" Type="http://schemas.openxmlformats.org/officeDocument/2006/relationships/hyperlink" Target="http://upload.wikimedia.org/wikipedia/commons/9/99/Maecenas_Coole_Park.JPG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upload.wikimedia.org/wikipedia/commons/1/1b/Vergilius.jpg" TargetMode="External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upload.wikimedia.org/wikipedia/commons/1/1b/Vergilius.jpg" TargetMode="External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png"/><Relationship Id="rId7" Type="http://schemas.openxmlformats.org/officeDocument/2006/relationships/hyperlink" Target="http://upload.wikimedia.org/wikipedia/commons/1/1c/Homer_British_Museum.jpg" TargetMode="External"/><Relationship Id="rId2" Type="http://schemas.openxmlformats.org/officeDocument/2006/relationships/hyperlink" Target="http://upload.wikimedia.org/wikipedia/commons/1/1b/Vergilius.jpg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jpeg"/><Relationship Id="rId5" Type="http://schemas.openxmlformats.org/officeDocument/2006/relationships/hyperlink" Target="http://upload.wikimedia.org/wikipedia/commons/2/25/Publius_Vergilius_Maro.jpg" TargetMode="External"/><Relationship Id="rId4" Type="http://schemas.microsoft.com/office/2007/relationships/hdphoto" Target="../media/hdphoto1.wdp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upload.wikimedia.org/wikipedia/commons/1/1b/Vergilius.jpg" TargetMode="External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upload.wikimedia.org/wikipedia/commons/1/1b/Vergilius.jpg" TargetMode="External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upload.wikimedia.org/wikipedia/commons/1/1b/Vergilius.jpg" TargetMode="External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upload.wikimedia.org/wikipedia/commons/1/1b/Vergilius.jpg" TargetMode="External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upload.wikimedia.org/wikipedia/commons/1/1b/Vergilius.jpg" TargetMode="External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upload.wikimedia.org/wikipedia/commons/1/1b/Vergilius.jpg" TargetMode="External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upload.wikimedia.org/wikipedia/commons/1/1b/Vergilius.jpg" TargetMode="External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Vergilius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44" y="0"/>
            <a:ext cx="9133656" cy="5137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7" name="Group 4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207608042"/>
              </p:ext>
            </p:extLst>
          </p:nvPr>
        </p:nvGraphicFramePr>
        <p:xfrm>
          <a:off x="467544" y="1548191"/>
          <a:ext cx="8136582" cy="3511214"/>
        </p:xfrm>
        <a:graphic>
          <a:graphicData uri="http://schemas.openxmlformats.org/drawingml/2006/table">
            <a:tbl>
              <a:tblPr/>
              <a:tblGrid>
                <a:gridCol w="2074304"/>
                <a:gridCol w="6062278"/>
              </a:tblGrid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3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OP VK 1.5 25549863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Název projektu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Moderní škola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Soukromá střední škola podnikání a managementu, o.p.s.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Český jazyk a literatura (</a:t>
                      </a: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klíčová aktivita III/2)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Téma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Publius Vergilius </a:t>
                      </a:r>
                      <a:r>
                        <a:rPr kumimoji="0" lang="cs-CZ" sz="13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Maro</a:t>
                      </a: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 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1.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Jméno autora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Mgr. Dušan Kráčmar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9624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 představuje žákům jednu ze tří největších postav (Vergilius, Ovidius, Horatius) zlatého období římské literatury. Podrobněji se věnuje jeho eposu Aeneis a jeho podobě s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eposy Homéra.  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24. </a:t>
                      </a: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7. </a:t>
                      </a: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2013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</a:tbl>
          </a:graphicData>
        </a:graphic>
      </p:graphicFrame>
      <p:grpSp>
        <p:nvGrpSpPr>
          <p:cNvPr id="8" name="Skupina 7"/>
          <p:cNvGrpSpPr/>
          <p:nvPr/>
        </p:nvGrpSpPr>
        <p:grpSpPr>
          <a:xfrm>
            <a:off x="130145" y="-1019"/>
            <a:ext cx="8883709" cy="1531420"/>
            <a:chOff x="-92650" y="483518"/>
            <a:chExt cx="8883709" cy="1531420"/>
          </a:xfrm>
        </p:grpSpPr>
        <p:pic>
          <p:nvPicPr>
            <p:cNvPr id="9" name="Obrázek 8" descr="Výřez obrazovky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99592" y="483518"/>
              <a:ext cx="6614081" cy="1531420"/>
            </a:xfrm>
            <a:prstGeom prst="rect">
              <a:avLst/>
            </a:prstGeom>
          </p:spPr>
        </p:pic>
        <p:pic>
          <p:nvPicPr>
            <p:cNvPr id="10" name="Obrázek 9" descr="loga soukrškolyvjpeg.jpg"/>
            <p:cNvPicPr>
              <a:picLocks noChangeAspect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73221" b="6723"/>
            <a:stretch/>
          </p:blipFill>
          <p:spPr bwMode="auto">
            <a:xfrm>
              <a:off x="-92650" y="483518"/>
              <a:ext cx="992242" cy="99848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1" name="Obrázek 10" descr="loga soukrškolyvjpeg.jpg"/>
            <p:cNvPicPr>
              <a:picLocks noChangeAspect="1"/>
            </p:cNvPicPr>
            <p:nvPr/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86334" b="10296"/>
            <a:stretch/>
          </p:blipFill>
          <p:spPr bwMode="auto">
            <a:xfrm>
              <a:off x="7513672" y="483518"/>
              <a:ext cx="1277387" cy="1531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Obdélník 11"/>
            <p:cNvSpPr/>
            <p:nvPr/>
          </p:nvSpPr>
          <p:spPr>
            <a:xfrm>
              <a:off x="-92650" y="1482004"/>
              <a:ext cx="992242" cy="532934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37499970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Vergilius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44" y="0"/>
            <a:ext cx="9133656" cy="5137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90972" y="2017600"/>
            <a:ext cx="7772400" cy="1102519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PUBLIUS VERGILIUS MARO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6516216" y="4587974"/>
            <a:ext cx="2448272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8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© Dušan Kráčmar 2013</a:t>
            </a:r>
            <a:endParaRPr lang="cs-CZ" sz="1800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673802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Vergilius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3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44" y="0"/>
            <a:ext cx="9133656" cy="5137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0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PUBLIUS VERGILIUS MARO</a:t>
            </a:r>
            <a:b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179512" y="1059582"/>
            <a:ext cx="6264696" cy="39427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l">
              <a:buFont typeface="Wingdings" panose="05000000000000000000" pitchFamily="2" charset="2"/>
              <a:buChar char="§"/>
            </a:pPr>
            <a:r>
              <a:rPr lang="cs-CZ" sz="2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římský básník, jeden z vůdčích představitelů tzv. </a:t>
            </a:r>
            <a:r>
              <a:rPr lang="cs-CZ" sz="2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Zlatého období římské literatury </a:t>
            </a:r>
            <a:r>
              <a:rPr lang="cs-CZ" sz="2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období vlády prvního císaře Augusta (vláda 27 př. n. l. – 14 n. l.), velký rozkvět veškerého umění</a:t>
            </a:r>
          </a:p>
          <a:p>
            <a:pPr marL="285750" indent="-285750" algn="l">
              <a:buFont typeface="Wingdings" panose="05000000000000000000" pitchFamily="2" charset="2"/>
              <a:buChar char="§"/>
            </a:pPr>
            <a:r>
              <a:rPr lang="cs-CZ" sz="2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</a:t>
            </a:r>
            <a:r>
              <a:rPr lang="cs-CZ" sz="2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il v letech </a:t>
            </a:r>
            <a:r>
              <a:rPr lang="cs-CZ" sz="2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70 – 19 př. n. l.</a:t>
            </a:r>
          </a:p>
          <a:p>
            <a:pPr marL="285750" indent="-285750" algn="l">
              <a:buFont typeface="Wingdings" panose="05000000000000000000" pitchFamily="2" charset="2"/>
              <a:buChar char="§"/>
            </a:pPr>
            <a:r>
              <a:rPr lang="cs-CZ" sz="2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</a:t>
            </a:r>
            <a:r>
              <a:rPr lang="cs-CZ" sz="2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 dodnes jedním z nejoblíbenějších římských autorů, krom toho, stal se inspirací pro mnoho významných děl světové literatury (např. Dantova Božská komedie)</a:t>
            </a:r>
          </a:p>
          <a:p>
            <a:pPr marL="285750" indent="-285750" algn="l">
              <a:buFont typeface="Wingdings" panose="05000000000000000000" pitchFamily="2" charset="2"/>
              <a:buChar char="§"/>
            </a:pPr>
            <a:r>
              <a:rPr lang="cs-CZ" sz="2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2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roslavil se především svým rozsáhlým eposem </a:t>
            </a:r>
            <a:r>
              <a:rPr lang="cs-CZ" sz="2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Aeneis, </a:t>
            </a:r>
            <a:r>
              <a:rPr lang="cs-CZ" sz="2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který má pro římskou kulturu přibližně stejný význam jako Homérovy eposy pro řeckou (viz další snímky)</a:t>
            </a:r>
            <a:r>
              <a:rPr lang="cs-CZ" sz="2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sz="2000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" name="Picture 2" descr="File:Publius Vergilius Maro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9768" y="1139289"/>
            <a:ext cx="1944216" cy="2859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Podnadpis 2"/>
          <p:cNvSpPr txBox="1">
            <a:spLocks/>
          </p:cNvSpPr>
          <p:nvPr/>
        </p:nvSpPr>
        <p:spPr>
          <a:xfrm>
            <a:off x="6926534" y="4251215"/>
            <a:ext cx="1790684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Vergiliova busta</a:t>
            </a:r>
            <a:endParaRPr lang="cs-CZ" sz="1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618707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Vergilius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3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44" y="0"/>
            <a:ext cx="9133656" cy="5137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0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PUBLIUS VERGILIUS MARO</a:t>
            </a:r>
            <a:b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ŽIVOTNÍ OSUDY</a:t>
            </a:r>
            <a:endParaRPr lang="cs-CZ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0" y="1059582"/>
            <a:ext cx="9252520" cy="39427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l">
              <a:buFont typeface="Wingdings" panose="05000000000000000000" pitchFamily="2" charset="2"/>
              <a:buChar char="§"/>
            </a:pPr>
            <a:r>
              <a:rPr lang="cs-CZ" sz="2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  <a:r>
              <a:rPr lang="cs-CZ" sz="2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arodil se </a:t>
            </a:r>
            <a:r>
              <a:rPr lang="cs-CZ" sz="2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17. října roku 70 př. n. l. </a:t>
            </a:r>
            <a:r>
              <a:rPr lang="cs-CZ" sz="2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poblíž </a:t>
            </a:r>
            <a:r>
              <a:rPr lang="cs-CZ" sz="2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Mantovy</a:t>
            </a:r>
            <a:r>
              <a:rPr lang="cs-CZ" sz="2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 severní Itálii</a:t>
            </a:r>
          </a:p>
          <a:p>
            <a:pPr marL="285750" indent="-285750" algn="l">
              <a:buFont typeface="Wingdings" panose="05000000000000000000" pitchFamily="2" charset="2"/>
              <a:buChar char="§"/>
            </a:pPr>
            <a:r>
              <a:rPr lang="cs-CZ" sz="2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r>
              <a:rPr lang="cs-CZ" sz="2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polovině prvního století př. n. l. </a:t>
            </a:r>
            <a:r>
              <a:rPr lang="cs-CZ" sz="2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studoval v Římě rétoriku, filosofii a matematiku </a:t>
            </a:r>
          </a:p>
          <a:p>
            <a:pPr marL="285750" indent="-285750" algn="l">
              <a:buFont typeface="Wingdings" panose="05000000000000000000" pitchFamily="2" charset="2"/>
              <a:buChar char="§"/>
            </a:pPr>
            <a:r>
              <a:rPr lang="cs-CZ" sz="2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nejen kvůli nepevnému zdraví zůstal stranou aktivního politického života v Římě</a:t>
            </a:r>
          </a:p>
          <a:p>
            <a:pPr marL="285750" indent="-285750" algn="l">
              <a:buFont typeface="Wingdings" panose="05000000000000000000" pitchFamily="2" charset="2"/>
              <a:buChar char="§"/>
            </a:pPr>
            <a:r>
              <a:rPr lang="cs-CZ" sz="2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</a:t>
            </a:r>
            <a:r>
              <a:rPr lang="cs-CZ" sz="2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ivotní prostředky získal díky přízni bohatého podporovatele umění jménem </a:t>
            </a:r>
            <a:r>
              <a:rPr lang="cs-CZ" sz="2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Maecenas </a:t>
            </a:r>
            <a:r>
              <a:rPr lang="cs-CZ" sz="2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(odtud dodnes používaný výraz „mecenáš), dalším jeho obdivovatelem byl i samotný císař </a:t>
            </a:r>
            <a:r>
              <a:rPr lang="cs-CZ" sz="2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Octavianus Augustus</a:t>
            </a:r>
          </a:p>
          <a:p>
            <a:pPr marL="285750" indent="-285750" algn="l">
              <a:buFont typeface="Wingdings" panose="05000000000000000000" pitchFamily="2" charset="2"/>
              <a:buChar char="§"/>
            </a:pPr>
            <a:r>
              <a:rPr lang="cs-CZ" sz="2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zemřel zesláblý nemocí bezprostředně po příjezdu do Itálie ze studijní cesty po Řecku, kde čerpal poznatky k posledním korekcím eposu Aeneis, </a:t>
            </a:r>
            <a:r>
              <a:rPr lang="cs-CZ" sz="2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21. září roku </a:t>
            </a:r>
            <a:r>
              <a:rPr lang="cs-CZ" sz="2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19 </a:t>
            </a:r>
            <a:r>
              <a:rPr lang="cs-CZ" sz="2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př. n. l. </a:t>
            </a:r>
            <a:r>
              <a:rPr lang="cs-CZ" sz="2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</a:t>
            </a:r>
            <a:r>
              <a:rPr lang="cs-CZ" sz="2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Brindisi </a:t>
            </a:r>
            <a:r>
              <a:rPr lang="cs-CZ" sz="2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samém jihu Itálie</a:t>
            </a:r>
          </a:p>
          <a:p>
            <a:pPr marL="285750" indent="-285750" algn="l">
              <a:buFont typeface="Wingdings" panose="05000000000000000000" pitchFamily="2" charset="2"/>
              <a:buChar char="§"/>
            </a:pPr>
            <a:r>
              <a:rPr lang="cs-CZ" sz="2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</a:t>
            </a:r>
            <a:r>
              <a:rPr lang="cs-CZ" sz="2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místě, kde je pohřben se dodnes vedou diskuse, ponejvíce se však soudí, že je pochován poblíž Neapole </a:t>
            </a:r>
          </a:p>
        </p:txBody>
      </p:sp>
    </p:spTree>
    <p:extLst>
      <p:ext uri="{BB962C8B-B14F-4D97-AF65-F5344CB8AC3E}">
        <p14:creationId xmlns:p14="http://schemas.microsoft.com/office/powerpoint/2010/main" val="30730676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Vergilius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3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44" y="0"/>
            <a:ext cx="9133656" cy="5137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0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PUBLIUS VERGILIUS MARO</a:t>
            </a:r>
            <a:b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ŽIVOTNÍ OSUDY</a:t>
            </a:r>
            <a:endParaRPr lang="cs-CZ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161764" y="4444501"/>
            <a:ext cx="3131840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Maecenas – ten, který dal sponzorům jméno</a:t>
            </a:r>
            <a: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anose="05000000000000000000" pitchFamily="2" charset="2"/>
              </a:rPr>
              <a:t></a:t>
            </a:r>
            <a:endParaRPr lang="cs-CZ" sz="1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 descr="Súbor:Parco della Grotta di Posillipo10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2104" y="1430178"/>
            <a:ext cx="1914959" cy="28820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Augustova socha">
            <a:hlinkClick r:id="rId7" tooltip="Augustova socha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5064" y="1450055"/>
            <a:ext cx="1944216" cy="29163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File:Maecenas Coole Park.JPG">
            <a:hlinkClick r:id="rId9"/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455961"/>
            <a:ext cx="1944216" cy="29309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Podnadpis 2"/>
          <p:cNvSpPr txBox="1">
            <a:spLocks/>
          </p:cNvSpPr>
          <p:nvPr/>
        </p:nvSpPr>
        <p:spPr>
          <a:xfrm>
            <a:off x="3030975" y="4444501"/>
            <a:ext cx="3131840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8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  <a: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ísař Octavianus Augustus – další Vergiliův ctitel</a:t>
            </a:r>
            <a:endParaRPr lang="cs-CZ" sz="1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Podnadpis 2"/>
          <p:cNvSpPr txBox="1">
            <a:spLocks/>
          </p:cNvSpPr>
          <p:nvPr/>
        </p:nvSpPr>
        <p:spPr>
          <a:xfrm>
            <a:off x="6013664" y="4435421"/>
            <a:ext cx="3131840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8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</a:t>
            </a:r>
            <a: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dajný </a:t>
            </a:r>
            <a: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Vergiliův hrob poblíž Neapole</a:t>
            </a:r>
            <a:endParaRPr lang="cs-CZ" sz="1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24264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0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Vergilius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3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44" y="0"/>
            <a:ext cx="9133656" cy="5137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0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PUBLIUS VERGILIUS MARO</a:t>
            </a:r>
            <a:b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DÍLO - AENEIS</a:t>
            </a:r>
            <a:endParaRPr lang="cs-CZ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10344" y="915566"/>
            <a:ext cx="9026152" cy="39427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l">
              <a:buFont typeface="Wingdings" panose="05000000000000000000" pitchFamily="2" charset="2"/>
              <a:buChar char="§"/>
            </a:pPr>
            <a:r>
              <a:rPr lang="cs-CZ" sz="195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  <a:r>
              <a:rPr lang="cs-CZ" sz="195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ejvýznamnějším Vergiliovým dílem je bezpochyby epos</a:t>
            </a:r>
            <a:r>
              <a:rPr lang="cs-CZ" sz="195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Aeneis</a:t>
            </a:r>
          </a:p>
          <a:p>
            <a:pPr marL="285750" indent="-285750" algn="l">
              <a:buFont typeface="Wingdings" panose="05000000000000000000" pitchFamily="2" charset="2"/>
              <a:buChar char="§"/>
            </a:pPr>
            <a:r>
              <a:rPr lang="cs-CZ" sz="195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</a:t>
            </a:r>
            <a:r>
              <a:rPr lang="cs-CZ" sz="195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 vlastně o Vergiliovo poslední dílo, začal na něm pracovat deset let před svou smrtí, zemřel ve chvíli, kdy jej zcela dokončoval (viz předchozí snímek)</a:t>
            </a:r>
          </a:p>
          <a:p>
            <a:pPr marL="285750" indent="-285750" algn="l">
              <a:buFont typeface="Wingdings" panose="05000000000000000000" pitchFamily="2" charset="2"/>
              <a:buChar char="§"/>
            </a:pPr>
            <a:r>
              <a:rPr lang="cs-CZ" sz="195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195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odle jeho závěti měla být všechna nedokončená díla spálena, čemuž však zamezil císař Octavianus Augustus, čímž zachránil zřejmě </a:t>
            </a:r>
            <a:r>
              <a:rPr lang="cs-CZ" sz="195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nejvýznamnější dílo starověké římské literatury</a:t>
            </a:r>
          </a:p>
          <a:p>
            <a:pPr marL="285750" indent="-285750" algn="l">
              <a:buFont typeface="Wingdings" panose="05000000000000000000" pitchFamily="2" charset="2"/>
              <a:buChar char="§"/>
            </a:pPr>
            <a:r>
              <a:rPr lang="cs-CZ" sz="195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</a:t>
            </a:r>
            <a:r>
              <a:rPr lang="cs-CZ" sz="195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 o </a:t>
            </a:r>
            <a:r>
              <a:rPr lang="cs-CZ" sz="195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rozsáhlý hrdinský epos o  12 zpěvech </a:t>
            </a:r>
            <a:r>
              <a:rPr lang="cs-CZ" sz="195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(knihách, částech) a téměř </a:t>
            </a:r>
            <a:r>
              <a:rPr lang="cs-CZ" sz="195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 tis. </a:t>
            </a:r>
            <a:r>
              <a:rPr lang="cs-CZ" sz="195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verších</a:t>
            </a:r>
            <a:endParaRPr lang="cs-CZ" sz="1950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755576" y="3421995"/>
            <a:ext cx="3312368" cy="158417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400" b="1" dirty="0" smtClean="0">
              <a:solidFill>
                <a:srgbClr val="002060"/>
              </a:solidFill>
            </a:endParaRPr>
          </a:p>
          <a:p>
            <a:pPr algn="ctr"/>
            <a:r>
              <a:rPr lang="cs-CZ" sz="1400" b="1" dirty="0" smtClean="0">
                <a:solidFill>
                  <a:srgbClr val="002060"/>
                </a:solidFill>
              </a:rPr>
              <a:t>Zpěv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400" dirty="0" smtClean="0">
                <a:solidFill>
                  <a:srgbClr val="002060"/>
                </a:solidFill>
              </a:rPr>
              <a:t>ucelená  a souvislá část rozsáhlého básnického díla (např. jeden ucelený příběh)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400" dirty="0">
                <a:solidFill>
                  <a:srgbClr val="002060"/>
                </a:solidFill>
              </a:rPr>
              <a:t>j</a:t>
            </a:r>
            <a:r>
              <a:rPr lang="cs-CZ" sz="1400" dirty="0" smtClean="0">
                <a:solidFill>
                  <a:srgbClr val="002060"/>
                </a:solidFill>
              </a:rPr>
              <a:t>ako synonymum se někdy užívá výrazu kniha (nikoli však ve smyslu publikace)</a:t>
            </a:r>
          </a:p>
          <a:p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5083727" y="3421995"/>
            <a:ext cx="3312368" cy="158417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rgbClr val="002060"/>
                </a:solidFill>
              </a:rPr>
              <a:t>Verš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400" dirty="0" smtClean="0">
                <a:solidFill>
                  <a:srgbClr val="002060"/>
                </a:solidFill>
              </a:rPr>
              <a:t>základní stavební jednotka básně sestavená podle určitých pravidel (rytmus, rým, počet slabik atd.), jde o jeden řádek básnického díla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400" dirty="0">
                <a:solidFill>
                  <a:srgbClr val="002060"/>
                </a:solidFill>
              </a:rPr>
              <a:t>v</a:t>
            </a:r>
            <a:r>
              <a:rPr lang="cs-CZ" sz="1400" dirty="0" smtClean="0">
                <a:solidFill>
                  <a:srgbClr val="002060"/>
                </a:solidFill>
              </a:rPr>
              <a:t>erše se mohou (ale nemusejí) rýmovat, seskupují se do slok (strof)  </a:t>
            </a:r>
            <a:endParaRPr lang="cs-CZ" sz="14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83360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Vergilius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3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44" y="0"/>
            <a:ext cx="9133656" cy="5137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0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PUBLIUS VERGILIUS MARO</a:t>
            </a:r>
            <a:b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DÍLO - AENEIS</a:t>
            </a:r>
            <a:endParaRPr lang="cs-CZ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27800" y="984684"/>
            <a:ext cx="9116200" cy="316835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l">
              <a:buFont typeface="Wingdings" panose="05000000000000000000" pitchFamily="2" charset="2"/>
              <a:buChar char="§"/>
            </a:pPr>
            <a:r>
              <a:rPr lang="cs-CZ" sz="18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příběh je z nemalé míry vlastně </a:t>
            </a:r>
            <a:r>
              <a:rPr lang="cs-CZ" sz="1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zrcadlově opačným popisem Homérových eposů Ilias a Odyssea</a:t>
            </a:r>
          </a:p>
          <a:p>
            <a:pPr marL="742950" lvl="1" indent="-285750" algn="l">
              <a:buClr>
                <a:srgbClr val="002060"/>
              </a:buClr>
              <a:buFont typeface="Wingdings" panose="05000000000000000000" pitchFamily="2" charset="2"/>
              <a:buChar char="ü"/>
            </a:pPr>
            <a:r>
              <a:rPr lang="cs-CZ" sz="18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zatímco Homér, Řek, stranil při svém popisu</a:t>
            </a:r>
            <a:r>
              <a:rPr lang="cs-CZ" sz="1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18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řecké straně, Vergilius, jakožto Říman, kteří se považovali za potomky Trojanů, straně Trójské</a:t>
            </a:r>
          </a:p>
          <a:p>
            <a:pPr marL="742950" lvl="1" indent="-285750" algn="l">
              <a:buClr>
                <a:srgbClr val="002060"/>
              </a:buClr>
              <a:buFont typeface="Wingdings" panose="05000000000000000000" pitchFamily="2" charset="2"/>
              <a:buChar char="ü"/>
            </a:pPr>
            <a:r>
              <a:rPr lang="cs-CZ" sz="18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</a:t>
            </a:r>
            <a:r>
              <a:rPr lang="cs-CZ" sz="18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 v takovýchto případech bývá, </a:t>
            </a:r>
            <a:r>
              <a:rPr lang="cs-CZ" sz="1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výsledkem je velká vzájemná podoba těchto děl</a:t>
            </a:r>
          </a:p>
          <a:p>
            <a:pPr marL="285750" indent="-285750" algn="l">
              <a:buFont typeface="Wingdings" panose="05000000000000000000" pitchFamily="2" charset="2"/>
              <a:buChar char="§"/>
            </a:pPr>
            <a:r>
              <a:rPr lang="cs-CZ" sz="18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líčí </a:t>
            </a:r>
            <a:r>
              <a:rPr lang="cs-CZ" sz="18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osudy Trójského hrdiny </a:t>
            </a:r>
            <a:r>
              <a:rPr lang="cs-CZ" sz="18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Aenea</a:t>
            </a:r>
            <a:r>
              <a:rPr lang="cs-CZ" sz="18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který </a:t>
            </a:r>
            <a:r>
              <a:rPr lang="cs-CZ" sz="18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prchá z hořící Troje a vydává se na dlouhou plavbu při hledání nového domova</a:t>
            </a:r>
            <a:r>
              <a:rPr lang="cs-CZ" sz="18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přičemž překonává mnoho překážek a zažívá mnohá dobrodružství (podobnost s Homérovou Odysseou)</a:t>
            </a:r>
          </a:p>
          <a:p>
            <a:pPr marL="285750" indent="-285750" algn="l">
              <a:buFont typeface="Wingdings" panose="05000000000000000000" pitchFamily="2" charset="2"/>
              <a:buChar char="§"/>
            </a:pPr>
            <a:r>
              <a:rPr lang="cs-CZ" sz="18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nakonec </a:t>
            </a:r>
            <a:r>
              <a:rPr lang="cs-CZ" sz="18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dopluje do Itálie</a:t>
            </a:r>
            <a:r>
              <a:rPr lang="cs-CZ" sz="18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kde podstupuje těžké boje (podobnost s eposem Ilias) a zakládá zde město, ze kterého povstali zakladatelé Říma        </a:t>
            </a:r>
            <a:endParaRPr lang="cs-CZ" sz="1800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51520" y="4011910"/>
            <a:ext cx="8712968" cy="981794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rgbClr val="002060"/>
                </a:solidFill>
              </a:rPr>
              <a:t>Trojská válka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cs-CZ" sz="1400" dirty="0" smtClean="0">
                <a:solidFill>
                  <a:srgbClr val="002060"/>
                </a:solidFill>
              </a:rPr>
              <a:t>příběh ze samotných počátků řeckých dějin (cca. 1200 př. n. l.), kdy Řekové dobývali město Troja v Malé Asii (dnešní Turecko), což se jim nakonec podařilo (Trojský kůň)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cs-CZ" sz="1400" dirty="0" smtClean="0">
                <a:solidFill>
                  <a:srgbClr val="002060"/>
                </a:solidFill>
              </a:rPr>
              <a:t>příběhy z této války a z událostí po ní jsou populární především díky eposům Ilias a Odyssea řeckého básníka Homéra      </a:t>
            </a:r>
            <a:endParaRPr lang="cs-CZ" sz="14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64316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 bldLvl="2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Vergilius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3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44" y="0"/>
            <a:ext cx="9133656" cy="5137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0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PUBLIUS VERGILIUS MARO</a:t>
            </a:r>
            <a:b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DÍLO - AENEIS</a:t>
            </a:r>
            <a:endParaRPr lang="cs-CZ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11" name="Skupina 10"/>
          <p:cNvGrpSpPr/>
          <p:nvPr/>
        </p:nvGrpSpPr>
        <p:grpSpPr>
          <a:xfrm>
            <a:off x="214076" y="2263222"/>
            <a:ext cx="8827592" cy="2354869"/>
            <a:chOff x="214076" y="1468172"/>
            <a:chExt cx="8827592" cy="2354869"/>
          </a:xfrm>
        </p:grpSpPr>
        <p:pic>
          <p:nvPicPr>
            <p:cNvPr id="6" name="Picture 2" descr="File:Publius Vergilius Maro.jpg">
              <a:hlinkClick r:id="rId5"/>
            </p:cNvPr>
            <p:cNvPicPr>
              <a:picLocks noChangeAspect="1" noChangeArrowheads="1"/>
            </p:cNvPicPr>
            <p:nvPr/>
          </p:nvPicPr>
          <p:blipFill rotWithShape="1"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8247" r="6313" b="31149"/>
            <a:stretch/>
          </p:blipFill>
          <p:spPr bwMode="auto">
            <a:xfrm flipH="1">
              <a:off x="4716016" y="1483166"/>
              <a:ext cx="1371032" cy="171564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" name="Picture 2" descr="File:Homer British Museum.jpg">
              <a:hlinkClick r:id="rId7"/>
            </p:cNvPr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14076" y="1491630"/>
              <a:ext cx="1371032" cy="17281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Zaoblený obdélník 7"/>
            <p:cNvSpPr/>
            <p:nvPr/>
          </p:nvSpPr>
          <p:spPr>
            <a:xfrm>
              <a:off x="1835696" y="1491630"/>
              <a:ext cx="2741476" cy="1698712"/>
            </a:xfrm>
            <a:prstGeom prst="round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cs-CZ" sz="1400" dirty="0" smtClean="0">
                  <a:solidFill>
                    <a:srgbClr val="002060"/>
                  </a:solidFill>
                </a:rPr>
                <a:t>On však po břehu mořském se ubíral, </a:t>
              </a:r>
              <a:r>
                <a:rPr lang="cs-CZ" sz="1400" b="1" dirty="0" smtClean="0">
                  <a:solidFill>
                    <a:srgbClr val="002060"/>
                  </a:solidFill>
                </a:rPr>
                <a:t>Achilles slavný</a:t>
              </a:r>
              <a:r>
                <a:rPr lang="cs-CZ" sz="1400" dirty="0" smtClean="0">
                  <a:solidFill>
                    <a:srgbClr val="002060"/>
                  </a:solidFill>
                </a:rPr>
                <a:t>, strašlivým hlasem křiče a vyvolal achajské vůdce. </a:t>
              </a:r>
              <a:endParaRPr lang="cs-CZ" sz="1400" dirty="0">
                <a:solidFill>
                  <a:srgbClr val="002060"/>
                </a:solidFill>
              </a:endParaRPr>
            </a:p>
          </p:txBody>
        </p:sp>
        <p:sp>
          <p:nvSpPr>
            <p:cNvPr id="13" name="Zaoblený obdélník 12"/>
            <p:cNvSpPr/>
            <p:nvPr/>
          </p:nvSpPr>
          <p:spPr>
            <a:xfrm>
              <a:off x="6300192" y="1468172"/>
              <a:ext cx="2741476" cy="1722170"/>
            </a:xfrm>
            <a:prstGeom prst="round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cs-CZ" sz="1400" dirty="0" smtClean="0">
                  <a:solidFill>
                    <a:srgbClr val="002060"/>
                  </a:solidFill>
                </a:rPr>
                <a:t>Brány se rozletí v ráz: nás těší v </a:t>
              </a:r>
              <a:r>
                <a:rPr lang="cs-CZ" sz="1400" dirty="0" err="1" smtClean="0">
                  <a:solidFill>
                    <a:srgbClr val="002060"/>
                  </a:solidFill>
                </a:rPr>
                <a:t>achajský</a:t>
              </a:r>
              <a:r>
                <a:rPr lang="cs-CZ" sz="1400" dirty="0" smtClean="0">
                  <a:solidFill>
                    <a:srgbClr val="002060"/>
                  </a:solidFill>
                </a:rPr>
                <a:t> tábor vejít – te</a:t>
              </a:r>
              <a:r>
                <a:rPr lang="cs-CZ" sz="1400" dirty="0">
                  <a:solidFill>
                    <a:srgbClr val="002060"/>
                  </a:solidFill>
                </a:rPr>
                <a:t>ď</a:t>
              </a:r>
              <a:r>
                <a:rPr lang="cs-CZ" sz="1400" dirty="0" smtClean="0">
                  <a:solidFill>
                    <a:srgbClr val="002060"/>
                  </a:solidFill>
                </a:rPr>
                <a:t> prázdný kraj, jen pusté pobřeží mořské. „Tady byl </a:t>
              </a:r>
              <a:r>
                <a:rPr lang="cs-CZ" sz="1400" dirty="0" err="1" smtClean="0">
                  <a:solidFill>
                    <a:srgbClr val="002060"/>
                  </a:solidFill>
                </a:rPr>
                <a:t>Dolopů</a:t>
              </a:r>
              <a:r>
                <a:rPr lang="cs-CZ" sz="1400" dirty="0" smtClean="0">
                  <a:solidFill>
                    <a:srgbClr val="002060"/>
                  </a:solidFill>
                </a:rPr>
                <a:t> zástup, zde tábořil </a:t>
              </a:r>
              <a:r>
                <a:rPr lang="cs-CZ" sz="1400" b="1" dirty="0" smtClean="0">
                  <a:solidFill>
                    <a:srgbClr val="002060"/>
                  </a:solidFill>
                </a:rPr>
                <a:t>Achilleus krutý</a:t>
              </a:r>
              <a:r>
                <a:rPr lang="cs-CZ" sz="1400" dirty="0" smtClean="0">
                  <a:solidFill>
                    <a:srgbClr val="002060"/>
                  </a:solidFill>
                </a:rPr>
                <a:t>, zde bylo jejich loďstvo a tadyhle bývaly boje.  </a:t>
              </a:r>
              <a:endParaRPr lang="cs-CZ" sz="1400" dirty="0">
                <a:solidFill>
                  <a:srgbClr val="002060"/>
                </a:solidFill>
              </a:endParaRPr>
            </a:p>
          </p:txBody>
        </p:sp>
        <p:sp>
          <p:nvSpPr>
            <p:cNvPr id="14" name="Podnadpis 2"/>
            <p:cNvSpPr txBox="1">
              <a:spLocks/>
            </p:cNvSpPr>
            <p:nvPr/>
          </p:nvSpPr>
          <p:spPr>
            <a:xfrm>
              <a:off x="1475656" y="3480699"/>
              <a:ext cx="1730778" cy="342342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sz="1800" dirty="0" smtClean="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Homér - Ilias</a:t>
              </a:r>
              <a:endParaRPr lang="cs-CZ" sz="18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15" name="Podnadpis 2"/>
            <p:cNvSpPr txBox="1">
              <a:spLocks/>
            </p:cNvSpPr>
            <p:nvPr/>
          </p:nvSpPr>
          <p:spPr>
            <a:xfrm>
              <a:off x="5652120" y="3440657"/>
              <a:ext cx="2304256" cy="342342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sz="1800" dirty="0" smtClean="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Vergilius - Aeneis </a:t>
              </a:r>
              <a:endParaRPr lang="cs-CZ" sz="18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sp>
        <p:nvSpPr>
          <p:cNvPr id="17" name="Podnadpis 2"/>
          <p:cNvSpPr txBox="1">
            <a:spLocks/>
          </p:cNvSpPr>
          <p:nvPr/>
        </p:nvSpPr>
        <p:spPr>
          <a:xfrm>
            <a:off x="1115616" y="1419622"/>
            <a:ext cx="6840760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ROZDÍLNÉ POJETÍ TÉŽE OSOBY U HOMÉRA A VERGILIA</a:t>
            </a:r>
            <a:endParaRPr lang="cs-CZ" sz="1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4465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Vergilius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3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44" y="0"/>
            <a:ext cx="9133656" cy="5137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0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PUBLIUS VERGILIUS MARO</a:t>
            </a:r>
            <a:b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DÍLO </a:t>
            </a:r>
            <a:r>
              <a:rPr lang="cs-CZ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AENEIS, UKÁZKA</a:t>
            </a:r>
            <a:endParaRPr lang="cs-CZ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179512" y="1203598"/>
            <a:ext cx="6912768" cy="3672408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1200" dirty="0" smtClean="0">
                <a:solidFill>
                  <a:srgbClr val="002060"/>
                </a:solidFill>
              </a:rPr>
              <a:t>Zlomeni </a:t>
            </a:r>
            <a:r>
              <a:rPr lang="cs-CZ" sz="1200" dirty="0">
                <a:solidFill>
                  <a:srgbClr val="002060"/>
                </a:solidFill>
              </a:rPr>
              <a:t>válkou a osudem od cíle hnáni vůdcové řeckých vojsk — když tolik míjelo roků, návodem </a:t>
            </a:r>
            <a:r>
              <a:rPr lang="cs-CZ" sz="1200" dirty="0" err="1">
                <a:solidFill>
                  <a:srgbClr val="002060"/>
                </a:solidFill>
              </a:rPr>
              <a:t>Pallady</a:t>
            </a:r>
            <a:r>
              <a:rPr lang="cs-CZ" sz="1200" dirty="0">
                <a:solidFill>
                  <a:srgbClr val="002060"/>
                </a:solidFill>
              </a:rPr>
              <a:t> božské si zbudují koně jak horu, pobivše žebra té stavby kol dokola fošnami z jedlí: za šťastný návrat prý dar, jak roznesli šálivou pověst. Losují z vybraných reků a zvolené potajmu </a:t>
            </a:r>
            <a:r>
              <a:rPr lang="cs-CZ" sz="1200" dirty="0" err="1">
                <a:solidFill>
                  <a:srgbClr val="002060"/>
                </a:solidFill>
              </a:rPr>
              <a:t>zavrou</a:t>
            </a:r>
            <a:r>
              <a:rPr lang="cs-CZ" sz="1200" dirty="0">
                <a:solidFill>
                  <a:srgbClr val="002060"/>
                </a:solidFill>
              </a:rPr>
              <a:t> do temných útrob jeho a zbrojným vyplní lidem vnitřek nesmírných dutin a rozsáhlé koňovo břicho. </a:t>
            </a:r>
            <a:r>
              <a:rPr lang="cs-CZ" sz="1200" dirty="0" smtClean="0">
                <a:solidFill>
                  <a:srgbClr val="002060"/>
                </a:solidFill>
              </a:rPr>
              <a:t>Ostrov </a:t>
            </a:r>
            <a:r>
              <a:rPr lang="cs-CZ" sz="1200" dirty="0">
                <a:solidFill>
                  <a:srgbClr val="002060"/>
                </a:solidFill>
              </a:rPr>
              <a:t>z pověsti známý je vidět na dohled z </a:t>
            </a:r>
            <a:r>
              <a:rPr lang="cs-CZ" sz="1200" dirty="0" err="1">
                <a:solidFill>
                  <a:srgbClr val="002060"/>
                </a:solidFill>
              </a:rPr>
              <a:t>Tróje</a:t>
            </a:r>
            <a:r>
              <a:rPr lang="cs-CZ" sz="1200" dirty="0">
                <a:solidFill>
                  <a:srgbClr val="002060"/>
                </a:solidFill>
              </a:rPr>
              <a:t>, </a:t>
            </a:r>
            <a:r>
              <a:rPr lang="cs-CZ" sz="1200" dirty="0" err="1">
                <a:solidFill>
                  <a:srgbClr val="002060"/>
                </a:solidFill>
              </a:rPr>
              <a:t>Tenedos</a:t>
            </a:r>
            <a:r>
              <a:rPr lang="cs-CZ" sz="1200" dirty="0">
                <a:solidFill>
                  <a:srgbClr val="002060"/>
                </a:solidFill>
              </a:rPr>
              <a:t>, bohatý statky, když trójské království kvetlo — teď jen zátoka pouhá a stanice nejistá lodím. Plují směrem k němu a na pustém břehu se skryjí. Mníme, že zmizeli z </a:t>
            </a:r>
            <a:r>
              <a:rPr lang="cs-CZ" sz="1200" dirty="0" err="1">
                <a:solidFill>
                  <a:srgbClr val="002060"/>
                </a:solidFill>
              </a:rPr>
              <a:t>Tróje</a:t>
            </a:r>
            <a:r>
              <a:rPr lang="cs-CZ" sz="1200" dirty="0">
                <a:solidFill>
                  <a:srgbClr val="002060"/>
                </a:solidFill>
              </a:rPr>
              <a:t> a odpluli do Řecka větrem... tak již Trójská zem je zbavena předlouhých strastí! Brány se rozletí v ráz: nás těší v </a:t>
            </a:r>
            <a:r>
              <a:rPr lang="cs-CZ" sz="1200" dirty="0" err="1">
                <a:solidFill>
                  <a:srgbClr val="002060"/>
                </a:solidFill>
              </a:rPr>
              <a:t>achajský</a:t>
            </a:r>
            <a:r>
              <a:rPr lang="cs-CZ" sz="1200" dirty="0">
                <a:solidFill>
                  <a:srgbClr val="002060"/>
                </a:solidFill>
              </a:rPr>
              <a:t> tábor vejít — teď prázdný kraj, jen pusté pobřeží mořské. „Tady byl </a:t>
            </a:r>
            <a:r>
              <a:rPr lang="cs-CZ" sz="1200" dirty="0" err="1">
                <a:solidFill>
                  <a:srgbClr val="002060"/>
                </a:solidFill>
              </a:rPr>
              <a:t>Dolopů</a:t>
            </a:r>
            <a:r>
              <a:rPr lang="cs-CZ" sz="1200" dirty="0">
                <a:solidFill>
                  <a:srgbClr val="002060"/>
                </a:solidFill>
              </a:rPr>
              <a:t> zástup, zde tábořil Achilleus krutý, zde bylo jejich loďstvo a tadyhle bývaly boje. Někteří nad zhoubným darem, jenž určen prý Minervě panně, žasnou, nesmírné stavbě se </a:t>
            </a:r>
            <a:r>
              <a:rPr lang="cs-CZ" sz="1200" dirty="0" smtClean="0">
                <a:solidFill>
                  <a:srgbClr val="002060"/>
                </a:solidFill>
              </a:rPr>
              <a:t>divíce. </a:t>
            </a:r>
            <a:r>
              <a:rPr lang="cs-CZ" sz="1200" dirty="0" err="1" smtClean="0">
                <a:solidFill>
                  <a:srgbClr val="002060"/>
                </a:solidFill>
              </a:rPr>
              <a:t>Thymoités</a:t>
            </a:r>
            <a:r>
              <a:rPr lang="cs-CZ" sz="1200" dirty="0" smtClean="0">
                <a:solidFill>
                  <a:srgbClr val="002060"/>
                </a:solidFill>
              </a:rPr>
              <a:t> </a:t>
            </a:r>
            <a:r>
              <a:rPr lang="cs-CZ" sz="1200" dirty="0">
                <a:solidFill>
                  <a:srgbClr val="002060"/>
                </a:solidFill>
              </a:rPr>
              <a:t>první radí vtáhnout v město a tam jej postavit na hrad — ať již s úmyslem lstným, ať trójský osud tak určil. Avšak </a:t>
            </a:r>
            <a:r>
              <a:rPr lang="cs-CZ" sz="1200" dirty="0" err="1">
                <a:solidFill>
                  <a:srgbClr val="002060"/>
                </a:solidFill>
              </a:rPr>
              <a:t>Kapys</a:t>
            </a:r>
            <a:r>
              <a:rPr lang="cs-CZ" sz="1200" dirty="0">
                <a:solidFill>
                  <a:srgbClr val="002060"/>
                </a:solidFill>
              </a:rPr>
              <a:t> a jiní, kdo lepší měl rozvahu v duši, řecký ten úskočný dar, v němž jistou tušili zradu, kázali do moře svrhnout neb zatopit pod ním a spálit nebo mu prorazit břicho a prozkoumat dutiny skrýše. Lid však neví, co počít, a tříští se v mínění různá. </a:t>
            </a:r>
            <a:r>
              <a:rPr lang="cs-CZ" sz="1200" dirty="0" err="1">
                <a:solidFill>
                  <a:srgbClr val="002060"/>
                </a:solidFill>
              </a:rPr>
              <a:t>Láokoón</a:t>
            </a:r>
            <a:r>
              <a:rPr lang="cs-CZ" sz="1200" dirty="0">
                <a:solidFill>
                  <a:srgbClr val="002060"/>
                </a:solidFill>
              </a:rPr>
              <a:t> Ejhle, tu </a:t>
            </a:r>
            <a:r>
              <a:rPr lang="cs-CZ" sz="1200" dirty="0" err="1">
                <a:solidFill>
                  <a:srgbClr val="002060"/>
                </a:solidFill>
              </a:rPr>
              <a:t>Láokoón</a:t>
            </a:r>
            <a:r>
              <a:rPr lang="cs-CZ" sz="1200" dirty="0">
                <a:solidFill>
                  <a:srgbClr val="002060"/>
                </a:solidFill>
              </a:rPr>
              <a:t> svůj velký předběhne průvod, spěchaje z výšin hradu a zardělý zdaleka volá: „Jaké to šílenství velké, ó nebozí krajané moji! Mníte, že Rek je pryč? Což myslíte, že je kdy jaký bez klamu danajský dar? — Tak málo snad </a:t>
            </a:r>
            <a:r>
              <a:rPr lang="cs-CZ" sz="1200" dirty="0" err="1">
                <a:solidFill>
                  <a:srgbClr val="002060"/>
                </a:solidFill>
              </a:rPr>
              <a:t>Ulixa</a:t>
            </a:r>
            <a:r>
              <a:rPr lang="cs-CZ" sz="1200" dirty="0">
                <a:solidFill>
                  <a:srgbClr val="002060"/>
                </a:solidFill>
              </a:rPr>
              <a:t> znáte? Buďto je řecký lid v tom dříví zavřen a ukryt, anebo přístroj tento je zroben na naše hradby, </a:t>
            </a:r>
            <a:r>
              <a:rPr lang="cs-CZ" sz="1200" dirty="0" smtClean="0">
                <a:solidFill>
                  <a:srgbClr val="002060"/>
                </a:solidFill>
              </a:rPr>
              <a:t>vidět </a:t>
            </a:r>
            <a:r>
              <a:rPr lang="cs-CZ" sz="1200" dirty="0">
                <a:solidFill>
                  <a:srgbClr val="002060"/>
                </a:solidFill>
              </a:rPr>
              <a:t>chce dovnitř domů a přepadnout </a:t>
            </a:r>
            <a:r>
              <a:rPr lang="cs-CZ" sz="1200" dirty="0" err="1">
                <a:solidFill>
                  <a:srgbClr val="002060"/>
                </a:solidFill>
              </a:rPr>
              <a:t>Ilion</a:t>
            </a:r>
            <a:r>
              <a:rPr lang="cs-CZ" sz="1200" dirty="0">
                <a:solidFill>
                  <a:srgbClr val="002060"/>
                </a:solidFill>
              </a:rPr>
              <a:t> shora, neb je v tom jinačí klam — </a:t>
            </a:r>
            <a:r>
              <a:rPr lang="cs-CZ" sz="1200" b="1" dirty="0">
                <a:solidFill>
                  <a:srgbClr val="002060"/>
                </a:solidFill>
              </a:rPr>
              <a:t>jen nevěřte, Trojane, koni! Buď to co buď, mám z </a:t>
            </a:r>
            <a:r>
              <a:rPr lang="cs-CZ" sz="1200" b="1" dirty="0" err="1">
                <a:solidFill>
                  <a:srgbClr val="002060"/>
                </a:solidFill>
              </a:rPr>
              <a:t>Danaů</a:t>
            </a:r>
            <a:r>
              <a:rPr lang="cs-CZ" sz="1200" b="1" dirty="0">
                <a:solidFill>
                  <a:srgbClr val="002060"/>
                </a:solidFill>
              </a:rPr>
              <a:t> strach, byť dávali dary!"</a:t>
            </a:r>
            <a:r>
              <a:rPr lang="cs-CZ" sz="1200" b="1" dirty="0" smtClean="0">
                <a:solidFill>
                  <a:srgbClr val="002060"/>
                </a:solidFill>
              </a:rPr>
              <a:t>  </a:t>
            </a:r>
            <a:endParaRPr lang="cs-CZ" sz="1200" b="1" dirty="0">
              <a:solidFill>
                <a:srgbClr val="002060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7236296" y="1203598"/>
            <a:ext cx="1800200" cy="3672408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rgbClr val="002060"/>
                </a:solidFill>
              </a:rPr>
              <a:t>Vysvětlivky</a:t>
            </a:r>
          </a:p>
          <a:p>
            <a:pPr algn="ctr"/>
            <a:endParaRPr lang="cs-CZ" sz="1400" b="1" dirty="0">
              <a:solidFill>
                <a:srgbClr val="002060"/>
              </a:solidFill>
            </a:endParaRPr>
          </a:p>
          <a:p>
            <a:r>
              <a:rPr lang="cs-CZ" sz="1200" b="1" dirty="0" err="1" smtClean="0">
                <a:solidFill>
                  <a:srgbClr val="002060"/>
                </a:solidFill>
              </a:rPr>
              <a:t>Achájové</a:t>
            </a:r>
            <a:r>
              <a:rPr lang="cs-CZ" sz="1200" b="1" dirty="0" smtClean="0">
                <a:solidFill>
                  <a:srgbClr val="002060"/>
                </a:solidFill>
              </a:rPr>
              <a:t>, </a:t>
            </a:r>
            <a:r>
              <a:rPr lang="cs-CZ" sz="1200" b="1" dirty="0" err="1" smtClean="0">
                <a:solidFill>
                  <a:srgbClr val="002060"/>
                </a:solidFill>
              </a:rPr>
              <a:t>Danaové</a:t>
            </a:r>
            <a:r>
              <a:rPr lang="cs-CZ" sz="1200" b="1" dirty="0" smtClean="0">
                <a:solidFill>
                  <a:srgbClr val="002060"/>
                </a:solidFill>
              </a:rPr>
              <a:t>, </a:t>
            </a:r>
            <a:r>
              <a:rPr lang="cs-CZ" sz="1200" b="1" dirty="0" err="1" smtClean="0">
                <a:solidFill>
                  <a:srgbClr val="002060"/>
                </a:solidFill>
              </a:rPr>
              <a:t>Dolopové</a:t>
            </a:r>
            <a:r>
              <a:rPr lang="cs-CZ" sz="1200" b="1" dirty="0" smtClean="0">
                <a:solidFill>
                  <a:srgbClr val="002060"/>
                </a:solidFill>
              </a:rPr>
              <a:t> – </a:t>
            </a:r>
            <a:r>
              <a:rPr lang="cs-CZ" sz="1200" dirty="0" smtClean="0">
                <a:solidFill>
                  <a:srgbClr val="002060"/>
                </a:solidFill>
              </a:rPr>
              <a:t>řecké kmeny, označení pro Řeky</a:t>
            </a:r>
          </a:p>
          <a:p>
            <a:r>
              <a:rPr lang="cs-CZ" sz="1200" b="1" dirty="0" smtClean="0">
                <a:solidFill>
                  <a:srgbClr val="002060"/>
                </a:solidFill>
              </a:rPr>
              <a:t>„</a:t>
            </a:r>
            <a:r>
              <a:rPr lang="cs-CZ" sz="1200" b="1" dirty="0" err="1" smtClean="0">
                <a:solidFill>
                  <a:srgbClr val="002060"/>
                </a:solidFill>
              </a:rPr>
              <a:t>Pallada</a:t>
            </a:r>
            <a:r>
              <a:rPr lang="cs-CZ" sz="1200" b="1" dirty="0" smtClean="0">
                <a:solidFill>
                  <a:srgbClr val="002060"/>
                </a:solidFill>
              </a:rPr>
              <a:t> božská“ –</a:t>
            </a:r>
            <a:r>
              <a:rPr lang="cs-CZ" sz="1200" dirty="0" smtClean="0">
                <a:solidFill>
                  <a:srgbClr val="002060"/>
                </a:solidFill>
              </a:rPr>
              <a:t> Pallas Athéna, řecká bohyně moudrosti, dcera nejvyššího boha Dia</a:t>
            </a:r>
          </a:p>
          <a:p>
            <a:r>
              <a:rPr lang="cs-CZ" sz="1200" b="1" dirty="0" err="1" smtClean="0">
                <a:solidFill>
                  <a:srgbClr val="002060"/>
                </a:solidFill>
              </a:rPr>
              <a:t>Tenedos</a:t>
            </a:r>
            <a:r>
              <a:rPr lang="cs-CZ" sz="1200" b="1" dirty="0" smtClean="0">
                <a:solidFill>
                  <a:srgbClr val="002060"/>
                </a:solidFill>
              </a:rPr>
              <a:t> – </a:t>
            </a:r>
            <a:r>
              <a:rPr lang="cs-CZ" sz="1200" dirty="0" smtClean="0">
                <a:solidFill>
                  <a:srgbClr val="002060"/>
                </a:solidFill>
              </a:rPr>
              <a:t>ostrov na severovýchodě Egejského moře poblíž </a:t>
            </a:r>
            <a:r>
              <a:rPr lang="cs-CZ" sz="1200" dirty="0" err="1" smtClean="0">
                <a:solidFill>
                  <a:srgbClr val="002060"/>
                </a:solidFill>
              </a:rPr>
              <a:t>Tróje</a:t>
            </a:r>
            <a:endParaRPr lang="cs-CZ" sz="1200" dirty="0" smtClean="0">
              <a:solidFill>
                <a:srgbClr val="002060"/>
              </a:solidFill>
            </a:endParaRPr>
          </a:p>
          <a:p>
            <a:r>
              <a:rPr lang="cs-CZ" sz="1200" b="1" dirty="0" err="1" smtClean="0">
                <a:solidFill>
                  <a:srgbClr val="002060"/>
                </a:solidFill>
              </a:rPr>
              <a:t>Kapys</a:t>
            </a:r>
            <a:r>
              <a:rPr lang="cs-CZ" sz="1200" b="1" dirty="0" smtClean="0">
                <a:solidFill>
                  <a:srgbClr val="002060"/>
                </a:solidFill>
              </a:rPr>
              <a:t> – </a:t>
            </a:r>
            <a:r>
              <a:rPr lang="cs-CZ" sz="1200" dirty="0" smtClean="0">
                <a:solidFill>
                  <a:srgbClr val="002060"/>
                </a:solidFill>
              </a:rPr>
              <a:t>věrný </a:t>
            </a:r>
            <a:r>
              <a:rPr lang="cs-CZ" sz="1200" dirty="0" err="1" smtClean="0">
                <a:solidFill>
                  <a:srgbClr val="002060"/>
                </a:solidFill>
              </a:rPr>
              <a:t>Aeneiův</a:t>
            </a:r>
            <a:r>
              <a:rPr lang="cs-CZ" sz="1200" dirty="0" smtClean="0">
                <a:solidFill>
                  <a:srgbClr val="002060"/>
                </a:solidFill>
              </a:rPr>
              <a:t> druh na cestách</a:t>
            </a:r>
          </a:p>
          <a:p>
            <a:r>
              <a:rPr lang="cs-CZ" sz="1200" b="1" dirty="0" err="1" smtClean="0">
                <a:solidFill>
                  <a:srgbClr val="002060"/>
                </a:solidFill>
              </a:rPr>
              <a:t>Láokoón</a:t>
            </a:r>
            <a:r>
              <a:rPr lang="cs-CZ" sz="1200" b="1" dirty="0" smtClean="0">
                <a:solidFill>
                  <a:srgbClr val="002060"/>
                </a:solidFill>
              </a:rPr>
              <a:t> – </a:t>
            </a:r>
            <a:r>
              <a:rPr lang="cs-CZ" sz="1200" dirty="0" smtClean="0">
                <a:solidFill>
                  <a:srgbClr val="002060"/>
                </a:solidFill>
              </a:rPr>
              <a:t>trojský kněz a</a:t>
            </a:r>
            <a:r>
              <a:rPr lang="cs-CZ" sz="1200" b="1" dirty="0" smtClean="0">
                <a:solidFill>
                  <a:srgbClr val="002060"/>
                </a:solidFill>
              </a:rPr>
              <a:t> </a:t>
            </a:r>
            <a:r>
              <a:rPr lang="cs-CZ" sz="1200" dirty="0" smtClean="0">
                <a:solidFill>
                  <a:srgbClr val="002060"/>
                </a:solidFill>
              </a:rPr>
              <a:t>věštec</a:t>
            </a:r>
          </a:p>
          <a:p>
            <a:r>
              <a:rPr lang="cs-CZ" sz="1200" b="1" dirty="0" smtClean="0">
                <a:solidFill>
                  <a:srgbClr val="002060"/>
                </a:solidFill>
              </a:rPr>
              <a:t> </a:t>
            </a:r>
            <a:r>
              <a:rPr lang="cs-CZ" sz="1200" dirty="0" smtClean="0">
                <a:solidFill>
                  <a:srgbClr val="002060"/>
                </a:solidFill>
              </a:rPr>
              <a:t> </a:t>
            </a:r>
            <a:endParaRPr lang="cs-CZ" sz="12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07716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Vergilius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3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44" y="0"/>
            <a:ext cx="9133656" cy="5137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0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PUBLIUS VERGILIUS MARO</a:t>
            </a:r>
            <a:b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DÍLO </a:t>
            </a:r>
            <a:r>
              <a:rPr lang="cs-CZ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AENEIS, UKÁZKA</a:t>
            </a:r>
            <a:endParaRPr lang="cs-CZ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251520" y="1203598"/>
            <a:ext cx="8640960" cy="367240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OTÁZKY A ÚKOLY</a:t>
            </a:r>
          </a:p>
          <a:p>
            <a:pPr marL="514350" indent="-514350" algn="l">
              <a:buFont typeface="+mj-lt"/>
              <a:buAutoNum type="arabicPeriod"/>
            </a:pPr>
            <a:r>
              <a:rPr lang="cs-CZ" sz="24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se situace dále vyvíjela? Dopovězte příběh o Trojském koni až do konce</a:t>
            </a:r>
          </a:p>
          <a:p>
            <a:pPr marL="514350" indent="-514350" algn="l">
              <a:buFont typeface="+mj-lt"/>
              <a:buAutoNum type="arabicPeriod"/>
            </a:pPr>
            <a:r>
              <a:rPr lang="cs-CZ" sz="24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Označíme-li něco či někoho za Trojského koně, jakou činnost vyvíjí? Najděte takové příklady v historii, v literatuře i ve výpočetní technice </a:t>
            </a:r>
            <a:r>
              <a:rPr lang="cs-CZ" sz="24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anose="05000000000000000000" pitchFamily="2" charset="2"/>
              </a:rPr>
              <a:t></a:t>
            </a:r>
            <a:r>
              <a:rPr lang="cs-CZ" sz="24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2400" dirty="0" smtClean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14350" indent="-514350" algn="l">
              <a:buFont typeface="+mj-lt"/>
              <a:buAutoNum type="arabicPeriod"/>
            </a:pPr>
            <a:r>
              <a:rPr lang="cs-CZ" sz="24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znamená úsloví „danajský dar“? Najděte ve svém okolí příklady situací, pro něž se takové označení hodí. </a:t>
            </a:r>
            <a:endParaRPr lang="cs-CZ" sz="2400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9114992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Vergilius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3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44" y="0"/>
            <a:ext cx="9133656" cy="5137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0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PUBLIUS VERGILIUS MARO</a:t>
            </a:r>
            <a:b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DÍLO </a:t>
            </a:r>
            <a:r>
              <a:rPr lang="cs-CZ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DALŠÍ DÍLO</a:t>
            </a:r>
            <a:endParaRPr lang="cs-CZ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27800" y="1390414"/>
            <a:ext cx="9252520" cy="374730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l">
              <a:buFont typeface="Wingdings" panose="05000000000000000000" pitchFamily="2" charset="2"/>
              <a:buChar char="§"/>
            </a:pPr>
            <a:r>
              <a:rPr lang="cs-CZ" sz="24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</a:t>
            </a:r>
            <a:r>
              <a:rPr lang="cs-CZ" sz="24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alšími významnými Vergiliovými díly jsou dvě básnické sbírky</a:t>
            </a:r>
          </a:p>
          <a:p>
            <a:pPr marL="742950" lvl="1" indent="-285750" algn="l">
              <a:buClr>
                <a:srgbClr val="002060"/>
              </a:buClr>
              <a:buFont typeface="Wingdings" panose="05000000000000000000" pitchFamily="2" charset="2"/>
              <a:buChar char="ü"/>
            </a:pPr>
            <a:r>
              <a:rPr lang="cs-CZ" sz="24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Zpěvy pastýřské – </a:t>
            </a:r>
            <a:r>
              <a:rPr lang="cs-CZ" sz="24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taktéž Bukolika (</a:t>
            </a:r>
            <a:r>
              <a:rPr lang="cs-CZ" sz="2400" dirty="0" err="1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bucolicus</a:t>
            </a:r>
            <a:r>
              <a:rPr lang="cs-CZ" sz="24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latinsky pastýřský), deset kratších básní oslavujících pokojný život venkovanů obklopených přírodou</a:t>
            </a:r>
          </a:p>
          <a:p>
            <a:pPr marL="742950" lvl="1" indent="-285750" algn="l">
              <a:buClr>
                <a:srgbClr val="002060"/>
              </a:buClr>
              <a:buFont typeface="Wingdings" panose="05000000000000000000" pitchFamily="2" charset="2"/>
              <a:buChar char="ü"/>
            </a:pPr>
            <a:r>
              <a:rPr lang="cs-CZ" sz="24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Zpěvy rolnické – </a:t>
            </a:r>
            <a:r>
              <a:rPr lang="cs-CZ" sz="24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taktéž</a:t>
            </a:r>
            <a:r>
              <a:rPr lang="cs-CZ" sz="24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Georgica,</a:t>
            </a:r>
            <a:r>
              <a:rPr lang="cs-CZ" sz="24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napsáno na podnět Maecenata (svého sponzora), zábavnou formou propaguje venkovský </a:t>
            </a:r>
            <a:r>
              <a:rPr lang="cs-CZ" sz="240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život                a </a:t>
            </a:r>
            <a:r>
              <a:rPr lang="cs-CZ" sz="24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práci v zemědělství</a:t>
            </a:r>
            <a:endParaRPr lang="cs-CZ" sz="2400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19962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 bldLvl="2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Vergilius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3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44" y="0"/>
            <a:ext cx="9133656" cy="5137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0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PUBLIUS VERGILIUS MARO</a:t>
            </a:r>
            <a:b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DÍLO </a:t>
            </a:r>
            <a:r>
              <a:rPr lang="cs-CZ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ZPĚVY ROLNICKÉ, UKÁZKA</a:t>
            </a:r>
            <a:endParaRPr lang="cs-CZ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4788024" y="1851670"/>
            <a:ext cx="4104456" cy="211744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OTÁZKY A ÚKOLY</a:t>
            </a:r>
          </a:p>
          <a:p>
            <a:pPr marL="342900" indent="-342900" algn="l">
              <a:buFont typeface="+mj-lt"/>
              <a:buAutoNum type="arabicPeriod"/>
            </a:pPr>
            <a:r>
              <a:rPr lang="cs-CZ" sz="18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Převyprávějte příběh svými slovy:</a:t>
            </a:r>
          </a:p>
          <a:p>
            <a:pPr marL="742950" lvl="1" indent="-285750" algn="l">
              <a:buClr>
                <a:srgbClr val="002060"/>
              </a:buClr>
              <a:buFont typeface="Wingdings" panose="05000000000000000000" pitchFamily="2" charset="2"/>
              <a:buChar char="§"/>
            </a:pPr>
            <a:r>
              <a:rPr lang="cs-CZ" sz="18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</a:t>
            </a:r>
            <a:r>
              <a:rPr lang="cs-CZ" sz="18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ak zacházet se sazeničkami vinné révy?</a:t>
            </a:r>
          </a:p>
          <a:p>
            <a:pPr marL="742950" lvl="1" indent="-285750" algn="l">
              <a:buClr>
                <a:srgbClr val="002060"/>
              </a:buClr>
              <a:buFont typeface="Wingdings" panose="05000000000000000000" pitchFamily="2" charset="2"/>
              <a:buChar char="§"/>
            </a:pPr>
            <a:r>
              <a:rPr lang="cs-CZ" sz="18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</a:t>
            </a:r>
            <a:r>
              <a:rPr lang="cs-CZ" sz="18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ak zmenšit riziko požáru a co se může stát, pokud požár vypukne?</a:t>
            </a:r>
            <a:endParaRPr lang="cs-CZ" sz="1800" dirty="0" smtClean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23528" y="1205120"/>
            <a:ext cx="4253644" cy="3672408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1400" dirty="0" smtClean="0">
                <a:solidFill>
                  <a:srgbClr val="002060"/>
                </a:solidFill>
              </a:rPr>
              <a:t>Ať ale vinice tvá nekloní se k západu slunce! Lísky také mezi révy nesázej, k sadbě nebrávej</a:t>
            </a:r>
            <a:r>
              <a:rPr lang="cs-CZ" sz="1400" b="1" dirty="0" smtClean="0">
                <a:solidFill>
                  <a:srgbClr val="002060"/>
                </a:solidFill>
              </a:rPr>
              <a:t> </a:t>
            </a:r>
            <a:r>
              <a:rPr lang="cs-CZ" sz="1400" dirty="0" smtClean="0">
                <a:solidFill>
                  <a:srgbClr val="002060"/>
                </a:solidFill>
              </a:rPr>
              <a:t> proutky plané ani nestříhej k ní ze stromu vršky – tak veliká k zemi láska! – tupým neporaň sazeničku železem, a dle oliv stromoví lesního nesázej; </a:t>
            </a:r>
            <a:r>
              <a:rPr lang="cs-CZ" sz="1400" dirty="0" err="1" smtClean="0">
                <a:solidFill>
                  <a:srgbClr val="002060"/>
                </a:solidFill>
              </a:rPr>
              <a:t>častoť</a:t>
            </a:r>
            <a:r>
              <a:rPr lang="cs-CZ" sz="1400" dirty="0" smtClean="0">
                <a:solidFill>
                  <a:srgbClr val="002060"/>
                </a:solidFill>
              </a:rPr>
              <a:t> oheň vypadl nepozorným z ruky pasákům, jikra pokradmo prvé pod kůrou ukryta tučnou, jádro chytí dřeva a k vysokým vyšlehne oheň již větvím a k nebi náramné dá praskoty a z toho zánět </a:t>
            </a:r>
            <a:r>
              <a:rPr lang="cs-CZ" sz="1400" dirty="0" err="1" smtClean="0">
                <a:solidFill>
                  <a:srgbClr val="002060"/>
                </a:solidFill>
              </a:rPr>
              <a:t>rozmohlý</a:t>
            </a:r>
            <a:r>
              <a:rPr lang="cs-CZ" sz="1400" dirty="0" smtClean="0">
                <a:solidFill>
                  <a:srgbClr val="002060"/>
                </a:solidFill>
              </a:rPr>
              <a:t> vítěz větvím pak i vrškem ovládá, až i celý obalí se plamenem les, a k obloze černý </a:t>
            </a:r>
            <a:r>
              <a:rPr lang="cs-CZ" sz="1400" dirty="0" err="1" smtClean="0">
                <a:solidFill>
                  <a:srgbClr val="002060"/>
                </a:solidFill>
              </a:rPr>
              <a:t>rozhuštěn</a:t>
            </a:r>
            <a:r>
              <a:rPr lang="cs-CZ" sz="1400" dirty="0" smtClean="0">
                <a:solidFill>
                  <a:srgbClr val="002060"/>
                </a:solidFill>
              </a:rPr>
              <a:t> dýmem smolným hrne mrákoty oblak, zvlášť tehdáž, větrná lesní když bouře zalehne vrchole a prudký roznáší zápaly vítr.</a:t>
            </a:r>
            <a:endParaRPr lang="cs-CZ" sz="14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34452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Vergilius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3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44" y="0"/>
            <a:ext cx="9133656" cy="5137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0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PUBLIUS VERGILIUS MARO</a:t>
            </a:r>
            <a:b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VYBRANÉ CITÁTY</a:t>
            </a:r>
            <a:endParaRPr lang="cs-CZ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23528" y="1205120"/>
            <a:ext cx="8496944" cy="3672408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1600" dirty="0" smtClean="0">
                <a:solidFill>
                  <a:srgbClr val="002060"/>
                </a:solidFill>
              </a:rPr>
              <a:t>„Osud </a:t>
            </a:r>
            <a:r>
              <a:rPr lang="cs-CZ" sz="1600" dirty="0">
                <a:solidFill>
                  <a:srgbClr val="002060"/>
                </a:solidFill>
              </a:rPr>
              <a:t>si cestu najde</a:t>
            </a:r>
            <a:r>
              <a:rPr lang="cs-CZ" sz="1600" dirty="0" smtClean="0">
                <a:solidFill>
                  <a:srgbClr val="002060"/>
                </a:solidFill>
              </a:rPr>
              <a:t>.“</a:t>
            </a:r>
          </a:p>
          <a:p>
            <a:endParaRPr lang="cs-CZ" sz="1600" dirty="0">
              <a:solidFill>
                <a:srgbClr val="002060"/>
              </a:solidFill>
            </a:endParaRPr>
          </a:p>
          <a:p>
            <a:r>
              <a:rPr lang="cs-CZ" sz="1600" dirty="0">
                <a:solidFill>
                  <a:srgbClr val="002060"/>
                </a:solidFill>
              </a:rPr>
              <a:t>„Strach nohám dá křídla</a:t>
            </a:r>
            <a:r>
              <a:rPr lang="cs-CZ" sz="1600" dirty="0" smtClean="0">
                <a:solidFill>
                  <a:srgbClr val="002060"/>
                </a:solidFill>
              </a:rPr>
              <a:t>.“</a:t>
            </a:r>
          </a:p>
          <a:p>
            <a:endParaRPr lang="cs-CZ" sz="1600" dirty="0">
              <a:solidFill>
                <a:srgbClr val="002060"/>
              </a:solidFill>
            </a:endParaRPr>
          </a:p>
          <a:p>
            <a:r>
              <a:rPr lang="cs-CZ" sz="1600" dirty="0">
                <a:solidFill>
                  <a:srgbClr val="002060"/>
                </a:solidFill>
              </a:rPr>
              <a:t>„Neštěstí se nepoddávej, ale jdi proti němu se vší odvahou</a:t>
            </a:r>
            <a:r>
              <a:rPr lang="cs-CZ" sz="1600" dirty="0" smtClean="0">
                <a:solidFill>
                  <a:srgbClr val="002060"/>
                </a:solidFill>
              </a:rPr>
              <a:t>.“</a:t>
            </a:r>
          </a:p>
          <a:p>
            <a:endParaRPr lang="cs-CZ" sz="1600" dirty="0">
              <a:solidFill>
                <a:srgbClr val="002060"/>
              </a:solidFill>
            </a:endParaRPr>
          </a:p>
          <a:p>
            <a:r>
              <a:rPr lang="cs-CZ" sz="1600" dirty="0">
                <a:solidFill>
                  <a:srgbClr val="002060"/>
                </a:solidFill>
              </a:rPr>
              <a:t>„Odvážným štěstí přeje.“</a:t>
            </a:r>
          </a:p>
          <a:p>
            <a:endParaRPr lang="cs-CZ" sz="1600" dirty="0" smtClean="0">
              <a:solidFill>
                <a:srgbClr val="002060"/>
              </a:solidFill>
            </a:endParaRPr>
          </a:p>
          <a:p>
            <a:r>
              <a:rPr lang="cs-CZ" sz="1600" dirty="0">
                <a:solidFill>
                  <a:srgbClr val="002060"/>
                </a:solidFill>
              </a:rPr>
              <a:t>„Bohové rozhodli jinak</a:t>
            </a:r>
            <a:r>
              <a:rPr lang="cs-CZ" sz="1600" dirty="0" smtClean="0">
                <a:solidFill>
                  <a:srgbClr val="002060"/>
                </a:solidFill>
              </a:rPr>
              <a:t>.“</a:t>
            </a:r>
          </a:p>
          <a:p>
            <a:endParaRPr lang="cs-CZ" sz="1600" dirty="0">
              <a:solidFill>
                <a:srgbClr val="002060"/>
              </a:solidFill>
            </a:endParaRPr>
          </a:p>
          <a:p>
            <a:r>
              <a:rPr lang="cs-CZ" sz="1600" dirty="0">
                <a:solidFill>
                  <a:srgbClr val="002060"/>
                </a:solidFill>
              </a:rPr>
              <a:t>„Ach, jak lidský duch je neznalý osudů příštích, neumí zachovat míru, když zpychne záplavou štěstí.“</a:t>
            </a:r>
          </a:p>
        </p:txBody>
      </p:sp>
    </p:spTree>
    <p:extLst>
      <p:ext uri="{BB962C8B-B14F-4D97-AF65-F5344CB8AC3E}">
        <p14:creationId xmlns:p14="http://schemas.microsoft.com/office/powerpoint/2010/main" val="21987453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Vergilius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3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44" y="0"/>
            <a:ext cx="9133656" cy="5137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0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PUBLIUS VERGILIUS MARO</a:t>
            </a:r>
            <a:b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DÍLO </a:t>
            </a:r>
            <a:r>
              <a:rPr lang="cs-CZ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DALŠÍ DÍLO</a:t>
            </a:r>
            <a:endParaRPr lang="cs-CZ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1763688" y="2122208"/>
            <a:ext cx="6128376" cy="89330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4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DĚKUJI ZA POZORNOST.</a:t>
            </a:r>
          </a:p>
        </p:txBody>
      </p:sp>
    </p:spTree>
    <p:extLst>
      <p:ext uri="{BB962C8B-B14F-4D97-AF65-F5344CB8AC3E}">
        <p14:creationId xmlns:p14="http://schemas.microsoft.com/office/powerpoint/2010/main" val="41923536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File:Vergilius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3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44" y="0"/>
            <a:ext cx="9133656" cy="5137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0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PUBLIUS VERGILIUS MARO</a:t>
            </a:r>
            <a:b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ÚVOD</a:t>
            </a:r>
            <a:endParaRPr lang="cs-CZ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10344" y="1059582"/>
            <a:ext cx="9133656" cy="39427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200" dirty="0">
                <a:solidFill>
                  <a:schemeClr val="tx1"/>
                </a:solidFill>
              </a:rPr>
              <a:t>Literatura pro I. ročník středních škol, učebnice. I. vyd. Brno, </a:t>
            </a:r>
            <a:r>
              <a:rPr lang="cs-CZ" sz="1200" dirty="0" err="1">
                <a:solidFill>
                  <a:schemeClr val="tx1"/>
                </a:solidFill>
              </a:rPr>
              <a:t>Didaktis</a:t>
            </a:r>
            <a:r>
              <a:rPr lang="cs-CZ" sz="1200" dirty="0">
                <a:solidFill>
                  <a:schemeClr val="tx1"/>
                </a:solidFill>
              </a:rPr>
              <a:t> 2 008. 151 s. ISBN 978 – 80 – 7358 – 115 – 2</a:t>
            </a:r>
          </a:p>
          <a:p>
            <a:pPr algn="l"/>
            <a:r>
              <a:rPr lang="cs-CZ" sz="1200" dirty="0">
                <a:solidFill>
                  <a:schemeClr val="tx1"/>
                </a:solidFill>
              </a:rPr>
              <a:t>ČORNEJ P.;ČORNEJOVÁ I.; PARKAN F.; KUDRYS M.. </a:t>
            </a:r>
            <a:r>
              <a:rPr lang="cs-CZ" sz="1200" i="1" dirty="0">
                <a:solidFill>
                  <a:schemeClr val="tx1"/>
                </a:solidFill>
              </a:rPr>
              <a:t>Dějepis pro střední odborné školy</a:t>
            </a:r>
            <a:r>
              <a:rPr lang="cs-CZ" sz="1200" dirty="0">
                <a:solidFill>
                  <a:schemeClr val="tx1"/>
                </a:solidFill>
              </a:rPr>
              <a:t>. Praha: SPN, 2010, ISBN 978-80-7275-382-8</a:t>
            </a:r>
            <a:endParaRPr lang="cs-CZ" sz="1200" dirty="0" smtClean="0">
              <a:solidFill>
                <a:schemeClr val="tx1"/>
              </a:solidFill>
            </a:endParaRPr>
          </a:p>
          <a:p>
            <a:pPr algn="l"/>
            <a:r>
              <a:rPr lang="cs-CZ" sz="1200" dirty="0" smtClean="0">
                <a:solidFill>
                  <a:schemeClr val="tx1"/>
                </a:solidFill>
              </a:rPr>
              <a:t>AUTOR </a:t>
            </a:r>
            <a:r>
              <a:rPr lang="cs-CZ" sz="1200" dirty="0">
                <a:solidFill>
                  <a:schemeClr val="tx1"/>
                </a:solidFill>
              </a:rPr>
              <a:t>NEUVEDEN. </a:t>
            </a:r>
            <a:r>
              <a:rPr lang="cs-CZ" sz="1200" i="1" dirty="0" err="1">
                <a:solidFill>
                  <a:schemeClr val="tx1"/>
                </a:solidFill>
              </a:rPr>
              <a:t>Wikimedia</a:t>
            </a:r>
            <a:r>
              <a:rPr lang="cs-CZ" sz="1200" i="1" dirty="0">
                <a:solidFill>
                  <a:schemeClr val="tx1"/>
                </a:solidFill>
              </a:rPr>
              <a:t> </a:t>
            </a:r>
            <a:r>
              <a:rPr lang="cs-CZ" sz="1200" i="1" dirty="0" err="1">
                <a:solidFill>
                  <a:schemeClr val="tx1"/>
                </a:solidFill>
              </a:rPr>
              <a:t>Commons</a:t>
            </a:r>
            <a:r>
              <a:rPr lang="cs-CZ" sz="1200" dirty="0">
                <a:solidFill>
                  <a:schemeClr val="tx1"/>
                </a:solidFill>
              </a:rPr>
              <a:t> [online]. [cit. </a:t>
            </a:r>
            <a:r>
              <a:rPr lang="cs-CZ" sz="1200" dirty="0" smtClean="0">
                <a:solidFill>
                  <a:schemeClr val="tx1"/>
                </a:solidFill>
              </a:rPr>
              <a:t>24.7.2013]. </a:t>
            </a:r>
            <a:r>
              <a:rPr lang="cs-CZ" sz="1200" dirty="0">
                <a:solidFill>
                  <a:schemeClr val="tx1"/>
                </a:solidFill>
              </a:rPr>
              <a:t>Dostupný na WWW: http://</a:t>
            </a:r>
            <a:r>
              <a:rPr lang="cs-CZ" sz="1200" dirty="0" smtClean="0">
                <a:solidFill>
                  <a:schemeClr val="tx1"/>
                </a:solidFill>
              </a:rPr>
              <a:t>commons.wikimedia.org/wiki/File:Vergilius.jpg</a:t>
            </a:r>
          </a:p>
          <a:p>
            <a:pPr algn="l"/>
            <a:r>
              <a:rPr lang="cs-CZ" sz="1200" dirty="0">
                <a:solidFill>
                  <a:schemeClr val="tx1"/>
                </a:solidFill>
              </a:rPr>
              <a:t>AUTOR NEUVEDEN. </a:t>
            </a:r>
            <a:r>
              <a:rPr lang="cs-CZ" sz="1200" i="1" dirty="0">
                <a:solidFill>
                  <a:schemeClr val="tx1"/>
                </a:solidFill>
              </a:rPr>
              <a:t>Publius </a:t>
            </a:r>
            <a:r>
              <a:rPr lang="cs-CZ" sz="1200" i="1" dirty="0" err="1">
                <a:solidFill>
                  <a:schemeClr val="tx1"/>
                </a:solidFill>
              </a:rPr>
              <a:t>Vergilus</a:t>
            </a:r>
            <a:r>
              <a:rPr lang="cs-CZ" sz="1200" i="1" dirty="0">
                <a:solidFill>
                  <a:schemeClr val="tx1"/>
                </a:solidFill>
              </a:rPr>
              <a:t> </a:t>
            </a:r>
            <a:r>
              <a:rPr lang="cs-CZ" sz="1200" i="1" dirty="0" err="1">
                <a:solidFill>
                  <a:schemeClr val="tx1"/>
                </a:solidFill>
              </a:rPr>
              <a:t>Maro</a:t>
            </a:r>
            <a:r>
              <a:rPr lang="cs-CZ" sz="1200" dirty="0">
                <a:solidFill>
                  <a:schemeClr val="tx1"/>
                </a:solidFill>
              </a:rPr>
              <a:t> [online]. [cit. </a:t>
            </a:r>
            <a:r>
              <a:rPr lang="cs-CZ" sz="1200" dirty="0" smtClean="0">
                <a:solidFill>
                  <a:schemeClr val="tx1"/>
                </a:solidFill>
              </a:rPr>
              <a:t>24.7.2013]. </a:t>
            </a:r>
            <a:r>
              <a:rPr lang="cs-CZ" sz="1200" dirty="0">
                <a:solidFill>
                  <a:schemeClr val="tx1"/>
                </a:solidFill>
              </a:rPr>
              <a:t>Dostupný na WWW: http://</a:t>
            </a:r>
            <a:r>
              <a:rPr lang="cs-CZ" sz="1200" dirty="0" smtClean="0">
                <a:solidFill>
                  <a:schemeClr val="tx1"/>
                </a:solidFill>
              </a:rPr>
              <a:t>cs.wikipedia.org/wiki/Publius_Vergilius_Maro</a:t>
            </a:r>
          </a:p>
          <a:p>
            <a:pPr algn="l"/>
            <a:r>
              <a:rPr lang="cs-CZ" sz="1200" dirty="0">
                <a:solidFill>
                  <a:schemeClr val="tx1"/>
                </a:solidFill>
              </a:rPr>
              <a:t>AUTOR NEUVEDEN. </a:t>
            </a:r>
            <a:r>
              <a:rPr lang="cs-CZ" sz="1200" i="1" dirty="0" err="1">
                <a:solidFill>
                  <a:schemeClr val="tx1"/>
                </a:solidFill>
              </a:rPr>
              <a:t>Wikimedia</a:t>
            </a:r>
            <a:r>
              <a:rPr lang="cs-CZ" sz="1200" i="1" dirty="0">
                <a:solidFill>
                  <a:schemeClr val="tx1"/>
                </a:solidFill>
              </a:rPr>
              <a:t> </a:t>
            </a:r>
            <a:r>
              <a:rPr lang="cs-CZ" sz="1200" i="1" dirty="0" err="1">
                <a:solidFill>
                  <a:schemeClr val="tx1"/>
                </a:solidFill>
              </a:rPr>
              <a:t>Commons</a:t>
            </a:r>
            <a:r>
              <a:rPr lang="cs-CZ" sz="1200" dirty="0">
                <a:solidFill>
                  <a:schemeClr val="tx1"/>
                </a:solidFill>
              </a:rPr>
              <a:t> [online]. [cit. </a:t>
            </a:r>
            <a:r>
              <a:rPr lang="cs-CZ" sz="1200" dirty="0" smtClean="0">
                <a:solidFill>
                  <a:schemeClr val="tx1"/>
                </a:solidFill>
              </a:rPr>
              <a:t>24.7.2013]. </a:t>
            </a:r>
            <a:r>
              <a:rPr lang="cs-CZ" sz="1200" dirty="0">
                <a:solidFill>
                  <a:schemeClr val="tx1"/>
                </a:solidFill>
              </a:rPr>
              <a:t>Dostupný na WWW: http://commons.wikimedia.org/wiki/File:Publius_Vergilius_Maro.jpg </a:t>
            </a:r>
            <a:endParaRPr lang="cs-CZ" sz="1200" dirty="0" smtClean="0">
              <a:solidFill>
                <a:schemeClr val="tx1"/>
              </a:solidFill>
            </a:endParaRPr>
          </a:p>
          <a:p>
            <a:pPr algn="l"/>
            <a:r>
              <a:rPr lang="cs-CZ" sz="1200" dirty="0">
                <a:solidFill>
                  <a:schemeClr val="tx1"/>
                </a:solidFill>
              </a:rPr>
              <a:t>MANCINI, </a:t>
            </a:r>
            <a:r>
              <a:rPr lang="cs-CZ" sz="1200" dirty="0" err="1">
                <a:solidFill>
                  <a:schemeClr val="tx1"/>
                </a:solidFill>
              </a:rPr>
              <a:t>Armando</a:t>
            </a:r>
            <a:r>
              <a:rPr lang="cs-CZ" sz="1200" dirty="0">
                <a:solidFill>
                  <a:schemeClr val="tx1"/>
                </a:solidFill>
              </a:rPr>
              <a:t>. </a:t>
            </a:r>
            <a:r>
              <a:rPr lang="cs-CZ" sz="1200" i="1" dirty="0" err="1">
                <a:solidFill>
                  <a:schemeClr val="tx1"/>
                </a:solidFill>
              </a:rPr>
              <a:t>Wikimedia</a:t>
            </a:r>
            <a:r>
              <a:rPr lang="cs-CZ" sz="1200" i="1" dirty="0">
                <a:solidFill>
                  <a:schemeClr val="tx1"/>
                </a:solidFill>
              </a:rPr>
              <a:t> </a:t>
            </a:r>
            <a:r>
              <a:rPr lang="cs-CZ" sz="1200" i="1" dirty="0" err="1">
                <a:solidFill>
                  <a:schemeClr val="tx1"/>
                </a:solidFill>
              </a:rPr>
              <a:t>Commons</a:t>
            </a:r>
            <a:r>
              <a:rPr lang="cs-CZ" sz="1200" dirty="0">
                <a:solidFill>
                  <a:schemeClr val="tx1"/>
                </a:solidFill>
              </a:rPr>
              <a:t> [online]. [cit. </a:t>
            </a:r>
            <a:r>
              <a:rPr lang="cs-CZ" sz="1200" dirty="0" smtClean="0">
                <a:solidFill>
                  <a:schemeClr val="tx1"/>
                </a:solidFill>
              </a:rPr>
              <a:t>24.7.2013]. </a:t>
            </a:r>
            <a:r>
              <a:rPr lang="cs-CZ" sz="1200" dirty="0">
                <a:solidFill>
                  <a:schemeClr val="tx1"/>
                </a:solidFill>
              </a:rPr>
              <a:t>Dostupný na WWW: http://</a:t>
            </a:r>
            <a:r>
              <a:rPr lang="cs-CZ" sz="1200" dirty="0" smtClean="0">
                <a:solidFill>
                  <a:schemeClr val="tx1"/>
                </a:solidFill>
              </a:rPr>
              <a:t>sk.wikipedia.org/wiki/S%C3%BAbor:Parco_della_Grotta_di_Posillipo10.jpg</a:t>
            </a:r>
          </a:p>
          <a:p>
            <a:pPr algn="l"/>
            <a:r>
              <a:rPr lang="en-US" sz="1200" dirty="0">
                <a:solidFill>
                  <a:schemeClr val="tx1"/>
                </a:solidFill>
              </a:rPr>
              <a:t>UNKNOWN. </a:t>
            </a:r>
            <a:r>
              <a:rPr lang="en-US" sz="1200" i="1" dirty="0">
                <a:solidFill>
                  <a:schemeClr val="tx1"/>
                </a:solidFill>
              </a:rPr>
              <a:t>Wikimedia Commons</a:t>
            </a:r>
            <a:r>
              <a:rPr lang="en-US" sz="1200" dirty="0">
                <a:solidFill>
                  <a:schemeClr val="tx1"/>
                </a:solidFill>
              </a:rPr>
              <a:t> [online]. [cit. </a:t>
            </a:r>
            <a:r>
              <a:rPr lang="en-US" sz="1200" dirty="0" smtClean="0">
                <a:solidFill>
                  <a:schemeClr val="tx1"/>
                </a:solidFill>
              </a:rPr>
              <a:t>2</a:t>
            </a:r>
            <a:r>
              <a:rPr lang="cs-CZ" sz="1200" dirty="0" smtClean="0">
                <a:solidFill>
                  <a:schemeClr val="tx1"/>
                </a:solidFill>
              </a:rPr>
              <a:t>4</a:t>
            </a:r>
            <a:r>
              <a:rPr lang="en-US" sz="1200" dirty="0" smtClean="0">
                <a:solidFill>
                  <a:schemeClr val="tx1"/>
                </a:solidFill>
              </a:rPr>
              <a:t>.</a:t>
            </a:r>
            <a:r>
              <a:rPr lang="cs-CZ" sz="1200" dirty="0" smtClean="0">
                <a:solidFill>
                  <a:schemeClr val="tx1"/>
                </a:solidFill>
              </a:rPr>
              <a:t>7</a:t>
            </a:r>
            <a:r>
              <a:rPr lang="en-US" sz="1200" dirty="0" smtClean="0">
                <a:solidFill>
                  <a:schemeClr val="tx1"/>
                </a:solidFill>
              </a:rPr>
              <a:t>.201</a:t>
            </a:r>
            <a:r>
              <a:rPr lang="cs-CZ" sz="1200" dirty="0" smtClean="0">
                <a:solidFill>
                  <a:schemeClr val="tx1"/>
                </a:solidFill>
              </a:rPr>
              <a:t>3</a:t>
            </a:r>
            <a:r>
              <a:rPr lang="en-US" sz="1200" dirty="0" smtClean="0">
                <a:solidFill>
                  <a:schemeClr val="tx1"/>
                </a:solidFill>
              </a:rPr>
              <a:t>]. </a:t>
            </a:r>
            <a:r>
              <a:rPr lang="en-US" sz="1200" dirty="0" err="1">
                <a:solidFill>
                  <a:schemeClr val="tx1"/>
                </a:solidFill>
              </a:rPr>
              <a:t>Dostupný</a:t>
            </a:r>
            <a:r>
              <a:rPr lang="en-US" sz="1200" dirty="0">
                <a:solidFill>
                  <a:schemeClr val="tx1"/>
                </a:solidFill>
              </a:rPr>
              <a:t> </a:t>
            </a:r>
            <a:r>
              <a:rPr lang="en-US" sz="1200" dirty="0" err="1">
                <a:solidFill>
                  <a:schemeClr val="tx1"/>
                </a:solidFill>
              </a:rPr>
              <a:t>na</a:t>
            </a:r>
            <a:r>
              <a:rPr lang="en-US" sz="1200" dirty="0">
                <a:solidFill>
                  <a:schemeClr val="tx1"/>
                </a:solidFill>
              </a:rPr>
              <a:t> WWW: http://commons.wikimedia.org/wiki/File:Statue-Augustus.jpg </a:t>
            </a:r>
            <a:endParaRPr lang="cs-CZ" sz="1200" dirty="0" smtClean="0">
              <a:solidFill>
                <a:schemeClr val="tx1"/>
              </a:solidFill>
            </a:endParaRPr>
          </a:p>
          <a:p>
            <a:pPr algn="l"/>
            <a:r>
              <a:rPr lang="cs-CZ" sz="1200" dirty="0">
                <a:solidFill>
                  <a:schemeClr val="tx1"/>
                </a:solidFill>
              </a:rPr>
              <a:t>CGHEYNE. </a:t>
            </a:r>
            <a:r>
              <a:rPr lang="cs-CZ" sz="1200" i="1" dirty="0" err="1">
                <a:solidFill>
                  <a:schemeClr val="tx1"/>
                </a:solidFill>
              </a:rPr>
              <a:t>Wikimedia</a:t>
            </a:r>
            <a:r>
              <a:rPr lang="cs-CZ" sz="1200" i="1" dirty="0">
                <a:solidFill>
                  <a:schemeClr val="tx1"/>
                </a:solidFill>
              </a:rPr>
              <a:t> </a:t>
            </a:r>
            <a:r>
              <a:rPr lang="cs-CZ" sz="1200" i="1" dirty="0" err="1">
                <a:solidFill>
                  <a:schemeClr val="tx1"/>
                </a:solidFill>
              </a:rPr>
              <a:t>Commons</a:t>
            </a:r>
            <a:r>
              <a:rPr lang="cs-CZ" sz="1200" dirty="0">
                <a:solidFill>
                  <a:schemeClr val="tx1"/>
                </a:solidFill>
              </a:rPr>
              <a:t> [online]. [cit. </a:t>
            </a:r>
            <a:r>
              <a:rPr lang="cs-CZ" sz="1200" dirty="0" smtClean="0">
                <a:solidFill>
                  <a:schemeClr val="tx1"/>
                </a:solidFill>
              </a:rPr>
              <a:t>24.7.2013]. </a:t>
            </a:r>
            <a:r>
              <a:rPr lang="cs-CZ" sz="1200" dirty="0">
                <a:solidFill>
                  <a:schemeClr val="tx1"/>
                </a:solidFill>
              </a:rPr>
              <a:t>Dostupný na WWW: http://</a:t>
            </a:r>
            <a:r>
              <a:rPr lang="cs-CZ" sz="1200" dirty="0" smtClean="0">
                <a:solidFill>
                  <a:schemeClr val="tx1"/>
                </a:solidFill>
              </a:rPr>
              <a:t>en.wikipedia.org/wiki/File:Maecenas_Coole_Park.JPG</a:t>
            </a:r>
          </a:p>
          <a:p>
            <a:pPr algn="l"/>
            <a:r>
              <a:rPr lang="cs-CZ" sz="1200" dirty="0">
                <a:solidFill>
                  <a:schemeClr val="tx1"/>
                </a:solidFill>
              </a:rPr>
              <a:t>AUTOR NEUVEDEN. </a:t>
            </a:r>
            <a:r>
              <a:rPr lang="cs-CZ" sz="1200" i="1" dirty="0" err="1">
                <a:solidFill>
                  <a:schemeClr val="tx1"/>
                </a:solidFill>
              </a:rPr>
              <a:t>Wikimedia</a:t>
            </a:r>
            <a:r>
              <a:rPr lang="cs-CZ" sz="1200" i="1" dirty="0">
                <a:solidFill>
                  <a:schemeClr val="tx1"/>
                </a:solidFill>
              </a:rPr>
              <a:t> </a:t>
            </a:r>
            <a:r>
              <a:rPr lang="cs-CZ" sz="1200" i="1" dirty="0" err="1">
                <a:solidFill>
                  <a:schemeClr val="tx1"/>
                </a:solidFill>
              </a:rPr>
              <a:t>Commons</a:t>
            </a:r>
            <a:r>
              <a:rPr lang="cs-CZ" sz="1200" dirty="0">
                <a:solidFill>
                  <a:schemeClr val="tx1"/>
                </a:solidFill>
              </a:rPr>
              <a:t> [online]. [cit. </a:t>
            </a:r>
            <a:r>
              <a:rPr lang="cs-CZ" sz="1200" dirty="0" smtClean="0">
                <a:solidFill>
                  <a:schemeClr val="tx1"/>
                </a:solidFill>
              </a:rPr>
              <a:t>24.7.2013]. </a:t>
            </a:r>
            <a:r>
              <a:rPr lang="cs-CZ" sz="1200" dirty="0">
                <a:solidFill>
                  <a:schemeClr val="tx1"/>
                </a:solidFill>
              </a:rPr>
              <a:t>Dostupný na WWW: http://</a:t>
            </a:r>
            <a:r>
              <a:rPr lang="cs-CZ" sz="1200" dirty="0" smtClean="0">
                <a:solidFill>
                  <a:schemeClr val="tx1"/>
                </a:solidFill>
              </a:rPr>
              <a:t>commons.wikimedia.org/wiki/File:Homer_British_Museum.jpg</a:t>
            </a:r>
          </a:p>
          <a:p>
            <a:pPr algn="l"/>
            <a:r>
              <a:rPr lang="cs-CZ" sz="1200" dirty="0">
                <a:solidFill>
                  <a:schemeClr val="tx1"/>
                </a:solidFill>
              </a:rPr>
              <a:t>VERGILIUS. </a:t>
            </a:r>
            <a:r>
              <a:rPr lang="cs-CZ" sz="1200" i="1" dirty="0">
                <a:solidFill>
                  <a:schemeClr val="tx1"/>
                </a:solidFill>
              </a:rPr>
              <a:t>Spisy básnické P. </a:t>
            </a:r>
            <a:r>
              <a:rPr lang="cs-CZ" sz="1200" i="1" dirty="0" err="1">
                <a:solidFill>
                  <a:schemeClr val="tx1"/>
                </a:solidFill>
              </a:rPr>
              <a:t>Virgilia</a:t>
            </a:r>
            <a:r>
              <a:rPr lang="cs-CZ" sz="1200" i="1" dirty="0">
                <a:solidFill>
                  <a:schemeClr val="tx1"/>
                </a:solidFill>
              </a:rPr>
              <a:t> </a:t>
            </a:r>
            <a:r>
              <a:rPr lang="cs-CZ" sz="1200" i="1" dirty="0" err="1">
                <a:solidFill>
                  <a:schemeClr val="tx1"/>
                </a:solidFill>
              </a:rPr>
              <a:t>Marona</a:t>
            </a:r>
            <a:r>
              <a:rPr lang="cs-CZ" sz="1200" dirty="0">
                <a:solidFill>
                  <a:schemeClr val="tx1"/>
                </a:solidFill>
              </a:rPr>
              <a:t> [online]. [cit. </a:t>
            </a:r>
            <a:r>
              <a:rPr lang="cs-CZ" sz="1200" dirty="0" smtClean="0">
                <a:solidFill>
                  <a:schemeClr val="tx1"/>
                </a:solidFill>
              </a:rPr>
              <a:t>24.7.2013]. </a:t>
            </a:r>
            <a:r>
              <a:rPr lang="cs-CZ" sz="1200" dirty="0">
                <a:solidFill>
                  <a:schemeClr val="tx1"/>
                </a:solidFill>
              </a:rPr>
              <a:t>Dostupný na WWW: https://</a:t>
            </a:r>
            <a:r>
              <a:rPr lang="cs-CZ" sz="1200" dirty="0" smtClean="0">
                <a:solidFill>
                  <a:schemeClr val="tx1"/>
                </a:solidFill>
              </a:rPr>
              <a:t>www.google.cz/search?sourceid=navclient&amp;hl=cs&amp;ie=UTF-8&amp;rlz=1T4ADFA_csCZ451CZ451&amp;q=a%C5%A5+ale+vinice+tv%C3%A1+neklon%C3%AD+se+k+z%C3%A1padu+slunce</a:t>
            </a:r>
          </a:p>
          <a:p>
            <a:pPr algn="l"/>
            <a:r>
              <a:rPr lang="cs-CZ" sz="1200" dirty="0">
                <a:solidFill>
                  <a:schemeClr val="tx1"/>
                </a:solidFill>
              </a:rPr>
              <a:t>AUTOR NEUVEDEN. </a:t>
            </a:r>
            <a:r>
              <a:rPr lang="cs-CZ" sz="1200" i="1" dirty="0">
                <a:solidFill>
                  <a:schemeClr val="tx1"/>
                </a:solidFill>
              </a:rPr>
              <a:t>Výroky slavných</a:t>
            </a:r>
            <a:r>
              <a:rPr lang="cs-CZ" sz="1200" dirty="0">
                <a:solidFill>
                  <a:schemeClr val="tx1"/>
                </a:solidFill>
              </a:rPr>
              <a:t>. Ostrava: Blesk s. f., rok vydání neuveden, ISBN 80 900 183-7-8.</a:t>
            </a:r>
          </a:p>
          <a:p>
            <a:pPr algn="l"/>
            <a:r>
              <a:rPr lang="cs-CZ" sz="1200" dirty="0" smtClean="0">
                <a:solidFill>
                  <a:schemeClr val="tx1"/>
                </a:solidFill>
              </a:rPr>
              <a:t>  </a:t>
            </a:r>
            <a:r>
              <a:rPr lang="cs-CZ" sz="1200" dirty="0" smtClean="0">
                <a:solidFill>
                  <a:schemeClr val="tx1"/>
                </a:solidFill>
              </a:rPr>
              <a:t>    </a:t>
            </a:r>
            <a:endParaRPr lang="cs-CZ" sz="12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503218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394</TotalTime>
  <Words>1808</Words>
  <Application>Microsoft Office PowerPoint</Application>
  <PresentationFormat>Předvádění na obrazovce (16:9)</PresentationFormat>
  <Paragraphs>116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Prezentace aplikace PowerPoint</vt:lpstr>
      <vt:lpstr>PUBLIUS VERGILIUS MARO</vt:lpstr>
      <vt:lpstr>PUBLIUS VERGILIUS MARO ZDROJE</vt:lpstr>
      <vt:lpstr>PUBLIUS VERGILIUS MARO ŽIVOTNÍ OSUDY</vt:lpstr>
      <vt:lpstr>PUBLIUS VERGILIUS MARO ŽIVOTNÍ OSUDY</vt:lpstr>
      <vt:lpstr>PUBLIUS VERGILIUS MARO DÍLO - AENEIS</vt:lpstr>
      <vt:lpstr>PUBLIUS VERGILIUS MARO DÍLO - AENEIS</vt:lpstr>
      <vt:lpstr>PUBLIUS VERGILIUS MARO DÍLO - AENEIS</vt:lpstr>
      <vt:lpstr>PUBLIUS VERGILIUS MARO DÍLO – AENEIS, UKÁZKA</vt:lpstr>
      <vt:lpstr>PUBLIUS VERGILIUS MARO DÍLO – AENEIS, UKÁZKA</vt:lpstr>
      <vt:lpstr>PUBLIUS VERGILIUS MARO DÍLO – DALŠÍ DÍLO</vt:lpstr>
      <vt:lpstr>PUBLIUS VERGILIUS MARO DÍLO – ZPĚVY ROLNICKÉ, UKÁZKA</vt:lpstr>
      <vt:lpstr>PUBLIUS VERGILIUS MARO VYBRANÉ CITÁTY</vt:lpstr>
      <vt:lpstr>PUBLIUS VERGILIUS MARO DÍLO – DALŠÍ DÍLO</vt:lpstr>
      <vt:lpstr>PUBLIUS VERGILIUS MARO ÚVOD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PUBLIUS VERGILIUS MARO</dc:title>
  <dc:creator>Dušan</dc:creator>
  <cp:lastModifiedBy>Dušan</cp:lastModifiedBy>
  <cp:revision>43</cp:revision>
  <dcterms:created xsi:type="dcterms:W3CDTF">2014-04-23T14:25:12Z</dcterms:created>
  <dcterms:modified xsi:type="dcterms:W3CDTF">2014-04-24T15:08:30Z</dcterms:modified>
</cp:coreProperties>
</file>