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838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18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724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110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560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96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368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20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320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613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946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602EE-9DB8-4B6F-BD08-F361AB48F753}" type="datetimeFigureOut">
              <a:rPr lang="cs-CZ" smtClean="0"/>
              <a:t>25.4.2014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27473-7A0F-4271-A16B-11D9CADBD8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616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4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tmp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upload.wikimedia.org/wikipedia/commons/b/bb/Publius_Ovidius_Naso.jpg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.jpeg"/><Relationship Id="rId7" Type="http://schemas.openxmlformats.org/officeDocument/2006/relationships/hyperlink" Target="http://upload.wikimedia.org/wikipedia/commons/4/43/Statuia_lui_Ovidiu_-_Constanta.jpg" TargetMode="External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d/df/Sulmona0001.jpg" TargetMode="External"/><Relationship Id="rId10" Type="http://schemas.openxmlformats.org/officeDocument/2006/relationships/image" Target="../media/image8.jpeg"/><Relationship Id="rId4" Type="http://schemas.microsoft.com/office/2007/relationships/hdphoto" Target="../media/hdphoto1.wdp"/><Relationship Id="rId9" Type="http://schemas.openxmlformats.org/officeDocument/2006/relationships/hyperlink" Target="http://commons.wikimedia.org/wiki/File:Statue-Augustu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Statuia_lui_Ovidiu_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11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96491017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Publius Ovidius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Naso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žákům další ze tří největších postav (Vergilius, Ovidius, Horatius) zlatého období římské literatury. Klasickým způsobem seznamuje žáky s životními osudy a dílem tohoto básníka.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25. 7. 2013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2" name="Skupina 11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13" name="Obrázek 12" descr="Výřez obrazovky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4" name="Obrázek 13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Obrázek 14" descr="loga soukrškolyvjpeg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95646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417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ÚVOD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1059582"/>
            <a:ext cx="5832648" cy="3888432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ř</a:t>
            </a:r>
            <a:r>
              <a:rPr lang="cs-CZ" sz="2400" dirty="0" smtClean="0">
                <a:solidFill>
                  <a:srgbClr val="002060"/>
                </a:solidFill>
              </a:rPr>
              <a:t>ímský básník v tzv. </a:t>
            </a:r>
            <a:r>
              <a:rPr lang="cs-CZ" sz="2400" dirty="0" smtClean="0">
                <a:solidFill>
                  <a:srgbClr val="FF0000"/>
                </a:solidFill>
              </a:rPr>
              <a:t>zlatém období římské literatury </a:t>
            </a:r>
            <a:r>
              <a:rPr lang="cs-CZ" sz="2400" dirty="0" smtClean="0">
                <a:solidFill>
                  <a:srgbClr val="002060"/>
                </a:solidFill>
              </a:rPr>
              <a:t>– rozkvět kultury za vlády prvního římského císaře Octaviana Augusta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ž</a:t>
            </a:r>
            <a:r>
              <a:rPr lang="cs-CZ" sz="2400" dirty="0" smtClean="0">
                <a:solidFill>
                  <a:srgbClr val="002060"/>
                </a:solidFill>
              </a:rPr>
              <a:t>il v letech </a:t>
            </a:r>
            <a:r>
              <a:rPr lang="cs-CZ" sz="2400" dirty="0" smtClean="0">
                <a:solidFill>
                  <a:srgbClr val="FF0000"/>
                </a:solidFill>
              </a:rPr>
              <a:t>43 př. n. l. – 17 n. l.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velmi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nadaný básník tvořící s neobyčejnou lehkostí, značné popularity dosáhl už za svého života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ředevším díky svým </a:t>
            </a:r>
            <a:r>
              <a:rPr lang="cs-CZ" sz="2400" dirty="0" smtClean="0">
                <a:solidFill>
                  <a:srgbClr val="FF0000"/>
                </a:solidFill>
              </a:rPr>
              <a:t>lyrickým milostným veršům</a:t>
            </a:r>
            <a:r>
              <a:rPr lang="cs-CZ" sz="2400" dirty="0" smtClean="0">
                <a:solidFill>
                  <a:srgbClr val="002060"/>
                </a:solidFill>
              </a:rPr>
              <a:t> zůstává dodnes velmi čteným autorem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File:Publius Ovidius Naso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18" y="699542"/>
            <a:ext cx="1719055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254390" y="4416803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Ovidius na novodobé ilustraci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133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059582"/>
            <a:ext cx="8496944" cy="3888432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 smtClean="0">
                <a:solidFill>
                  <a:srgbClr val="FF0000"/>
                </a:solidFill>
              </a:rPr>
              <a:t>arozen 20. 3. roku 43 př. n. l. </a:t>
            </a:r>
            <a:r>
              <a:rPr lang="cs-CZ" sz="2400" dirty="0" smtClean="0">
                <a:solidFill>
                  <a:srgbClr val="002060"/>
                </a:solidFill>
              </a:rPr>
              <a:t>v dnešní </a:t>
            </a:r>
            <a:r>
              <a:rPr lang="cs-CZ" sz="2400" dirty="0" err="1" smtClean="0">
                <a:solidFill>
                  <a:srgbClr val="002060"/>
                </a:solidFill>
              </a:rPr>
              <a:t>Sulmoně</a:t>
            </a:r>
            <a:r>
              <a:rPr lang="cs-CZ" sz="2400" dirty="0" smtClean="0">
                <a:solidFill>
                  <a:srgbClr val="002060"/>
                </a:solidFill>
              </a:rPr>
              <a:t> nedaleko Říma ve střední Itálii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pocházel ze zámožné rodiny, a proto mohl odjet na studia do Říma, kde se věnoval právu a rétorice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k</a:t>
            </a:r>
            <a:r>
              <a:rPr lang="cs-CZ" sz="2400" dirty="0" smtClean="0">
                <a:solidFill>
                  <a:srgbClr val="002060"/>
                </a:solidFill>
              </a:rPr>
              <a:t>ariéry politika se však vzdal a zaměřil se tak pouze na poezii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v</a:t>
            </a:r>
            <a:r>
              <a:rPr lang="cs-CZ" sz="2400" dirty="0" smtClean="0">
                <a:solidFill>
                  <a:srgbClr val="002060"/>
                </a:solidFill>
              </a:rPr>
              <a:t> milostné problematice se zřejmě orientoval i díky vlastním bohatým zkušenostem – za svůj život byl třikrát ženatý </a:t>
            </a:r>
            <a:r>
              <a:rPr lang="cs-CZ" sz="24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r</a:t>
            </a:r>
            <a:r>
              <a:rPr lang="cs-CZ" sz="2400" dirty="0" smtClean="0">
                <a:solidFill>
                  <a:srgbClr val="002060"/>
                </a:solidFill>
              </a:rPr>
              <a:t>oku </a:t>
            </a:r>
            <a:r>
              <a:rPr lang="cs-CZ" sz="2400" dirty="0" smtClean="0">
                <a:solidFill>
                  <a:srgbClr val="FF0000"/>
                </a:solidFill>
              </a:rPr>
              <a:t>8 n. l. </a:t>
            </a:r>
            <a:r>
              <a:rPr lang="cs-CZ" sz="2400" dirty="0" smtClean="0">
                <a:solidFill>
                  <a:srgbClr val="002060"/>
                </a:solidFill>
              </a:rPr>
              <a:t>byl za dosud nejasných okolností (zapojení do skandálu v císařské rodině?, účast na spiknutí proti císaři?) </a:t>
            </a:r>
            <a:r>
              <a:rPr lang="cs-CZ" sz="2400" dirty="0" smtClean="0">
                <a:solidFill>
                  <a:srgbClr val="FF0000"/>
                </a:solidFill>
              </a:rPr>
              <a:t>poslán císařem Augustem do vyhnanství </a:t>
            </a:r>
            <a:r>
              <a:rPr lang="cs-CZ" sz="2400" dirty="0" smtClean="0">
                <a:solidFill>
                  <a:srgbClr val="002060"/>
                </a:solidFill>
              </a:rPr>
              <a:t>do černomořské osady Tomis, dnešní Constanțy v Rumunsku (dnes je zde po něm pojmenována univerzita)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t</a:t>
            </a:r>
            <a:r>
              <a:rPr lang="cs-CZ" sz="2400" dirty="0" smtClean="0">
                <a:solidFill>
                  <a:srgbClr val="002060"/>
                </a:solidFill>
              </a:rPr>
              <a:t>ímto vyhnanstvím Ovidius velmi trpěl, žádal císaře o milost, ten však zůstal neoblomný a tak v místě svého nedobrovolného exilu </a:t>
            </a:r>
            <a:r>
              <a:rPr lang="cs-CZ" sz="2400" dirty="0" smtClean="0">
                <a:solidFill>
                  <a:srgbClr val="FF0000"/>
                </a:solidFill>
              </a:rPr>
              <a:t>zřejmě v roce 17 n. l. zemřel  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36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572052" y="4307283"/>
            <a:ext cx="388556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ísař Octavianus Augustus – zásadně ovlivnil Ovidiův život posláním do vyhnanství</a:t>
            </a:r>
            <a:endParaRPr lang="cs-CZ" sz="1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File:Sulmona00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16" y="1201814"/>
            <a:ext cx="2155878" cy="274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șier:Statuia lui Ovidiu - Constant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864" y="1245879"/>
            <a:ext cx="2135949" cy="284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>
          <a:xfrm>
            <a:off x="36031" y="4287173"/>
            <a:ext cx="253602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Ovidiova socha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Ettore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Ferrariho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rodné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Salmoně</a:t>
            </a:r>
            <a:endParaRPr lang="cs-CZ" sz="1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451058" y="4307283"/>
            <a:ext cx="270266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…a přesná kopie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Ferrariho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sochy v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Constanțě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zemřel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endParaRPr lang="cs-CZ" sz="1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499694" y="2571750"/>
            <a:ext cx="4209170" cy="947"/>
          </a:xfrm>
          <a:prstGeom prst="straightConnector1">
            <a:avLst/>
          </a:prstGeom>
          <a:ln w="2222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odnadpis 2"/>
          <p:cNvSpPr txBox="1">
            <a:spLocks/>
          </p:cNvSpPr>
          <p:nvPr/>
        </p:nvSpPr>
        <p:spPr>
          <a:xfrm>
            <a:off x="4048737" y="2196567"/>
            <a:ext cx="1111083" cy="342342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1912 km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Augustova socha">
            <a:hlinkClick r:id="rId9" tooltip="Augustova socha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064" y="1201814"/>
            <a:ext cx="1944216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Statuia lui Ovidiu 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4000" contrast="-7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9010" b="71912"/>
          <a:stretch/>
        </p:blipFill>
        <p:spPr bwMode="auto">
          <a:xfrm>
            <a:off x="2499694" y="2067695"/>
            <a:ext cx="110537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Statuia lui Ovidiu 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4000" contrast="-7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9010" b="71912"/>
          <a:stretch/>
        </p:blipFill>
        <p:spPr bwMode="auto">
          <a:xfrm>
            <a:off x="5549280" y="2196567"/>
            <a:ext cx="115958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94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MILOSTNÁ POEZIE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9582"/>
            <a:ext cx="9144000" cy="2362413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nejvýznamnějším Ovidiovým dílem v oblasti milostné poezie je jeho veršované dílo </a:t>
            </a:r>
            <a:r>
              <a:rPr lang="cs-CZ" sz="2400" dirty="0" smtClean="0">
                <a:solidFill>
                  <a:srgbClr val="FF0000"/>
                </a:solidFill>
              </a:rPr>
              <a:t>Umění milovat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dílo se skládá celkem ze třech knih (částí) s celkem asi 2300 </a:t>
            </a:r>
            <a:r>
              <a:rPr lang="cs-CZ" sz="2400" dirty="0" smtClean="0">
                <a:solidFill>
                  <a:srgbClr val="002060"/>
                </a:solidFill>
              </a:rPr>
              <a:t>verši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první dvě knihy jsou určeny pro muže </a:t>
            </a:r>
            <a:r>
              <a:rPr lang="cs-CZ" sz="2400" dirty="0" smtClean="0">
                <a:solidFill>
                  <a:srgbClr val="002060"/>
                </a:solidFill>
              </a:rPr>
              <a:t>– radí jim, jak přízeň ženy získat a jak si ji udržet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třetí kniha je určena pro ženy – </a:t>
            </a:r>
            <a:r>
              <a:rPr lang="cs-CZ" sz="2400" dirty="0" smtClean="0">
                <a:solidFill>
                  <a:srgbClr val="002060"/>
                </a:solidFill>
              </a:rPr>
              <a:t>obsahuje podobné rady v opačném gardu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podle některých se jedná i o parodii na tzv. didaktickou (naučnou) poezii, jako jsou např. Vergiliovy Zpěvy rolnické, jeho recepty však často fungují (???</a:t>
            </a:r>
            <a:r>
              <a:rPr lang="cs-CZ" sz="24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) – viz následující snímek</a:t>
            </a:r>
            <a:r>
              <a:rPr lang="cs-CZ" sz="2400" dirty="0" smtClean="0">
                <a:solidFill>
                  <a:srgbClr val="002060"/>
                </a:solidFill>
              </a:rPr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>
                <a:solidFill>
                  <a:srgbClr val="002060"/>
                </a:solidFill>
              </a:rPr>
              <a:t>   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3421995"/>
            <a:ext cx="3312368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Kniha (ve smyslu „část díla“)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ucelená  a souvislá část rozsáhlého básnického díla (např. jeden ucelený příběh)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j</a:t>
            </a:r>
            <a:r>
              <a:rPr lang="cs-CZ" sz="1400" dirty="0" smtClean="0">
                <a:solidFill>
                  <a:srgbClr val="002060"/>
                </a:solidFill>
              </a:rPr>
              <a:t>ako synonymum se někdy </a:t>
            </a:r>
            <a:r>
              <a:rPr lang="cs-CZ" sz="1400" dirty="0" smtClean="0">
                <a:solidFill>
                  <a:srgbClr val="002060"/>
                </a:solidFill>
              </a:rPr>
              <a:t>užívá např. </a:t>
            </a:r>
            <a:r>
              <a:rPr lang="cs-CZ" sz="1400" dirty="0" smtClean="0">
                <a:solidFill>
                  <a:srgbClr val="002060"/>
                </a:solidFill>
              </a:rPr>
              <a:t>výrazu </a:t>
            </a:r>
            <a:r>
              <a:rPr lang="cs-CZ" sz="1400" dirty="0" smtClean="0">
                <a:solidFill>
                  <a:srgbClr val="002060"/>
                </a:solidFill>
              </a:rPr>
              <a:t>zpěv </a:t>
            </a:r>
            <a:endParaRPr lang="cs-CZ" sz="1400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83727" y="3421995"/>
            <a:ext cx="3312368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Verš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základní stavební jednotka básně sestavená podle určitých pravidel (rytmus, rým, počet slabik atd.), jde o jeden řádek básnického díla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v</a:t>
            </a:r>
            <a:r>
              <a:rPr lang="cs-CZ" sz="1400" dirty="0" smtClean="0">
                <a:solidFill>
                  <a:srgbClr val="002060"/>
                </a:solidFill>
              </a:rPr>
              <a:t>erše se mohou (ale nemusejí) rýmovat, seskupují se do slok (strof) 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967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MILOSTNÁ </a:t>
            </a:r>
            <a:r>
              <a:rPr lang="cs-CZ" dirty="0" smtClean="0">
                <a:solidFill>
                  <a:srgbClr val="002060"/>
                </a:solidFill>
              </a:rPr>
              <a:t>POEZIE, UKÁZKY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874" y="1234563"/>
            <a:ext cx="3312368" cy="23181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>
                <a:solidFill>
                  <a:srgbClr val="002060"/>
                </a:solidFill>
              </a:rPr>
              <a:t>Buď </a:t>
            </a:r>
            <a:r>
              <a:rPr lang="cs-CZ" sz="1400" dirty="0" smtClean="0">
                <a:solidFill>
                  <a:srgbClr val="002060"/>
                </a:solidFill>
              </a:rPr>
              <a:t>přizpůsobivý!</a:t>
            </a:r>
            <a:r>
              <a:rPr lang="cs-CZ" sz="1400" dirty="0">
                <a:solidFill>
                  <a:srgbClr val="002060"/>
                </a:solidFill>
              </a:rPr>
              <a:t/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Buď pozorný!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Buď výřečný – klidně si i vymýšlej!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Lichotně ji sváděj! (přirovnává k situaci – i kráva po býku zabučí)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Donuť ji k tomu, aby žárlila!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Obětuj pro ni všechen svůj čas!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Měj čistotu v </a:t>
            </a:r>
            <a:r>
              <a:rPr lang="cs-CZ" sz="1400" dirty="0" smtClean="0">
                <a:solidFill>
                  <a:srgbClr val="002060"/>
                </a:solidFill>
              </a:rPr>
              <a:t>oblibě!</a:t>
            </a:r>
            <a:r>
              <a:rPr lang="cs-CZ" sz="1400" dirty="0" smtClean="0">
                <a:solidFill>
                  <a:srgbClr val="002060"/>
                </a:solidFill>
              </a:rPr>
              <a:t>  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10874" y="3553046"/>
            <a:ext cx="103273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 I.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55776" y="2572697"/>
            <a:ext cx="3312368" cy="2303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>
                <a:solidFill>
                  <a:srgbClr val="002060"/>
                </a:solidFill>
              </a:rPr>
              <a:t>Donuť dívku, aby se do tebe zamilovala, ale jen krása a vzhled ti nepomůžou!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Musíš se všestranně rozvíjet!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Lichoť ji a říkej ji, co ráda uslyší!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Ustup ji, když vzdoruje, sám pro sebe budeš vítěz!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Snaž se, aby ses pro ni stal zvykem!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Vyvaruj se nevěry!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Nevytýkej dívkám vady!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Nikdy neuspěchej vrcholnou rozkoš</a:t>
            </a:r>
            <a:r>
              <a:rPr lang="cs-CZ" sz="1400" dirty="0" smtClean="0">
                <a:solidFill>
                  <a:srgbClr val="002060"/>
                </a:solidFill>
              </a:rPr>
              <a:t>!</a:t>
            </a:r>
            <a:r>
              <a:rPr lang="cs-CZ" sz="1400" dirty="0" smtClean="0">
                <a:solidFill>
                  <a:srgbClr val="002060"/>
                </a:solidFill>
              </a:rPr>
              <a:t>  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24128" y="1234563"/>
            <a:ext cx="3312368" cy="309634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>
                <a:solidFill>
                  <a:srgbClr val="002060"/>
                </a:solidFill>
              </a:rPr>
              <a:t>Musíš o sebe pečovat!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Nauč se půvabně smát a plakat, kdykoliv je to zapotřebí!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Nauč se ladně chodit!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Chraň se mužům, kteří o sebe moc dbají!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Nesmíš být rychle poddajná, nech ho v nejistotě!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Buď zábavná! Buď bouřlivá!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Pokud najdeš lásku, využij toho a rychle ji uchop- může odejít tak rychle jako přišla!</a:t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Pij, co unese hlava a do té doby, kdy rozum a nohy budou pevné!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851920" y="2230355"/>
            <a:ext cx="103273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 II.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7884368" y="4330906"/>
            <a:ext cx="103273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 III.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563888" y="1256320"/>
            <a:ext cx="1800200" cy="97403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002060"/>
              </a:solidFill>
            </a:endParaRPr>
          </a:p>
          <a:p>
            <a:pPr algn="ctr"/>
            <a:r>
              <a:rPr lang="cs-CZ" dirty="0" smtClean="0">
                <a:solidFill>
                  <a:srgbClr val="002060"/>
                </a:solidFill>
              </a:rPr>
              <a:t>FUNGUJÍ</a:t>
            </a:r>
          </a:p>
          <a:p>
            <a:pPr algn="ctr"/>
            <a:r>
              <a:rPr lang="cs-CZ" dirty="0" smtClean="0">
                <a:solidFill>
                  <a:srgbClr val="002060"/>
                </a:solidFill>
              </a:rPr>
              <a:t> NEBO NEFUNGUJÍ???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637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2" grpId="0" animBg="1"/>
      <p:bldP spid="13" grpId="0" animBg="1"/>
      <p:bldP spid="14" grpId="0"/>
      <p:bldP spid="15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</a:t>
            </a:r>
            <a:r>
              <a:rPr lang="cs-CZ" dirty="0" smtClean="0">
                <a:solidFill>
                  <a:srgbClr val="002060"/>
                </a:solidFill>
              </a:rPr>
              <a:t>PROMĚNY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9582"/>
            <a:ext cx="6012160" cy="4176464"/>
          </a:xfrm>
        </p:spPr>
        <p:txBody>
          <a:bodyPr>
            <a:normAutofit lnSpcReduction="1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s</a:t>
            </a:r>
            <a:r>
              <a:rPr lang="cs-CZ" sz="2400" dirty="0" smtClean="0">
                <a:solidFill>
                  <a:srgbClr val="002060"/>
                </a:solidFill>
              </a:rPr>
              <a:t>oučasně s Uměním milovat vznikalo i další Ovidiovo vrcholné dílo </a:t>
            </a:r>
            <a:r>
              <a:rPr lang="cs-CZ" sz="2400" dirty="0" smtClean="0">
                <a:solidFill>
                  <a:srgbClr val="FF0000"/>
                </a:solidFill>
              </a:rPr>
              <a:t>Proměny, </a:t>
            </a:r>
            <a:r>
              <a:rPr lang="cs-CZ" sz="2400" dirty="0" smtClean="0">
                <a:solidFill>
                  <a:srgbClr val="002060"/>
                </a:solidFill>
              </a:rPr>
              <a:t>taktéž často překládané jako Metamorfózy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</a:rPr>
              <a:t>obsahuje </a:t>
            </a:r>
            <a:r>
              <a:rPr lang="cs-CZ" sz="2400" dirty="0" smtClean="0">
                <a:solidFill>
                  <a:srgbClr val="FF0000"/>
                </a:solidFill>
              </a:rPr>
              <a:t>krátké epické básně </a:t>
            </a:r>
            <a:r>
              <a:rPr lang="cs-CZ" sz="2400" dirty="0" smtClean="0">
                <a:solidFill>
                  <a:srgbClr val="002060"/>
                </a:solidFill>
              </a:rPr>
              <a:t>rozdělené celkem do 15 knih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v</a:t>
            </a:r>
            <a:r>
              <a:rPr lang="cs-CZ" sz="2400" dirty="0" smtClean="0">
                <a:solidFill>
                  <a:srgbClr val="002060"/>
                </a:solidFill>
              </a:rPr>
              <a:t>ětšinu příběhů propojuje </a:t>
            </a:r>
            <a:r>
              <a:rPr lang="cs-CZ" sz="2400" dirty="0" smtClean="0">
                <a:solidFill>
                  <a:srgbClr val="FF0000"/>
                </a:solidFill>
              </a:rPr>
              <a:t>motiv proměny lidské bytosti z historie a mytologie v něco jiného</a:t>
            </a:r>
            <a:r>
              <a:rPr lang="cs-CZ" sz="2400" dirty="0" smtClean="0">
                <a:solidFill>
                  <a:srgbClr val="002060"/>
                </a:solidFill>
              </a:rPr>
              <a:t> (zvíře, rostlinu, věc)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002060"/>
                </a:solidFill>
              </a:rPr>
              <a:t>d</a:t>
            </a:r>
            <a:r>
              <a:rPr lang="cs-CZ" sz="2400" dirty="0" smtClean="0">
                <a:solidFill>
                  <a:srgbClr val="002060"/>
                </a:solidFill>
              </a:rPr>
              <a:t>ílo vrcholí příběhem o Caesarovi, který je po svém zavraždění vzat na nebesa                a přeměněn v kometu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12160" y="1146402"/>
            <a:ext cx="3024336" cy="16683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Lyrika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nemá děj, zachycuje pocity, nálady a úvahy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často se využívá metafor (obrazná pojmenování)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nejčastěji se vyskytuje v poezii, ale může se objevit  i v próze a v některých částech dramatu   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012160" y="2931790"/>
            <a:ext cx="3024336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Epika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má děj, často jde o vyprávění nebo popis skutečnosti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může mít podobu </a:t>
            </a:r>
            <a:r>
              <a:rPr lang="cs-CZ" sz="1200" dirty="0" err="1">
                <a:solidFill>
                  <a:srgbClr val="002060"/>
                </a:solidFill>
              </a:rPr>
              <a:t>ich</a:t>
            </a:r>
            <a:r>
              <a:rPr lang="cs-CZ" sz="1200" dirty="0">
                <a:solidFill>
                  <a:srgbClr val="002060"/>
                </a:solidFill>
              </a:rPr>
              <a:t>-formy („já jsem šel…“) nebo </a:t>
            </a:r>
            <a:r>
              <a:rPr lang="cs-CZ" sz="1200" dirty="0" err="1">
                <a:solidFill>
                  <a:srgbClr val="002060"/>
                </a:solidFill>
              </a:rPr>
              <a:t>er</a:t>
            </a:r>
            <a:r>
              <a:rPr lang="cs-CZ" sz="1200" dirty="0">
                <a:solidFill>
                  <a:srgbClr val="002060"/>
                </a:solidFill>
              </a:rPr>
              <a:t>-formy („on šel…“)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krom prózy se objevuje i v dramatu a poezii</a:t>
            </a:r>
          </a:p>
          <a:p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36096" y="4587974"/>
            <a:ext cx="3600400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MNOHO DĚL MÁ LYRICKO-EPICKOU POVAHU!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378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 – </a:t>
            </a:r>
            <a:r>
              <a:rPr lang="cs-CZ" dirty="0" smtClean="0">
                <a:solidFill>
                  <a:srgbClr val="002060"/>
                </a:solidFill>
              </a:rPr>
              <a:t>PROMĚNY, UKÁZKY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66614" y="3130116"/>
            <a:ext cx="3312368" cy="14401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>
                <a:solidFill>
                  <a:srgbClr val="002060"/>
                </a:solidFill>
              </a:rPr>
              <a:t>Bojovný moudrému není roven</a:t>
            </a:r>
          </a:p>
          <a:p>
            <a:r>
              <a:rPr lang="cs-CZ" sz="1400" dirty="0">
                <a:solidFill>
                  <a:srgbClr val="002060"/>
                </a:solidFill>
              </a:rPr>
              <a:t>a pěsti nepatří vítězná cena.</a:t>
            </a:r>
          </a:p>
          <a:p>
            <a:r>
              <a:rPr lang="cs-CZ" sz="1400" dirty="0">
                <a:solidFill>
                  <a:srgbClr val="002060"/>
                </a:solidFill>
              </a:rPr>
              <a:t>Jeť přednější hlava než ruka u lidských těl,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neb v ní jest veškerá životní síla.</a:t>
            </a:r>
          </a:p>
          <a:p>
            <a:r>
              <a:rPr lang="cs-CZ" sz="1400" dirty="0" smtClean="0">
                <a:solidFill>
                  <a:srgbClr val="002060"/>
                </a:solidFill>
              </a:rPr>
              <a:t>  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399584" y="4588776"/>
            <a:ext cx="374441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 XII. – Spor o výzbroj Achillovu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51520" y="1275606"/>
            <a:ext cx="4588821" cy="33843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Ach</a:t>
            </a:r>
            <a:r>
              <a:rPr lang="cs-CZ" sz="1400" dirty="0">
                <a:solidFill>
                  <a:srgbClr val="002060"/>
                </a:solidFill>
              </a:rPr>
              <a:t>, </a:t>
            </a:r>
            <a:r>
              <a:rPr lang="cs-CZ" sz="1400" dirty="0" err="1">
                <a:solidFill>
                  <a:srgbClr val="002060"/>
                </a:solidFill>
              </a:rPr>
              <a:t>Médeio</a:t>
            </a:r>
            <a:r>
              <a:rPr lang="cs-CZ" sz="1400" dirty="0">
                <a:solidFill>
                  <a:srgbClr val="002060"/>
                </a:solidFill>
              </a:rPr>
              <a:t>, marně se vzpíráš,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nějaký bůh ti brání; a div by byl, není-li toto,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nebo cos tomuto podobné tím, co jmenují láskou.</a:t>
            </a:r>
          </a:p>
          <a:p>
            <a:r>
              <a:rPr lang="cs-CZ" sz="1400" dirty="0">
                <a:solidFill>
                  <a:srgbClr val="002060"/>
                </a:solidFill>
              </a:rPr>
              <a:t>Vyhlaď z panenské hrudi, ty nešťastná, možno-</a:t>
            </a:r>
            <a:r>
              <a:rPr lang="cs-CZ" sz="1400" dirty="0" err="1">
                <a:solidFill>
                  <a:srgbClr val="002060"/>
                </a:solidFill>
              </a:rPr>
              <a:t>li</a:t>
            </a:r>
            <a:r>
              <a:rPr lang="cs-CZ" sz="1400" dirty="0">
                <a:solidFill>
                  <a:srgbClr val="002060"/>
                </a:solidFill>
              </a:rPr>
              <a:t>, oheň,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který tam vzplál! Jen moci, a měla bych zdravější rozum!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Nová však síla mě vleče, ač vzdoruji; jinak mi radí</a:t>
            </a:r>
          </a:p>
          <a:p>
            <a:r>
              <a:rPr lang="cs-CZ" sz="1400" dirty="0">
                <a:solidFill>
                  <a:srgbClr val="002060"/>
                </a:solidFill>
              </a:rPr>
              <a:t>touha a jinak rozum: sic vidím a schvaluji lepší,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vésti se však dám horším!</a:t>
            </a:r>
          </a:p>
          <a:p>
            <a:r>
              <a:rPr lang="cs-CZ" sz="1400" dirty="0">
                <a:solidFill>
                  <a:srgbClr val="002060"/>
                </a:solidFill>
              </a:rPr>
              <a:t/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 err="1" smtClean="0">
                <a:solidFill>
                  <a:srgbClr val="002060"/>
                </a:solidFill>
              </a:rPr>
              <a:t>Dejtež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bohové lépe! Leč nestačí prositi o to,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musím také tak jednat!</a:t>
            </a:r>
          </a:p>
          <a:p>
            <a:r>
              <a:rPr lang="cs-CZ" sz="1400" dirty="0">
                <a:solidFill>
                  <a:srgbClr val="002060"/>
                </a:solidFill>
              </a:rPr>
              <a:t/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 smtClean="0">
                <a:solidFill>
                  <a:srgbClr val="002060"/>
                </a:solidFill>
              </a:rPr>
              <a:t>V </a:t>
            </a:r>
            <a:r>
              <a:rPr lang="cs-CZ" sz="1400" dirty="0">
                <a:solidFill>
                  <a:srgbClr val="002060"/>
                </a:solidFill>
              </a:rPr>
              <a:t>nitru je největší bůh. Co opustím, není přec velké,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půjdu však za velkým.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  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51520" y="4643497"/>
            <a:ext cx="209807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 VII. – Médeia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126748" y="1279430"/>
            <a:ext cx="3669882" cy="159484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Vysvětlivky</a:t>
            </a:r>
          </a:p>
          <a:p>
            <a:r>
              <a:rPr lang="cs-CZ" sz="1200" b="1" dirty="0" smtClean="0">
                <a:solidFill>
                  <a:srgbClr val="002060"/>
                </a:solidFill>
              </a:rPr>
              <a:t>Médeia </a:t>
            </a:r>
            <a:r>
              <a:rPr lang="cs-CZ" sz="1200" b="1" dirty="0" smtClean="0">
                <a:solidFill>
                  <a:srgbClr val="002060"/>
                </a:solidFill>
              </a:rPr>
              <a:t>– </a:t>
            </a:r>
            <a:r>
              <a:rPr lang="cs-CZ" sz="1200" dirty="0" smtClean="0">
                <a:solidFill>
                  <a:srgbClr val="002060"/>
                </a:solidFill>
              </a:rPr>
              <a:t>hrdinka z řeckého dramatu (Euripides), dcera kolchidského krále, která proti vůli rodiny z lásky dopomohla vůdcovi argonautů Iásonovi  k získání zlatého ovčího rouna</a:t>
            </a:r>
          </a:p>
          <a:p>
            <a:r>
              <a:rPr lang="cs-CZ" sz="1200" b="1" dirty="0" smtClean="0">
                <a:solidFill>
                  <a:srgbClr val="002060"/>
                </a:solidFill>
              </a:rPr>
              <a:t>Spor o výzbroj Achillovu – </a:t>
            </a:r>
            <a:r>
              <a:rPr lang="cs-CZ" sz="1200" dirty="0" smtClean="0">
                <a:solidFill>
                  <a:srgbClr val="002060"/>
                </a:solidFill>
              </a:rPr>
              <a:t>řečnický souboj mezi Odysseem a  </a:t>
            </a:r>
            <a:r>
              <a:rPr lang="cs-CZ" sz="1200" dirty="0">
                <a:solidFill>
                  <a:srgbClr val="002060"/>
                </a:solidFill>
              </a:rPr>
              <a:t>T</a:t>
            </a:r>
            <a:r>
              <a:rPr lang="cs-CZ" sz="1200" dirty="0" smtClean="0">
                <a:solidFill>
                  <a:srgbClr val="002060"/>
                </a:solidFill>
              </a:rPr>
              <a:t>elemonovcem, který vyhrál Odysseus a získal Achilleovu zbroj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 </a:t>
            </a:r>
            <a:r>
              <a:rPr lang="cs-CZ" sz="1200" b="1" dirty="0" smtClean="0">
                <a:solidFill>
                  <a:srgbClr val="002060"/>
                </a:solidFill>
              </a:rPr>
              <a:t> </a:t>
            </a:r>
            <a:endParaRPr lang="cs-CZ" sz="12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329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  <p:bldP spid="16" grpId="0" animBg="1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DALŠÍ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DÍLO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9582"/>
            <a:ext cx="9144000" cy="4176464"/>
          </a:xfrm>
        </p:spPr>
        <p:txBody>
          <a:bodyPr>
            <a:norm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Jak léčit lásku - </a:t>
            </a:r>
            <a:r>
              <a:rPr lang="cs-CZ" sz="2400" dirty="0" smtClean="0">
                <a:solidFill>
                  <a:srgbClr val="002060"/>
                </a:solidFill>
              </a:rPr>
              <a:t>taktéž překládáno jako Léky proti lásce, protiklad díla Umění milovat, poskytuje recepty, jak se „odmilovat“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Listy heroin – </a:t>
            </a:r>
            <a:r>
              <a:rPr lang="cs-CZ" sz="2400" dirty="0" smtClean="0">
                <a:solidFill>
                  <a:srgbClr val="002060"/>
                </a:solidFill>
              </a:rPr>
              <a:t>fiktivní dopisy partnerek mytických hrdinů adresovaných svým milým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Žalozpěvy - </a:t>
            </a:r>
            <a:r>
              <a:rPr lang="cs-CZ" sz="2400" dirty="0" smtClean="0">
                <a:solidFill>
                  <a:srgbClr val="002060"/>
                </a:solidFill>
              </a:rPr>
              <a:t>dílo napsané ve vyhnanství, Ovidius vyjadřuje lítost nad svým osudem a domáhá se návratu do Říma, poezie je jeho jedinou útěchou v těžkém strádání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Listy z Pontu </a:t>
            </a:r>
            <a:r>
              <a:rPr lang="cs-CZ" sz="2400" dirty="0" smtClean="0">
                <a:solidFill>
                  <a:srgbClr val="002060"/>
                </a:solidFill>
              </a:rPr>
              <a:t>- opět dílo z vyhnanství (pont = přístav, Constanța – Tomis je na pobřeží </a:t>
            </a:r>
            <a:r>
              <a:rPr lang="cs-CZ" sz="2400" dirty="0">
                <a:solidFill>
                  <a:srgbClr val="002060"/>
                </a:solidFill>
              </a:rPr>
              <a:t>Č</a:t>
            </a:r>
            <a:r>
              <a:rPr lang="cs-CZ" sz="2400" dirty="0" smtClean="0">
                <a:solidFill>
                  <a:srgbClr val="002060"/>
                </a:solidFill>
              </a:rPr>
              <a:t>erného moře), v němž vyjadřuje samotu a stesk po domově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l">
              <a:buClr>
                <a:srgbClr val="002060"/>
              </a:buClr>
            </a:pPr>
            <a:endParaRPr lang="cs-CZ" sz="24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867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CITÁTY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23528" y="1205120"/>
            <a:ext cx="8496944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>
                <a:solidFill>
                  <a:srgbClr val="002060"/>
                </a:solidFill>
              </a:rPr>
              <a:t>Bohem přec každý sobě je sám.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Každá chvíle </a:t>
            </a:r>
            <a:r>
              <a:rPr lang="cs-CZ" sz="1600" dirty="0">
                <a:solidFill>
                  <a:srgbClr val="002060"/>
                </a:solidFill>
              </a:rPr>
              <a:t>je tím kratší, čím je šťastnější.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Kdo ukradl polibek </a:t>
            </a:r>
            <a:r>
              <a:rPr lang="cs-CZ" sz="1600" dirty="0">
                <a:solidFill>
                  <a:srgbClr val="002060"/>
                </a:solidFill>
              </a:rPr>
              <a:t>a nevzal všecko, zaslouží si, aby ztratil i to, co získal.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Kolik je mušlí na břehu mořském</a:t>
            </a:r>
            <a:r>
              <a:rPr lang="cs-CZ" sz="1600" dirty="0">
                <a:solidFill>
                  <a:srgbClr val="002060"/>
                </a:solidFill>
              </a:rPr>
              <a:t>, tolik </a:t>
            </a:r>
            <a:r>
              <a:rPr lang="cs-CZ" sz="1600" dirty="0" smtClean="0">
                <a:solidFill>
                  <a:srgbClr val="002060"/>
                </a:solidFill>
              </a:rPr>
              <a:t>je žalů v lásce.</a:t>
            </a:r>
            <a:r>
              <a:rPr lang="cs-CZ" sz="1600" dirty="0" smtClean="0"/>
              <a:t>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Ustavičnými žněmi chudne pole.</a:t>
            </a: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Počátkem </a:t>
            </a:r>
            <a:r>
              <a:rPr lang="cs-CZ" sz="1600" dirty="0">
                <a:solidFill>
                  <a:srgbClr val="002060"/>
                </a:solidFill>
              </a:rPr>
              <a:t>bolesti mé jest radost a štěstí.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Smrt </a:t>
            </a:r>
            <a:r>
              <a:rPr lang="cs-CZ" sz="1600" dirty="0">
                <a:solidFill>
                  <a:srgbClr val="002060"/>
                </a:solidFill>
              </a:rPr>
              <a:t>není mi těžká, vždyť bolesti pozbudu smrtí.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65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51331" y="2167136"/>
            <a:ext cx="6400800" cy="80922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DĚKUJI ZA POZORNOST.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634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0"/>
            <a:ext cx="9144000" cy="5143500"/>
            <a:chOff x="0" y="0"/>
            <a:chExt cx="9134291" cy="5143500"/>
          </a:xfrm>
        </p:grpSpPr>
        <p:pic>
          <p:nvPicPr>
            <p:cNvPr id="7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6434499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010" b="71912"/>
            <a:stretch/>
          </p:blipFill>
          <p:spPr bwMode="auto">
            <a:xfrm>
              <a:off x="0" y="1894"/>
              <a:ext cx="2699792" cy="514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Statuia lui Ovidiu 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64000" contrast="-7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0"/>
              <a:ext cx="3744416" cy="5143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660" y="3734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PUBLIUS OVIDIUS NASO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8784976" cy="3888432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Literatura pro I. ročník středních škol, učebnice. I. vyd. Brno,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r>
              <a:rPr lang="cs-CZ" sz="1200" dirty="0" smtClean="0">
                <a:solidFill>
                  <a:schemeClr val="tx1"/>
                </a:solidFill>
              </a:rPr>
              <a:t> 2 008. 151 s. ISBN 978 – 80 – 7358 – 115 – 2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1200" i="1" dirty="0" smtClean="0">
                <a:solidFill>
                  <a:schemeClr val="tx1"/>
                </a:solidFill>
              </a:rPr>
              <a:t>Dějepis pro střední odborné školy</a:t>
            </a:r>
            <a:r>
              <a:rPr lang="cs-CZ" sz="1200" dirty="0" smtClean="0">
                <a:solidFill>
                  <a:schemeClr val="tx1"/>
                </a:solidFill>
              </a:rPr>
              <a:t>. Praha: SPN, 2010, ISBN 978-80-7275-382-8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FERRARI, </a:t>
            </a:r>
            <a:r>
              <a:rPr lang="cs-CZ" sz="1200" dirty="0" err="1" smtClean="0">
                <a:solidFill>
                  <a:schemeClr val="tx1"/>
                </a:solidFill>
                <a:effectLst/>
              </a:rPr>
              <a:t>Ettore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25.7.2013]. Dostupný na WWW: http://en.wikipedia.org/wiki/File:Statuia_lui_Ovidiu_.jpg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Publius Ovidius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Naso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25.7.2013]. Dostupný na WWW: http://cs.wikipedia.org/wiki/Publius_Ovidius_Naso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WERNER Anton von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25.7.2013]. Dostupný na WWW: http://commons.wikimedia.org/wiki/File:Publius_Ovidius_Naso.jpg</a:t>
            </a:r>
          </a:p>
          <a:p>
            <a:pPr algn="l"/>
            <a:r>
              <a:rPr lang="en-US" sz="1200" dirty="0" smtClean="0">
                <a:solidFill>
                  <a:schemeClr val="tx1"/>
                </a:solidFill>
              </a:rPr>
              <a:t>UNKNOWN. </a:t>
            </a:r>
            <a:r>
              <a:rPr lang="en-US" sz="1200" i="1" dirty="0" smtClean="0">
                <a:solidFill>
                  <a:schemeClr val="tx1"/>
                </a:solidFill>
              </a:rPr>
              <a:t>Wikimedia Commons</a:t>
            </a:r>
            <a:r>
              <a:rPr lang="en-US" sz="1200" dirty="0" smtClean="0">
                <a:solidFill>
                  <a:schemeClr val="tx1"/>
                </a:solidFill>
              </a:rPr>
              <a:t> [online]. [cit. 2</a:t>
            </a:r>
            <a:r>
              <a:rPr lang="cs-CZ" sz="1200" dirty="0" smtClean="0">
                <a:solidFill>
                  <a:schemeClr val="tx1"/>
                </a:solidFill>
              </a:rPr>
              <a:t>5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  <a:r>
              <a:rPr lang="cs-CZ" sz="1200" dirty="0" smtClean="0">
                <a:solidFill>
                  <a:schemeClr val="tx1"/>
                </a:solidFill>
              </a:rPr>
              <a:t>7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 smtClean="0">
                <a:solidFill>
                  <a:schemeClr val="tx1"/>
                </a:solidFill>
              </a:rPr>
              <a:t>Dostupný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na</a:t>
            </a:r>
            <a:r>
              <a:rPr lang="en-US" sz="1200" dirty="0" smtClean="0">
                <a:solidFill>
                  <a:schemeClr val="tx1"/>
                </a:solidFill>
              </a:rPr>
              <a:t> WWW: http://commons.wikimedia.org/wiki/File:Statue-Augustus.jpg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IDÉFIX.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25.7.2013]. Dostupný na WWW: http://en.wikipedia.org/wiki/File:Sulmona0001.jpg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KDAVN.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25.7.2013]. Dostupný na WWW: http://ro.wikipedia.org/wiki/Fi%C8%99ier:Statuia_lui_Ovidiu_-_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Constanta.jpg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Ars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amatoria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25.7.2013].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http://cs.wikipedia.org/wiki/Ars_amatoria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OVIDIUS. </a:t>
            </a:r>
            <a:r>
              <a:rPr lang="cs-CZ" sz="1200" i="1" dirty="0">
                <a:solidFill>
                  <a:schemeClr val="tx1"/>
                </a:solidFill>
              </a:rPr>
              <a:t>Proměny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25.7.2013]. </a:t>
            </a:r>
            <a:r>
              <a:rPr lang="cs-CZ" sz="1200" dirty="0">
                <a:solidFill>
                  <a:schemeClr val="tx1"/>
                </a:solidFill>
              </a:rPr>
              <a:t>Dostupný na WWW: https://</a:t>
            </a:r>
            <a:r>
              <a:rPr lang="cs-CZ" sz="1200" dirty="0" smtClean="0">
                <a:solidFill>
                  <a:schemeClr val="tx1"/>
                </a:solidFill>
              </a:rPr>
              <a:t>sites.google.com/site/misantropovacitarna/ovidius-promeny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WIKICITÁTY. </a:t>
            </a:r>
            <a:r>
              <a:rPr lang="cs-CZ" sz="1200" i="1" dirty="0">
                <a:solidFill>
                  <a:schemeClr val="tx1"/>
                </a:solidFill>
              </a:rPr>
              <a:t>Publius Ovidius </a:t>
            </a:r>
            <a:r>
              <a:rPr lang="cs-CZ" sz="1200" i="1" dirty="0" err="1">
                <a:solidFill>
                  <a:schemeClr val="tx1"/>
                </a:solidFill>
              </a:rPr>
              <a:t>Naso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25.7.2013].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http://cs.wikiquote.org/wiki/Publius_Ovidius_Naso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  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84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1261</Words>
  <Application>Microsoft Office PowerPoint</Application>
  <PresentationFormat>Předvádění na obrazovce (16:9)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PUBLIUS OVIDIUS NASO</vt:lpstr>
      <vt:lpstr>PUBLIUS OVIDIUS NASO ÚVOD</vt:lpstr>
      <vt:lpstr>PUBLIUS OVIDIUS NASO ŽIVOTNÍ OSUDY</vt:lpstr>
      <vt:lpstr>PUBLIUS OVIDIUS NASO ŽIVOTNÍ OSUDY</vt:lpstr>
      <vt:lpstr>PUBLIUS OVIDIUS NASO DÍLO – MILOSTNÁ POEZIE</vt:lpstr>
      <vt:lpstr>PUBLIUS OVIDIUS NASO DÍLO – MILOSTNÁ POEZIE, UKÁZKY</vt:lpstr>
      <vt:lpstr>PUBLIUS OVIDIUS NASO DÍLO – PROMĚNY</vt:lpstr>
      <vt:lpstr>PUBLIUS OVIDIUS NASO DÍLO – PROMĚNY, UKÁZKY</vt:lpstr>
      <vt:lpstr>PUBLIUS OVIDIUS NASO DALŠÍ DÍLO </vt:lpstr>
      <vt:lpstr>PUBLIUS OVIDIUS NASO CITÁTY </vt:lpstr>
      <vt:lpstr>PUBLIUS OVIDIUS NASO </vt:lpstr>
      <vt:lpstr>PUBLIUS OVIDIUS NASO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OVIDIUS</dc:title>
  <dc:creator>Dušan</dc:creator>
  <cp:lastModifiedBy>Dušan</cp:lastModifiedBy>
  <cp:revision>42</cp:revision>
  <dcterms:created xsi:type="dcterms:W3CDTF">2014-04-24T16:01:34Z</dcterms:created>
  <dcterms:modified xsi:type="dcterms:W3CDTF">2014-04-25T10:07:33Z</dcterms:modified>
</cp:coreProperties>
</file>