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1" r:id="rId2"/>
    <p:sldId id="256" r:id="rId3"/>
    <p:sldId id="258" r:id="rId4"/>
    <p:sldId id="269" r:id="rId5"/>
    <p:sldId id="257" r:id="rId6"/>
    <p:sldId id="272" r:id="rId7"/>
    <p:sldId id="259" r:id="rId8"/>
    <p:sldId id="260" r:id="rId9"/>
    <p:sldId id="261" r:id="rId10"/>
    <p:sldId id="262" r:id="rId11"/>
    <p:sldId id="267" r:id="rId12"/>
    <p:sldId id="263" r:id="rId13"/>
    <p:sldId id="265" r:id="rId14"/>
    <p:sldId id="264" r:id="rId15"/>
    <p:sldId id="266" r:id="rId16"/>
    <p:sldId id="26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5" autoAdjust="0"/>
    <p:restoredTop sz="94729" autoAdjust="0"/>
  </p:normalViewPr>
  <p:slideViewPr>
    <p:cSldViewPr>
      <p:cViewPr>
        <p:scale>
          <a:sx n="100" d="100"/>
          <a:sy n="100" d="100"/>
        </p:scale>
        <p:origin x="-32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364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F9E83-2134-4E81-8F2E-2A744EE2E88C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99C28-D3CA-4B57-A440-A7746680CA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316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8CDA8-4297-43E4-9DA0-FD2B7D9F6CA8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C288D-7FB0-4B41-B0C4-C93926AC44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4447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C288D-7FB0-4B41-B0C4-C93926AC44F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6671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006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198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33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848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91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038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3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250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589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401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0487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0DD9-23F7-4F59-9FA3-FDFB58668F2D}" type="datetimeFigureOut">
              <a:rPr lang="en-US" smtClean="0"/>
              <a:pPr/>
              <a:t>4/25/2014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DB92A-F33E-4A5E-8A85-16947D23E4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32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9" name="Group 57"/>
          <p:cNvGraphicFramePr>
            <a:graphicFrameLocks noGrp="1"/>
          </p:cNvGraphicFramePr>
          <p:nvPr>
            <p:ph type="subTitle" idx="1"/>
            <p:extLst>
              <p:ext uri="{D42A27DB-BD31-4B8C-83A1-F6EECF244321}">
                <p14:modId xmlns:p14="http://schemas.microsoft.com/office/powerpoint/2010/main" xmlns="" val="1520735731"/>
              </p:ext>
            </p:extLst>
          </p:nvPr>
        </p:nvGraphicFramePr>
        <p:xfrm>
          <a:off x="1331913" y="1700213"/>
          <a:ext cx="6400800" cy="4535307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8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vy_32_INOVACE_bio_bot1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bot1_lekninovite.pptx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Lenka Smyčková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Anotace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Prezentace seznamuje žáky s charakteristikou a zástupci čeledi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leknínovité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a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šácholanovité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Předmět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Tematická oblast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botanika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Leknínovité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a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šácholanovité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Očekávané výstupy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Žáci popíší čeledi, orientují se v květním vzorci, poznávají základní druhy, případně další druhy.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Klíčová slova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Leknínovité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šácholanovité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primitivní znaky, květní vzorec, zástupci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Druh učebního materiálu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prezentace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5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1. ročník čtyřletého gymnázia a odpovídající ročník víceletého gymnázia, seminář z biologie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osmileté gymnázium, čtyřleté gymnázium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,Bold"/>
                        </a:rPr>
                        <a:t>(26.2.2014, SBIO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Calibri" pitchFamily="34" charset="0"/>
                        </a:rPr>
                        <a:t>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81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Zdroje uvedeny na konci dokumentu.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Obrázek 3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1421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DVOUDĚLOŽNÉ ROSTLINY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LEKNÍNOVITÉ</a:t>
            </a:r>
            <a:endParaRPr lang="en-US" dirty="0"/>
          </a:p>
          <a:p>
            <a:r>
              <a:rPr lang="cs-CZ" dirty="0" smtClean="0"/>
              <a:t>ŠÁCHOLANOVITÉ</a:t>
            </a:r>
          </a:p>
        </p:txBody>
      </p:sp>
    </p:spTree>
    <p:extLst>
      <p:ext uri="{BB962C8B-B14F-4D97-AF65-F5344CB8AC3E}">
        <p14:creationId xmlns:p14="http://schemas.microsoft.com/office/powerpoint/2010/main" xmlns="" val="231920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řád: LEKNÍNOTVARÉ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čeleď : LEKNÍNOVITÉ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NEJSTARŠÍ  </a:t>
            </a:r>
            <a:r>
              <a:rPr lang="cs-CZ" dirty="0"/>
              <a:t>SKUPINA KRYTOSEMENNÝCH: </a:t>
            </a:r>
            <a:r>
              <a:rPr lang="cs-CZ" dirty="0" smtClean="0"/>
              <a:t> nižší dvouděložné, nejpůvodnější řád</a:t>
            </a:r>
            <a:endParaRPr lang="cs-CZ" dirty="0"/>
          </a:p>
          <a:p>
            <a:r>
              <a:rPr lang="cs-CZ" dirty="0" smtClean="0"/>
              <a:t>PRIMITIVNÍ ZNAKY: mnoho květních částí</a:t>
            </a:r>
          </a:p>
          <a:p>
            <a:r>
              <a:rPr lang="cs-CZ" dirty="0" smtClean="0"/>
              <a:t>PŘIZPŮSOBENÍ ŽIVOTU VE VODĚ: dlouhé řapíky plovoucích listů i květů, tvorba oddenků</a:t>
            </a:r>
          </a:p>
          <a:p>
            <a:r>
              <a:rPr lang="cs-CZ" dirty="0" smtClean="0"/>
              <a:t>ZÁSTUPCI</a:t>
            </a:r>
            <a:r>
              <a:rPr lang="cs-CZ" i="1" dirty="0" smtClean="0"/>
              <a:t>     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leknín bílý </a:t>
            </a:r>
            <a:r>
              <a:rPr lang="cs-CZ" i="1" dirty="0" smtClean="0"/>
              <a:t>(</a:t>
            </a:r>
            <a:r>
              <a:rPr lang="cs-CZ" i="1" dirty="0" err="1" smtClean="0"/>
              <a:t>Nymphaea</a:t>
            </a:r>
            <a:r>
              <a:rPr lang="cs-CZ" i="1" dirty="0" smtClean="0"/>
              <a:t> alba),</a:t>
            </a:r>
            <a:r>
              <a:rPr lang="cs-CZ" dirty="0" smtClean="0"/>
              <a:t> bělostný </a:t>
            </a:r>
            <a:r>
              <a:rPr lang="cs-CZ" i="1" dirty="0" smtClean="0"/>
              <a:t>(</a:t>
            </a:r>
            <a:r>
              <a:rPr lang="cs-CZ" i="1" dirty="0" err="1" smtClean="0"/>
              <a:t>N.candida</a:t>
            </a:r>
            <a:r>
              <a:rPr lang="cs-CZ" i="1" dirty="0" smtClean="0"/>
              <a:t>),</a:t>
            </a:r>
          </a:p>
          <a:p>
            <a:pPr marL="0" indent="0">
              <a:buNone/>
            </a:pPr>
            <a:r>
              <a:rPr lang="cs-CZ" dirty="0" smtClean="0"/>
              <a:t>    stulík žlutý </a:t>
            </a:r>
            <a:r>
              <a:rPr lang="cs-CZ" i="1" dirty="0" smtClean="0"/>
              <a:t>(</a:t>
            </a:r>
            <a:r>
              <a:rPr lang="cs-CZ" i="1" dirty="0" err="1" smtClean="0"/>
              <a:t>Nufar.lutea</a:t>
            </a:r>
            <a:r>
              <a:rPr lang="cs-CZ" i="1" dirty="0" smtClean="0"/>
              <a:t>),</a:t>
            </a:r>
            <a:r>
              <a:rPr lang="cs-CZ" dirty="0" smtClean="0"/>
              <a:t> malý </a:t>
            </a:r>
            <a:r>
              <a:rPr lang="cs-CZ" i="1" dirty="0" smtClean="0"/>
              <a:t>(</a:t>
            </a:r>
            <a:r>
              <a:rPr lang="cs-CZ" i="1" dirty="0" err="1" smtClean="0"/>
              <a:t>N.pumila</a:t>
            </a:r>
            <a:r>
              <a:rPr lang="cs-CZ" i="1" dirty="0" smtClean="0"/>
              <a:t>),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viktorie</a:t>
            </a:r>
            <a:r>
              <a:rPr lang="cs-CZ" dirty="0" smtClean="0"/>
              <a:t> amazonská (</a:t>
            </a:r>
            <a:r>
              <a:rPr lang="cs-CZ" i="1" dirty="0" smtClean="0"/>
              <a:t>Victoria </a:t>
            </a:r>
            <a:r>
              <a:rPr lang="cs-CZ" i="1" dirty="0" err="1" smtClean="0"/>
              <a:t>amazonica</a:t>
            </a:r>
            <a:r>
              <a:rPr lang="cs-CZ" i="1" dirty="0" smtClean="0"/>
              <a:t>)</a:t>
            </a:r>
            <a:endParaRPr lang="cs-CZ" i="1" dirty="0"/>
          </a:p>
          <a:p>
            <a:r>
              <a:rPr lang="cs-CZ" dirty="0" smtClean="0"/>
              <a:t>květní vzorec </a:t>
            </a:r>
            <a:r>
              <a:rPr lang="cs-CZ" dirty="0"/>
              <a:t>*</a:t>
            </a:r>
            <a:r>
              <a:rPr lang="cs-CZ" dirty="0">
                <a:latin typeface="Times New Roman"/>
                <a:cs typeface="Times New Roman"/>
              </a:rPr>
              <a:t>♀♂</a:t>
            </a:r>
            <a:r>
              <a:rPr lang="cs-CZ" dirty="0" smtClean="0"/>
              <a:t>K4C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A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G_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endParaRPr lang="cs-CZ" dirty="0" smtClean="0"/>
          </a:p>
          <a:p>
            <a:r>
              <a:rPr lang="cs-CZ" dirty="0" smtClean="0"/>
              <a:t>tyčinky </a:t>
            </a:r>
            <a:r>
              <a:rPr lang="cs-CZ" dirty="0"/>
              <a:t>přecházejí v </a:t>
            </a:r>
            <a:r>
              <a:rPr lang="cs-CZ" dirty="0" smtClean="0"/>
              <a:t>korunní lístky</a:t>
            </a:r>
            <a:endParaRPr lang="cs-CZ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232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Vysvětlivky ke květnímu vzorci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/>
            </a:r>
            <a:br>
              <a:rPr lang="cs-CZ" b="1" dirty="0"/>
            </a:br>
            <a:r>
              <a:rPr lang="cs-CZ" dirty="0">
                <a:latin typeface="Times New Roman"/>
                <a:cs typeface="Times New Roman"/>
              </a:rPr>
              <a:t>♀♂ </a:t>
            </a:r>
            <a:r>
              <a:rPr lang="cs-CZ" dirty="0">
                <a:latin typeface="Calibri" pitchFamily="34" charset="0"/>
                <a:cs typeface="Calibri" pitchFamily="34" charset="0"/>
              </a:rPr>
              <a:t>oboupohlavný</a:t>
            </a:r>
            <a:r>
              <a:rPr lang="cs-CZ" dirty="0"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  ♀</a:t>
            </a:r>
            <a:r>
              <a:rPr lang="cs-CZ" dirty="0">
                <a:latin typeface="+mj-lt"/>
                <a:cs typeface="Times New Roman"/>
              </a:rPr>
              <a:t>samičí</a:t>
            </a:r>
            <a:r>
              <a:rPr lang="cs-CZ" dirty="0">
                <a:latin typeface="Times New Roman"/>
                <a:cs typeface="Times New Roman"/>
              </a:rPr>
              <a:t> </a:t>
            </a:r>
            <a:r>
              <a:rPr lang="cs-CZ" dirty="0" smtClean="0">
                <a:latin typeface="Times New Roman"/>
                <a:cs typeface="Times New Roman"/>
              </a:rPr>
              <a:t>   ♂ </a:t>
            </a:r>
            <a:r>
              <a:rPr lang="cs-CZ" dirty="0">
                <a:cs typeface="Times New Roman"/>
              </a:rPr>
              <a:t>samčí</a:t>
            </a:r>
            <a:r>
              <a:rPr lang="cs-CZ" dirty="0">
                <a:latin typeface="Times New Roman"/>
                <a:cs typeface="Times New Roman"/>
              </a:rPr>
              <a:t/>
            </a:r>
            <a:br>
              <a:rPr lang="cs-CZ" dirty="0">
                <a:latin typeface="Times New Roman"/>
                <a:cs typeface="Times New Roman"/>
              </a:rPr>
            </a:br>
            <a:r>
              <a:rPr lang="cs-CZ" dirty="0">
                <a:latin typeface="Times New Roman"/>
                <a:cs typeface="Times New Roman"/>
                <a:sym typeface="Symbol"/>
              </a:rPr>
              <a:t></a:t>
            </a:r>
            <a:r>
              <a:rPr lang="cs-CZ" dirty="0">
                <a:latin typeface="Segoe UI Semibold"/>
                <a:cs typeface="Times New Roman"/>
                <a:sym typeface="Symbol"/>
              </a:rPr>
              <a:t>    </a:t>
            </a:r>
            <a:r>
              <a:rPr lang="cs-CZ" dirty="0"/>
              <a:t>květ souměrný</a:t>
            </a:r>
            <a:r>
              <a:rPr lang="cs-CZ" i="1" dirty="0"/>
              <a:t> (</a:t>
            </a:r>
            <a:r>
              <a:rPr lang="cs-CZ" i="1" dirty="0" err="1"/>
              <a:t>zygomorfní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latin typeface="Times New Roman"/>
                <a:cs typeface="Times New Roman"/>
                <a:sym typeface="Symbol"/>
              </a:rPr>
              <a:t>    </a:t>
            </a:r>
            <a:r>
              <a:rPr lang="cs-CZ" dirty="0">
                <a:cs typeface="Times New Roman"/>
                <a:sym typeface="Symbol"/>
              </a:rPr>
              <a:t>dvoustraně souměrný </a:t>
            </a:r>
            <a:r>
              <a:rPr lang="cs-CZ" dirty="0">
                <a:latin typeface="Times New Roman"/>
                <a:cs typeface="Times New Roman"/>
                <a:sym typeface="Symbol"/>
              </a:rPr>
              <a:t>(</a:t>
            </a:r>
            <a:r>
              <a:rPr lang="cs-CZ" i="1" dirty="0" err="1">
                <a:cs typeface="Times New Roman"/>
                <a:sym typeface="Symbol"/>
              </a:rPr>
              <a:t>bisymetrický</a:t>
            </a:r>
            <a:r>
              <a:rPr lang="cs-CZ" i="1" dirty="0">
                <a:cs typeface="Times New Roman"/>
                <a:sym typeface="Symbol"/>
              </a:rPr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*     pravidelný </a:t>
            </a:r>
            <a:r>
              <a:rPr lang="cs-CZ" i="1" dirty="0"/>
              <a:t>(aktinomorfní)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P     okvětí (</a:t>
            </a:r>
            <a:r>
              <a:rPr lang="cs-CZ" i="1" dirty="0" err="1"/>
              <a:t>perigonium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K     kalich (</a:t>
            </a:r>
            <a:r>
              <a:rPr lang="cs-CZ" i="1" dirty="0" err="1"/>
              <a:t>calyx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C     koruna </a:t>
            </a:r>
            <a:r>
              <a:rPr lang="cs-CZ" i="1" dirty="0"/>
              <a:t>(</a:t>
            </a:r>
            <a:r>
              <a:rPr lang="cs-CZ" i="1" dirty="0" err="1"/>
              <a:t>corolla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   </a:t>
            </a:r>
            <a:r>
              <a:rPr lang="cs-CZ" dirty="0" smtClean="0"/>
              <a:t>  </a:t>
            </a:r>
            <a:r>
              <a:rPr lang="cs-CZ" dirty="0"/>
              <a:t>tyčinky (</a:t>
            </a:r>
            <a:r>
              <a:rPr lang="cs-CZ" i="1" dirty="0" err="1"/>
              <a:t>androeceum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G_</a:t>
            </a:r>
            <a:r>
              <a:rPr lang="cs-CZ" dirty="0" smtClean="0">
                <a:sym typeface="Symbol"/>
              </a:rPr>
              <a:t></a:t>
            </a:r>
            <a:r>
              <a:rPr lang="cs-CZ" dirty="0" smtClean="0"/>
              <a:t>G </a:t>
            </a:r>
            <a:r>
              <a:rPr lang="cs-CZ" dirty="0"/>
              <a:t>G- </a:t>
            </a:r>
            <a:r>
              <a:rPr lang="cs-CZ" dirty="0" smtClean="0"/>
              <a:t> plodolisty, umístění semeníku  (</a:t>
            </a:r>
            <a:r>
              <a:rPr lang="cs-CZ" i="1" dirty="0" err="1" smtClean="0"/>
              <a:t>gynaeceum</a:t>
            </a:r>
            <a:r>
              <a:rPr lang="cs-CZ" i="1" dirty="0"/>
              <a:t>)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    nekonečně </a:t>
            </a:r>
            <a:r>
              <a:rPr lang="cs-CZ" dirty="0"/>
              <a:t>částí</a:t>
            </a:r>
            <a:br>
              <a:rPr lang="cs-CZ" dirty="0"/>
            </a:br>
            <a:r>
              <a:rPr lang="cs-CZ" dirty="0" smtClean="0"/>
              <a:t>()     srostlé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3+3 daný počet v kruzích</a:t>
            </a:r>
          </a:p>
        </p:txBody>
      </p:sp>
    </p:spTree>
    <p:extLst>
      <p:ext uri="{BB962C8B-B14F-4D97-AF65-F5344CB8AC3E}">
        <p14:creationId xmlns:p14="http://schemas.microsoft.com/office/powerpoint/2010/main" xmlns="" val="4213391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řád</a:t>
            </a:r>
            <a:r>
              <a:rPr lang="cs-CZ" dirty="0" smtClean="0"/>
              <a:t>: ŠÁCHOLANOTVARÉ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čeleď</a:t>
            </a:r>
            <a:r>
              <a:rPr lang="cs-CZ" dirty="0" smtClean="0"/>
              <a:t>: ŠÁCHOLANOVITÉ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STAROBYLÁ SKUPINA KRYTOSEMENNÝCH: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patří k nejpůvodnějším čeledím</a:t>
            </a:r>
          </a:p>
          <a:p>
            <a:r>
              <a:rPr lang="cs-CZ" dirty="0" smtClean="0"/>
              <a:t>PRIMITIVNÍ ZNAKY: velký počet pestíků, tyčinek, okvětních lístků uložených ve spirále</a:t>
            </a:r>
          </a:p>
          <a:p>
            <a:r>
              <a:rPr lang="cs-CZ" dirty="0" smtClean="0"/>
              <a:t>INTRODUKOVANÉ ROSTLINY: nepůvodní, setkáváme se s nimi v parcích a na zahradách</a:t>
            </a:r>
          </a:p>
          <a:p>
            <a:r>
              <a:rPr lang="cs-CZ" dirty="0" smtClean="0"/>
              <a:t>ZÁSTUPCI: 	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 šácholan (</a:t>
            </a:r>
            <a:r>
              <a:rPr lang="cs-CZ" i="1" dirty="0" err="1" smtClean="0"/>
              <a:t>Magnolia</a:t>
            </a:r>
            <a:r>
              <a:rPr lang="cs-CZ" i="1" dirty="0" smtClean="0"/>
              <a:t>)</a:t>
            </a:r>
            <a:r>
              <a:rPr lang="cs-CZ" dirty="0" smtClean="0"/>
              <a:t>, liliovník </a:t>
            </a:r>
            <a:r>
              <a:rPr lang="cs-CZ" i="1" dirty="0" smtClean="0"/>
              <a:t>(</a:t>
            </a:r>
            <a:r>
              <a:rPr lang="cs-CZ" i="1" dirty="0" err="1" smtClean="0"/>
              <a:t>Liliodendron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příbuzní pepřovník, vavřín</a:t>
            </a:r>
          </a:p>
          <a:p>
            <a:endParaRPr lang="cs-CZ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635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800600"/>
            <a:ext cx="6883152" cy="566738"/>
          </a:xfrm>
        </p:spPr>
        <p:txBody>
          <a:bodyPr/>
          <a:lstStyle/>
          <a:p>
            <a:r>
              <a:rPr lang="cs-CZ" dirty="0" smtClean="0"/>
              <a:t>Šácholan </a:t>
            </a:r>
            <a:r>
              <a:rPr lang="cs-CZ" i="1" dirty="0" smtClean="0"/>
              <a:t>(</a:t>
            </a:r>
            <a:r>
              <a:rPr lang="cs-CZ" i="1" dirty="0" err="1" smtClean="0"/>
              <a:t>Magnolia</a:t>
            </a:r>
            <a:r>
              <a:rPr lang="cs-CZ" i="1" dirty="0" smtClean="0"/>
              <a:t>)</a:t>
            </a:r>
            <a:endParaRPr lang="cs-CZ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mtClean="0"/>
              <a:t>/1/</a:t>
            </a: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48063" y="144015"/>
            <a:ext cx="3515884" cy="2636913"/>
          </a:xfrm>
          <a:prstGeom prst="rect">
            <a:avLst/>
          </a:prstGeom>
        </p:spPr>
      </p:pic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9512" y="116632"/>
            <a:ext cx="5486400" cy="4114800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83968" y="2780928"/>
            <a:ext cx="4379979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064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Liliovník tulipánokvětý </a:t>
            </a:r>
            <a:r>
              <a:rPr lang="cs-CZ" sz="1000" dirty="0" smtClean="0"/>
              <a:t>/zdroj 2/</a:t>
            </a:r>
            <a:endParaRPr lang="en-US" sz="1000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5201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805264"/>
            <a:ext cx="5486400" cy="566738"/>
          </a:xfrm>
        </p:spPr>
        <p:txBody>
          <a:bodyPr/>
          <a:lstStyle/>
          <a:p>
            <a:r>
              <a:rPr lang="cs-CZ" dirty="0" smtClean="0"/>
              <a:t>Leknín bílý </a:t>
            </a:r>
            <a:r>
              <a:rPr lang="cs-CZ" sz="1000" dirty="0" smtClean="0"/>
              <a:t>/zdroje2,3,3/</a:t>
            </a:r>
            <a:endParaRPr lang="en-US" sz="1000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5292080" y="5949280"/>
            <a:ext cx="1958008" cy="61400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7544" y="3489460"/>
            <a:ext cx="3456384" cy="2304256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60032" y="4005064"/>
            <a:ext cx="4032448" cy="2688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546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Stulík žlutý </a:t>
            </a:r>
            <a:r>
              <a:rPr lang="cs-CZ" sz="1000" dirty="0" smtClean="0"/>
              <a:t>/2,3/</a:t>
            </a:r>
            <a:endParaRPr lang="en-US" sz="1000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23528" y="332656"/>
            <a:ext cx="5486400" cy="4114800"/>
          </a:xfrm>
        </p:spPr>
      </p:pic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99992" y="3433101"/>
            <a:ext cx="4464496" cy="2976331"/>
          </a:xfrm>
        </p:spPr>
      </p:pic>
    </p:spTree>
    <p:extLst>
      <p:ext uri="{BB962C8B-B14F-4D97-AF65-F5344CB8AC3E}">
        <p14:creationId xmlns:p14="http://schemas.microsoft.com/office/powerpoint/2010/main" xmlns="" val="198644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013176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cs-CZ" dirty="0" err="1" smtClean="0"/>
              <a:t>Plavín</a:t>
            </a:r>
            <a:r>
              <a:rPr lang="cs-CZ" dirty="0" smtClean="0"/>
              <a:t> štítnatý - </a:t>
            </a:r>
            <a:r>
              <a:rPr lang="cs-CZ" dirty="0" err="1" smtClean="0"/>
              <a:t>vachtovité</a:t>
            </a:r>
            <a:r>
              <a:rPr lang="cs-CZ" dirty="0" smtClean="0"/>
              <a:t> </a:t>
            </a:r>
            <a:r>
              <a:rPr lang="cs-CZ" sz="1100" dirty="0" smtClean="0"/>
              <a:t>/1,3,3/</a:t>
            </a:r>
            <a:endParaRPr lang="en-US" sz="1100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9512" y="260648"/>
            <a:ext cx="5486400" cy="41148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512" y="5877272"/>
            <a:ext cx="3066728" cy="294928"/>
          </a:xfrm>
        </p:spPr>
        <p:txBody>
          <a:bodyPr>
            <a:noAutofit/>
          </a:bodyPr>
          <a:lstStyle/>
          <a:p>
            <a:r>
              <a:rPr lang="cs-CZ" sz="2000" dirty="0"/>
              <a:t>!nepatří mezi </a:t>
            </a:r>
            <a:r>
              <a:rPr lang="cs-CZ" sz="2000" dirty="0" err="1" smtClean="0"/>
              <a:t>leknínovité</a:t>
            </a:r>
            <a:r>
              <a:rPr lang="cs-CZ" sz="2000" dirty="0" smtClean="0"/>
              <a:t> příklad KONVERGENCE</a:t>
            </a:r>
            <a:endParaRPr lang="en-US" sz="2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19465" y="3501008"/>
            <a:ext cx="4464496" cy="297633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27127" t="-28952"/>
          <a:stretch/>
        </p:blipFill>
        <p:spPr>
          <a:xfrm>
            <a:off x="4777720" y="-459432"/>
            <a:ext cx="4106241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66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POZNÁVEJTE NÁSLEDUJÍCÍ ROSTLINY</a:t>
            </a:r>
            <a:endParaRPr lang="en-US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charakterizujte obě čeledi</a:t>
            </a:r>
          </a:p>
          <a:p>
            <a:r>
              <a:rPr lang="cs-CZ" dirty="0"/>
              <a:t>vyberte odpovídající květní vzorec 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)</a:t>
            </a:r>
            <a:r>
              <a:rPr lang="cs-CZ" dirty="0" smtClean="0">
                <a:sym typeface="Symbol"/>
              </a:rPr>
              <a:t></a:t>
            </a:r>
            <a:r>
              <a:rPr lang="cs-CZ" dirty="0" smtClean="0">
                <a:latin typeface="Times New Roman"/>
                <a:cs typeface="Times New Roman"/>
              </a:rPr>
              <a:t>♀♂</a:t>
            </a:r>
            <a:r>
              <a:rPr lang="cs-CZ" dirty="0" smtClean="0"/>
              <a:t>K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C5A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G-(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B) </a:t>
            </a:r>
            <a:r>
              <a:rPr lang="cs-CZ" dirty="0" smtClean="0"/>
              <a:t>*</a:t>
            </a:r>
            <a:r>
              <a:rPr lang="cs-CZ" dirty="0">
                <a:latin typeface="Times New Roman"/>
                <a:cs typeface="Times New Roman"/>
              </a:rPr>
              <a:t>♀♂</a:t>
            </a:r>
            <a:r>
              <a:rPr lang="cs-CZ" dirty="0" smtClean="0"/>
              <a:t>K4C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/>
              <a:t>A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r>
              <a:rPr lang="cs-CZ" dirty="0" smtClean="0">
                <a:sym typeface="Symbol"/>
              </a:rPr>
              <a:t>G_</a:t>
            </a:r>
            <a:r>
              <a:rPr lang="cs-CZ" dirty="0" smtClean="0">
                <a:latin typeface="Segoe UI Semibold"/>
                <a:cs typeface="Times New Roman"/>
                <a:sym typeface="Symbol"/>
              </a:rPr>
              <a:t>∞</a:t>
            </a:r>
            <a:endParaRPr lang="cs-CZ" dirty="0" smtClean="0"/>
          </a:p>
          <a:p>
            <a:r>
              <a:rPr lang="cs-CZ" dirty="0" smtClean="0"/>
              <a:t>napište jména rostlin na následujících obr.</a:t>
            </a:r>
          </a:p>
          <a:p>
            <a:r>
              <a:rPr lang="cs-CZ" dirty="0" smtClean="0"/>
              <a:t>jedna rostlina má jen podobné znaky, která a proč?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482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</a:t>
            </a:r>
            <a:endParaRPr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63688" y="620688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59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 advTm="69000"/>
    </mc:Choice>
    <mc:Fallback>
      <p:transition advTm="6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</a:t>
            </a:r>
            <a:endParaRPr lang="en-US" dirty="0"/>
          </a:p>
        </p:txBody>
      </p:sp>
      <p:pic>
        <p:nvPicPr>
          <p:cNvPr id="7" name="Zástupný symbol pro obrázek 6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406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</a:t>
            </a:r>
            <a:endParaRPr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63688" y="620688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803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</a:t>
            </a:r>
            <a:endParaRPr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Zástupný symbol pro obrázek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691680" y="692696"/>
            <a:ext cx="54864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295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9000">
        <p14:reveal/>
      </p:transition>
    </mc:Choice>
    <mc:Fallback>
      <p:transition spd="slow" advTm="6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250706"/>
          </a:xfrm>
        </p:spPr>
        <p:txBody>
          <a:bodyPr anchor="t">
            <a:normAutofit/>
          </a:bodyPr>
          <a:lstStyle/>
          <a:p>
            <a:pPr algn="l"/>
            <a:r>
              <a:rPr lang="cs-CZ" sz="1600" b="1" dirty="0" smtClean="0"/>
              <a:t>Řešení:</a:t>
            </a:r>
            <a:br>
              <a:rPr lang="cs-CZ" sz="1600" b="1" dirty="0" smtClean="0"/>
            </a:br>
            <a:r>
              <a:rPr lang="cs-CZ" sz="1600" b="1" dirty="0" err="1" smtClean="0"/>
              <a:t>leknínovité</a:t>
            </a:r>
            <a:r>
              <a:rPr lang="cs-CZ" sz="1600" b="1" dirty="0" smtClean="0"/>
              <a:t>: </a:t>
            </a:r>
            <a:r>
              <a:rPr lang="cs-CZ" sz="1600" dirty="0" smtClean="0"/>
              <a:t>nejstarší recentní krytosemenné, nižší </a:t>
            </a:r>
            <a:r>
              <a:rPr lang="cs-CZ" sz="1600" dirty="0"/>
              <a:t>dvouděložné, </a:t>
            </a:r>
            <a:br>
              <a:rPr lang="cs-CZ" sz="1600" dirty="0"/>
            </a:br>
            <a:r>
              <a:rPr lang="cs-CZ" sz="1600" dirty="0" smtClean="0"/>
              <a:t>mnoho </a:t>
            </a:r>
            <a:r>
              <a:rPr lang="cs-CZ" sz="1600" dirty="0"/>
              <a:t>květních </a:t>
            </a:r>
            <a:r>
              <a:rPr lang="cs-CZ" sz="1600" dirty="0" smtClean="0"/>
              <a:t>částí - primitivní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vodní, dlouhé </a:t>
            </a:r>
            <a:r>
              <a:rPr lang="cs-CZ" sz="1600" dirty="0"/>
              <a:t>řapíky plovoucích listů i květů, tvorba </a:t>
            </a:r>
            <a:r>
              <a:rPr lang="cs-CZ" sz="1600" dirty="0" smtClean="0"/>
              <a:t>oddenků</a:t>
            </a:r>
            <a:br>
              <a:rPr lang="cs-CZ" sz="1600" dirty="0" smtClean="0"/>
            </a:br>
            <a:r>
              <a:rPr lang="cs-CZ" sz="1600" b="1" dirty="0" err="1" smtClean="0"/>
              <a:t>šácholanovité</a:t>
            </a:r>
            <a:r>
              <a:rPr lang="cs-CZ" sz="1600" b="1" dirty="0"/>
              <a:t>:</a:t>
            </a:r>
            <a:br>
              <a:rPr lang="cs-CZ" sz="1600" b="1" dirty="0"/>
            </a:br>
            <a:r>
              <a:rPr lang="cs-CZ" sz="1600" dirty="0" smtClean="0"/>
              <a:t>patří </a:t>
            </a:r>
            <a:r>
              <a:rPr lang="cs-CZ" sz="1600" dirty="0"/>
              <a:t>k nejpůvodnějším čeledím</a:t>
            </a:r>
            <a:br>
              <a:rPr lang="cs-CZ" sz="1600" dirty="0"/>
            </a:br>
            <a:r>
              <a:rPr lang="cs-CZ" sz="1600" dirty="0" smtClean="0"/>
              <a:t>velký </a:t>
            </a:r>
            <a:r>
              <a:rPr lang="cs-CZ" sz="1600" dirty="0"/>
              <a:t>počet pestíků, tyčinek, okvětních lístků uložených ve spirále</a:t>
            </a:r>
            <a:br>
              <a:rPr lang="cs-CZ" sz="1600" dirty="0"/>
            </a:br>
            <a:r>
              <a:rPr lang="cs-CZ" sz="1600" dirty="0" smtClean="0"/>
              <a:t>nepůvodní</a:t>
            </a:r>
            <a:r>
              <a:rPr lang="cs-CZ" sz="1600" dirty="0"/>
              <a:t>, setkáváme se s nimi v parcích a na </a:t>
            </a:r>
            <a:r>
              <a:rPr lang="cs-CZ" sz="1600" dirty="0" smtClean="0"/>
              <a:t>zahradách</a:t>
            </a:r>
            <a:br>
              <a:rPr lang="cs-CZ" sz="1600" dirty="0" smtClean="0"/>
            </a:br>
            <a:r>
              <a:rPr lang="cs-CZ" sz="1600" dirty="0"/>
              <a:t>B) *</a:t>
            </a:r>
            <a:r>
              <a:rPr lang="cs-CZ" sz="1600" dirty="0">
                <a:latin typeface="Times New Roman"/>
                <a:cs typeface="Times New Roman"/>
              </a:rPr>
              <a:t>♀♂</a:t>
            </a:r>
            <a:r>
              <a:rPr lang="cs-CZ" sz="1600" dirty="0"/>
              <a:t>K4C</a:t>
            </a:r>
            <a:r>
              <a:rPr lang="cs-CZ" sz="1600" dirty="0">
                <a:latin typeface="Segoe UI Semibold"/>
                <a:cs typeface="Times New Roman"/>
                <a:sym typeface="Symbol"/>
              </a:rPr>
              <a:t>∞</a:t>
            </a:r>
            <a:r>
              <a:rPr lang="cs-CZ" sz="1600" dirty="0"/>
              <a:t>A</a:t>
            </a:r>
            <a:r>
              <a:rPr lang="cs-CZ" sz="1600" dirty="0">
                <a:latin typeface="Segoe UI Semibold"/>
                <a:cs typeface="Times New Roman"/>
                <a:sym typeface="Symbol"/>
              </a:rPr>
              <a:t>∞</a:t>
            </a:r>
            <a:r>
              <a:rPr lang="cs-CZ" sz="1600" dirty="0">
                <a:sym typeface="Symbol"/>
              </a:rPr>
              <a:t>G_</a:t>
            </a:r>
            <a:r>
              <a:rPr lang="cs-CZ" sz="1600" dirty="0">
                <a:latin typeface="Segoe UI Semibold"/>
                <a:cs typeface="Times New Roman"/>
                <a:sym typeface="Symbol"/>
              </a:rPr>
              <a:t>∞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leknín bílý, liliovník tulipánokvětý, stulík žlutý, </a:t>
            </a:r>
            <a:r>
              <a:rPr lang="cs-CZ" sz="1600" dirty="0" err="1" smtClean="0"/>
              <a:t>plavín</a:t>
            </a:r>
            <a:r>
              <a:rPr lang="cs-CZ" sz="1600" dirty="0" smtClean="0"/>
              <a:t> </a:t>
            </a:r>
            <a:r>
              <a:rPr lang="cs-CZ" sz="1600" dirty="0" err="1" smtClean="0"/>
              <a:t>šťítnatý</a:t>
            </a:r>
            <a:r>
              <a:rPr lang="cs-CZ" sz="1600" dirty="0" smtClean="0"/>
              <a:t> – nepatří mezi </a:t>
            </a:r>
            <a:r>
              <a:rPr lang="cs-CZ" sz="1600" dirty="0" err="1" smtClean="0"/>
              <a:t>leknínovité</a:t>
            </a:r>
            <a:r>
              <a:rPr lang="cs-CZ" sz="1600" smtClean="0"/>
              <a:t> příklad </a:t>
            </a:r>
            <a:r>
              <a:rPr lang="cs-CZ" sz="1600" dirty="0" smtClean="0"/>
              <a:t>konvergence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/>
              <a:t/>
            </a:r>
            <a:br>
              <a:rPr lang="cs-CZ" sz="1600" b="1" dirty="0"/>
            </a:br>
            <a:r>
              <a:rPr lang="cs-CZ" sz="1600" b="1" dirty="0" smtClean="0"/>
              <a:t/>
            </a:r>
            <a:br>
              <a:rPr lang="cs-CZ" sz="1600" b="1" dirty="0" smtClean="0"/>
            </a:br>
            <a:r>
              <a:rPr lang="cs-CZ" sz="1600" b="1" dirty="0" smtClean="0"/>
              <a:t>Zdroje snímků:</a:t>
            </a:r>
            <a:br>
              <a:rPr lang="cs-CZ" sz="1600" b="1" dirty="0" smtClean="0"/>
            </a:br>
            <a:r>
              <a:rPr lang="cs-CZ" sz="1600" dirty="0" smtClean="0"/>
              <a:t>1/ vlastní</a:t>
            </a:r>
            <a:br>
              <a:rPr lang="cs-CZ" sz="1600" dirty="0" smtClean="0"/>
            </a:br>
            <a:r>
              <a:rPr lang="cs-CZ" sz="1600" dirty="0" smtClean="0"/>
              <a:t>2/ </a:t>
            </a:r>
            <a:r>
              <a:rPr lang="cs-CZ" sz="1600" dirty="0" err="1" smtClean="0"/>
              <a:t>MUDr.Šárka</a:t>
            </a:r>
            <a:r>
              <a:rPr lang="cs-CZ" sz="1600" dirty="0" smtClean="0"/>
              <a:t> </a:t>
            </a:r>
            <a:r>
              <a:rPr lang="cs-CZ" sz="1600" dirty="0" err="1" smtClean="0"/>
              <a:t>Firgenhutová</a:t>
            </a:r>
            <a:r>
              <a:rPr lang="cs-CZ" sz="1600" dirty="0" smtClean="0"/>
              <a:t> (se souhlasem autora)</a:t>
            </a:r>
            <a:br>
              <a:rPr lang="cs-CZ" sz="1600" dirty="0" smtClean="0"/>
            </a:br>
            <a:r>
              <a:rPr lang="cs-CZ" sz="1600" dirty="0" smtClean="0"/>
              <a:t>3/ </a:t>
            </a:r>
            <a:r>
              <a:rPr lang="cs-CZ" sz="1600" dirty="0" err="1" smtClean="0"/>
              <a:t>Mgr.Dagmar</a:t>
            </a:r>
            <a:r>
              <a:rPr lang="cs-CZ" sz="1600" dirty="0" smtClean="0"/>
              <a:t> Řeháková</a:t>
            </a:r>
            <a:r>
              <a:rPr lang="cs-CZ" sz="1600" dirty="0"/>
              <a:t> </a:t>
            </a:r>
            <a:r>
              <a:rPr lang="cs-CZ" sz="1600" dirty="0" smtClean="0"/>
              <a:t>(se souhlasem autora)</a:t>
            </a:r>
            <a:br>
              <a:rPr lang="cs-CZ" sz="1600" dirty="0" smtClean="0"/>
            </a:b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150844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 advTm="69000">
        <p:cut/>
      </p:transition>
    </mc:Choice>
    <mc:Fallback>
      <p:transition advTm="69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321</Words>
  <Application>Microsoft Office PowerPoint</Application>
  <PresentationFormat>Předvádění na obrazovce (4:3)</PresentationFormat>
  <Paragraphs>75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DVOUDĚLOŽNÉ ROSTLINY</vt:lpstr>
      <vt:lpstr>řád: LEKNÍNOTVARÉ čeleď : LEKNÍNOVITÉ</vt:lpstr>
      <vt:lpstr>Vysvětlivky ke květnímu vzorci</vt:lpstr>
      <vt:lpstr>řád: ŠÁCHOLANOTVARÉ čeleď: ŠÁCHOLANOVITÉ</vt:lpstr>
      <vt:lpstr>Šácholan (Magnolia)</vt:lpstr>
      <vt:lpstr>Liliovník tulipánokvětý /zdroj 2/</vt:lpstr>
      <vt:lpstr>Leknín bílý /zdroje2,3,3/</vt:lpstr>
      <vt:lpstr>Stulík žlutý /2,3/</vt:lpstr>
      <vt:lpstr> Plavín štítnatý - vachtovité /1,3,3/</vt:lpstr>
      <vt:lpstr>POZNÁVEJTE NÁSLEDUJÍCÍ ROSTLINY</vt:lpstr>
      <vt:lpstr>1</vt:lpstr>
      <vt:lpstr>2</vt:lpstr>
      <vt:lpstr>3</vt:lpstr>
      <vt:lpstr>4</vt:lpstr>
      <vt:lpstr>Řešení: leknínovité: nejstarší recentní krytosemenné, nižší dvouděložné,  mnoho květních částí - primitivní vodní, dlouhé řapíky plovoucích listů i květů, tvorba oddenků šácholanovité: patří k nejpůvodnějším čeledím velký počet pestíků, tyčinek, okvětních lístků uložených ve spirále nepůvodní, setkáváme se s nimi v parcích a na zahradách B) *♀♂K4C∞A∞G_∞ leknín bílý, liliovník tulipánokvětý, stulík žlutý, plavín šťítnatý – nepatří mezi leknínovité příklad konvergence    Zdroje snímků: 1/ vlastní 2/ MUDr.Šárka Firgenhutová (se souhlasem autora) 3/ Mgr.Dagmar Řeháková (se souhlasem autora)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DVOUDĚLOŽNÉ ROSTLINY</dc:title>
  <dc:creator>ucitel</dc:creator>
  <cp:lastModifiedBy>Dum</cp:lastModifiedBy>
  <cp:revision>46</cp:revision>
  <dcterms:created xsi:type="dcterms:W3CDTF">2013-10-21T13:47:32Z</dcterms:created>
  <dcterms:modified xsi:type="dcterms:W3CDTF">2014-04-25T15:16:05Z</dcterms:modified>
</cp:coreProperties>
</file>