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98" r:id="rId2"/>
    <p:sldId id="256" r:id="rId3"/>
    <p:sldId id="257" r:id="rId4"/>
    <p:sldId id="258" r:id="rId5"/>
    <p:sldId id="274" r:id="rId6"/>
    <p:sldId id="260" r:id="rId7"/>
    <p:sldId id="271" r:id="rId8"/>
    <p:sldId id="262" r:id="rId9"/>
    <p:sldId id="269" r:id="rId10"/>
    <p:sldId id="261" r:id="rId11"/>
    <p:sldId id="270" r:id="rId12"/>
    <p:sldId id="283" r:id="rId13"/>
    <p:sldId id="259" r:id="rId14"/>
    <p:sldId id="272" r:id="rId15"/>
    <p:sldId id="273" r:id="rId16"/>
    <p:sldId id="284" r:id="rId17"/>
    <p:sldId id="275" r:id="rId18"/>
    <p:sldId id="299" r:id="rId19"/>
    <p:sldId id="288" r:id="rId20"/>
    <p:sldId id="289" r:id="rId21"/>
    <p:sldId id="290" r:id="rId22"/>
    <p:sldId id="291" r:id="rId23"/>
    <p:sldId id="292" r:id="rId24"/>
    <p:sldId id="293" r:id="rId25"/>
    <p:sldId id="267" r:id="rId26"/>
    <p:sldId id="263" r:id="rId27"/>
    <p:sldId id="265" r:id="rId28"/>
    <p:sldId id="264" r:id="rId29"/>
    <p:sldId id="266" r:id="rId30"/>
    <p:sldId id="280" r:id="rId31"/>
    <p:sldId id="281" r:id="rId32"/>
    <p:sldId id="276" r:id="rId33"/>
    <p:sldId id="277" r:id="rId34"/>
    <p:sldId id="278" r:id="rId35"/>
    <p:sldId id="279" r:id="rId36"/>
    <p:sldId id="282" r:id="rId37"/>
    <p:sldId id="285" r:id="rId38"/>
    <p:sldId id="286" r:id="rId39"/>
    <p:sldId id="297" r:id="rId40"/>
    <p:sldId id="268"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5" autoAdjust="0"/>
    <p:restoredTop sz="94729" autoAdjust="0"/>
  </p:normalViewPr>
  <p:slideViewPr>
    <p:cSldViewPr>
      <p:cViewPr>
        <p:scale>
          <a:sx n="90" d="100"/>
          <a:sy n="90" d="100"/>
        </p:scale>
        <p:origin x="-624" y="-3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5" d="100"/>
          <a:sy n="65" d="100"/>
        </p:scale>
        <p:origin x="-2364" y="-12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1EF9E83-2134-4E81-8F2E-2A744EE2E88C}" type="datetimeFigureOut">
              <a:rPr lang="en-US" smtClean="0"/>
              <a:pPr/>
              <a:t>4/25/2014</a:t>
            </a:fld>
            <a:endParaRPr lang="en-US"/>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F99C28-D3CA-4B57-A440-A7746680CAB0}" type="slidenum">
              <a:rPr lang="en-US" smtClean="0"/>
              <a:pPr/>
              <a:t>‹#›</a:t>
            </a:fld>
            <a:endParaRPr lang="en-US"/>
          </a:p>
        </p:txBody>
      </p:sp>
    </p:spTree>
    <p:extLst>
      <p:ext uri="{BB962C8B-B14F-4D97-AF65-F5344CB8AC3E}">
        <p14:creationId xmlns:p14="http://schemas.microsoft.com/office/powerpoint/2010/main" xmlns="" val="2253161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F8CDA8-4297-43E4-9DA0-FD2B7D9F6CA8}" type="datetimeFigureOut">
              <a:rPr lang="en-US" smtClean="0"/>
              <a:pPr/>
              <a:t>4/25/2014</a:t>
            </a:fld>
            <a:endParaRPr lang="en-US"/>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DC288D-7FB0-4B41-B0C4-C93926AC44F6}" type="slidenum">
              <a:rPr lang="en-US" smtClean="0"/>
              <a:pPr/>
              <a:t>‹#›</a:t>
            </a:fld>
            <a:endParaRPr lang="en-US"/>
          </a:p>
        </p:txBody>
      </p:sp>
    </p:spTree>
    <p:extLst>
      <p:ext uri="{BB962C8B-B14F-4D97-AF65-F5344CB8AC3E}">
        <p14:creationId xmlns:p14="http://schemas.microsoft.com/office/powerpoint/2010/main" xmlns="" val="3924447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10"/>
          </p:nvPr>
        </p:nvSpPr>
        <p:spPr/>
        <p:txBody>
          <a:bodyPr/>
          <a:lstStyle/>
          <a:p>
            <a:fld id="{0EDC288D-7FB0-4B41-B0C4-C93926AC44F6}" type="slidenum">
              <a:rPr lang="en-US" smtClean="0"/>
              <a:pPr/>
              <a:t>3</a:t>
            </a:fld>
            <a:endParaRPr lang="en-US"/>
          </a:p>
        </p:txBody>
      </p:sp>
    </p:spTree>
    <p:extLst>
      <p:ext uri="{BB962C8B-B14F-4D97-AF65-F5344CB8AC3E}">
        <p14:creationId xmlns:p14="http://schemas.microsoft.com/office/powerpoint/2010/main" xmlns="" val="2566710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10"/>
          </p:nvPr>
        </p:nvSpPr>
        <p:spPr/>
        <p:txBody>
          <a:bodyPr/>
          <a:lstStyle/>
          <a:p>
            <a:fld id="{0EDC288D-7FB0-4B41-B0C4-C93926AC44F6}" type="slidenum">
              <a:rPr lang="en-US" smtClean="0"/>
              <a:pPr/>
              <a:t>19</a:t>
            </a:fld>
            <a:endParaRPr lang="en-US"/>
          </a:p>
        </p:txBody>
      </p:sp>
    </p:spTree>
    <p:extLst>
      <p:ext uri="{BB962C8B-B14F-4D97-AF65-F5344CB8AC3E}">
        <p14:creationId xmlns:p14="http://schemas.microsoft.com/office/powerpoint/2010/main" xmlns="" val="256671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en-US"/>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530065020"/>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11198636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en-US"/>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4533848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34848966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en-US"/>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p:txBody>
          <a:bodyPr/>
          <a:lstStyle/>
          <a:p>
            <a:fld id="{FDFC0DD9-23F7-4F59-9FA3-FDFB58668F2D}" type="datetimeFigureOut">
              <a:rPr lang="en-US" smtClean="0"/>
              <a:pPr/>
              <a:t>4/25/2014</a:t>
            </a:fld>
            <a:endParaRPr lang="en-US"/>
          </a:p>
        </p:txBody>
      </p:sp>
      <p:sp>
        <p:nvSpPr>
          <p:cNvPr id="8" name="Zástupný symbol pro zápatí 7"/>
          <p:cNvSpPr>
            <a:spLocks noGrp="1"/>
          </p:cNvSpPr>
          <p:nvPr>
            <p:ph type="ftr" sz="quarter" idx="11"/>
          </p:nvPr>
        </p:nvSpPr>
        <p:spPr/>
        <p:txBody>
          <a:bodyPr/>
          <a:lstStyle/>
          <a:p>
            <a:endParaRPr lang="en-US"/>
          </a:p>
        </p:txBody>
      </p:sp>
      <p:sp>
        <p:nvSpPr>
          <p:cNvPr id="9" name="Zástupný symbol pro číslo snímku 8"/>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5391415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2"/>
          <p:cNvSpPr>
            <a:spLocks noGrp="1"/>
          </p:cNvSpPr>
          <p:nvPr>
            <p:ph type="dt" sz="half" idx="10"/>
          </p:nvPr>
        </p:nvSpPr>
        <p:spPr/>
        <p:txBody>
          <a:bodyPr/>
          <a:lstStyle/>
          <a:p>
            <a:fld id="{FDFC0DD9-23F7-4F59-9FA3-FDFB58668F2D}" type="datetimeFigureOut">
              <a:rPr lang="en-US" smtClean="0"/>
              <a:pPr/>
              <a:t>4/25/2014</a:t>
            </a:fld>
            <a:endParaRPr lang="en-US"/>
          </a:p>
        </p:txBody>
      </p:sp>
      <p:sp>
        <p:nvSpPr>
          <p:cNvPr id="4" name="Zástupný symbol pro zápatí 3"/>
          <p:cNvSpPr>
            <a:spLocks noGrp="1"/>
          </p:cNvSpPr>
          <p:nvPr>
            <p:ph type="ftr" sz="quarter" idx="11"/>
          </p:nvPr>
        </p:nvSpPr>
        <p:spPr/>
        <p:txBody>
          <a:bodyPr/>
          <a:lstStyle/>
          <a:p>
            <a:endParaRPr lang="en-US"/>
          </a:p>
        </p:txBody>
      </p:sp>
      <p:sp>
        <p:nvSpPr>
          <p:cNvPr id="5" name="Zástupný symbol pro číslo snímku 4"/>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39038463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DFC0DD9-23F7-4F59-9FA3-FDFB58668F2D}" type="datetimeFigureOut">
              <a:rPr lang="en-US" smtClean="0"/>
              <a:pPr/>
              <a:t>4/25/2014</a:t>
            </a:fld>
            <a:endParaRPr lang="en-US"/>
          </a:p>
        </p:txBody>
      </p:sp>
      <p:sp>
        <p:nvSpPr>
          <p:cNvPr id="3" name="Zástupný symbol pro zápatí 2"/>
          <p:cNvSpPr>
            <a:spLocks noGrp="1"/>
          </p:cNvSpPr>
          <p:nvPr>
            <p:ph type="ftr" sz="quarter" idx="11"/>
          </p:nvPr>
        </p:nvSpPr>
        <p:spPr/>
        <p:txBody>
          <a:bodyPr/>
          <a:lstStyle/>
          <a:p>
            <a:endParaRPr lang="en-US"/>
          </a:p>
        </p:txBody>
      </p:sp>
      <p:sp>
        <p:nvSpPr>
          <p:cNvPr id="4" name="Zástupný symbol pro číslo snímku 3"/>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49293015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en-US"/>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33250004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30589201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16401717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80487227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en-US"/>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59324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9.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9.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9.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29" name="Group 57"/>
          <p:cNvGraphicFramePr>
            <a:graphicFrameLocks noGrp="1"/>
          </p:cNvGraphicFramePr>
          <p:nvPr>
            <p:ph type="subTitle" idx="1"/>
            <p:extLst>
              <p:ext uri="{D42A27DB-BD31-4B8C-83A1-F6EECF244321}">
                <p14:modId xmlns:p14="http://schemas.microsoft.com/office/powerpoint/2010/main" xmlns="" val="3367783411"/>
              </p:ext>
            </p:extLst>
          </p:nvPr>
        </p:nvGraphicFramePr>
        <p:xfrm>
          <a:off x="1331913" y="1700213"/>
          <a:ext cx="6400800" cy="4535307"/>
        </p:xfrm>
        <a:graphic>
          <a:graphicData uri="http://schemas.openxmlformats.org/drawingml/2006/table">
            <a:tbl>
              <a:tblPr/>
              <a:tblGrid>
                <a:gridCol w="1685925"/>
                <a:gridCol w="4714875"/>
              </a:tblGrid>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Číslo projektu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ea typeface="Calibri" pitchFamily="34" charset="0"/>
                          <a:cs typeface="Times New Roman,Bold"/>
                        </a:rPr>
                        <a:t>CZ.1.07/1.5.00/34.0950</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76836">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Kódování materiálu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vy_32_INOVACE_bio_bot2</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Označení materiálu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bot2_pryskyrnikovite.pptx</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Název školy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Gymnázium Kladno</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Autor</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Lenka Smyčková</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095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Anotace</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defRPr/>
                      </a:pPr>
                      <a:r>
                        <a:rPr kumimoji="0" lang="cs-CZ" altLang="cs-CZ" sz="1200" b="0" i="0" u="none" strike="noStrike" cap="none" normalizeH="0" baseline="0" dirty="0" smtClean="0">
                          <a:ln>
                            <a:noFill/>
                          </a:ln>
                          <a:solidFill>
                            <a:schemeClr val="tx1"/>
                          </a:solidFill>
                          <a:effectLst/>
                          <a:latin typeface="+mn-lt"/>
                          <a:cs typeface="Times New Roman" pitchFamily="18" charset="0"/>
                        </a:rPr>
                        <a:t>Prezentace seznamuje žáky  se zástupci dvouděložných rostlin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pryskyřníkotvaré</a:t>
                      </a:r>
                      <a:r>
                        <a:rPr kumimoji="0" lang="cs-CZ" altLang="cs-CZ" sz="1200" b="0" i="0" u="none" strike="noStrike" cap="none" normalizeH="0" baseline="0" dirty="0" smtClean="0">
                          <a:ln>
                            <a:noFill/>
                          </a:ln>
                          <a:solidFill>
                            <a:schemeClr val="tx1"/>
                          </a:solidFill>
                          <a:effectLst/>
                          <a:latin typeface="+mn-lt"/>
                          <a:cs typeface="Times New Roman" pitchFamily="18" charset="0"/>
                        </a:rPr>
                        <a:t>, čeleď pryskyřníkovité a </a:t>
                      </a:r>
                      <a:r>
                        <a:rPr kumimoji="0" lang="cs-CZ" altLang="cs-CZ" sz="1200" b="0" i="0" u="none" strike="noStrike" cap="none" normalizeH="0" baseline="0" dirty="0" err="1" smtClean="0">
                          <a:ln>
                            <a:noFill/>
                          </a:ln>
                          <a:solidFill>
                            <a:schemeClr val="tx1"/>
                          </a:solidFill>
                          <a:effectLst/>
                          <a:latin typeface="+mn-lt"/>
                          <a:cs typeface="Times New Roman" pitchFamily="18" charset="0"/>
                        </a:rPr>
                        <a:t>mákovité</a:t>
                      </a:r>
                      <a:endParaRPr kumimoji="0" lang="cs-CZ" altLang="cs-CZ" sz="1200" b="0" i="0" u="none" strike="noStrike" cap="none" normalizeH="0" baseline="0" dirty="0" smtClean="0">
                        <a:ln>
                          <a:noFill/>
                        </a:ln>
                        <a:solidFill>
                          <a:schemeClr val="tx1"/>
                        </a:solidFill>
                        <a:effectLst/>
                        <a:latin typeface="+mn-lt"/>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Předmět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biologie</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Tematická oblast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botanika</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Téma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Pryskyřníkovité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Očekávané výstupy</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Žáci  poznávají zástupce  rostliny z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pryskyřníkotvarých</a:t>
                      </a:r>
                      <a:r>
                        <a:rPr kumimoji="0" lang="cs-CZ" altLang="cs-CZ" sz="1200" b="0" i="0" u="none" strike="noStrike" cap="none" normalizeH="0" baseline="0" dirty="0" smtClean="0">
                          <a:ln>
                            <a:noFill/>
                          </a:ln>
                          <a:solidFill>
                            <a:schemeClr val="tx1"/>
                          </a:solidFill>
                          <a:effectLst/>
                          <a:latin typeface="+mn-lt"/>
                          <a:cs typeface="Times New Roman" pitchFamily="18" charset="0"/>
                        </a:rPr>
                        <a:t>, určí základní druhy, případně další druhy.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Klíčová slova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Dvouděložné, </a:t>
                      </a:r>
                      <a:r>
                        <a:rPr kumimoji="0" lang="cs-CZ" altLang="cs-CZ" sz="1200" b="0" i="0" u="none" strike="noStrike" cap="none" normalizeH="0" baseline="0" dirty="0" err="1" smtClean="0">
                          <a:ln>
                            <a:noFill/>
                          </a:ln>
                          <a:solidFill>
                            <a:schemeClr val="tx1"/>
                          </a:solidFill>
                          <a:effectLst/>
                          <a:latin typeface="+mn-lt"/>
                          <a:cs typeface="Times New Roman" pitchFamily="18" charset="0"/>
                        </a:rPr>
                        <a:t>pryskyřníkotvaré</a:t>
                      </a:r>
                      <a:r>
                        <a:rPr kumimoji="0" lang="cs-CZ" altLang="cs-CZ" sz="1200" b="0" i="0" u="none" strike="noStrike" cap="none" normalizeH="0" baseline="0" dirty="0" smtClean="0">
                          <a:ln>
                            <a:noFill/>
                          </a:ln>
                          <a:solidFill>
                            <a:schemeClr val="tx1"/>
                          </a:solidFill>
                          <a:effectLst/>
                          <a:latin typeface="+mn-lt"/>
                          <a:cs typeface="Times New Roman" pitchFamily="18" charset="0"/>
                        </a:rPr>
                        <a:t>, pryskyřníkovité, </a:t>
                      </a:r>
                      <a:r>
                        <a:rPr kumimoji="0" lang="cs-CZ" altLang="cs-CZ" sz="1200" b="0" i="0" u="none" strike="noStrike" cap="none" normalizeH="0" baseline="0" dirty="0" err="1" smtClean="0">
                          <a:ln>
                            <a:noFill/>
                          </a:ln>
                          <a:solidFill>
                            <a:schemeClr val="tx1"/>
                          </a:solidFill>
                          <a:effectLst/>
                          <a:latin typeface="+mn-lt"/>
                          <a:cs typeface="Times New Roman" pitchFamily="18" charset="0"/>
                        </a:rPr>
                        <a:t>mákovité</a:t>
                      </a:r>
                      <a:r>
                        <a:rPr kumimoji="0" lang="cs-CZ" altLang="cs-CZ" sz="1200" b="0" i="0" u="none" strike="noStrike" cap="none" normalizeH="0" baseline="0" dirty="0" smtClean="0">
                          <a:ln>
                            <a:noFill/>
                          </a:ln>
                          <a:solidFill>
                            <a:schemeClr val="tx1"/>
                          </a:solidFill>
                          <a:effectLst/>
                          <a:latin typeface="+mn-lt"/>
                          <a:cs typeface="Times New Roman" pitchFamily="18" charset="0"/>
                        </a:rPr>
                        <a:t>, zástupci</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Druh učebního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prezentace </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0581">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Ročník</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1. </a:t>
                      </a:r>
                      <a:r>
                        <a:rPr kumimoji="0" lang="cs-CZ" altLang="cs-CZ" sz="1200" b="0" i="0" u="none" strike="noStrike" cap="none" normalizeH="0" baseline="0" smtClean="0">
                          <a:ln>
                            <a:noFill/>
                          </a:ln>
                          <a:solidFill>
                            <a:schemeClr val="tx1"/>
                          </a:solidFill>
                          <a:effectLst/>
                          <a:latin typeface="+mn-lt"/>
                          <a:cs typeface="Times New Roman" pitchFamily="18" charset="0"/>
                        </a:rPr>
                        <a:t>ročník </a:t>
                      </a:r>
                      <a:r>
                        <a:rPr kumimoji="0" lang="cs-CZ" altLang="cs-CZ" sz="1200" b="0" i="0" u="none" strike="noStrike" cap="none" normalizeH="0" baseline="0" dirty="0" smtClean="0">
                          <a:ln>
                            <a:noFill/>
                          </a:ln>
                          <a:solidFill>
                            <a:schemeClr val="tx1"/>
                          </a:solidFill>
                          <a:effectLst/>
                          <a:latin typeface="+mn-lt"/>
                          <a:cs typeface="Times New Roman" pitchFamily="18" charset="0"/>
                        </a:rPr>
                        <a:t>čtyřletého gymnázia a odpovídající ročník víceletého gymnázia, seminář z biologie</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Cílová skupina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osmileté gymnázium, čtyřleté gymnázium</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Ověřeno</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(20.2.2014, O5</a:t>
                      </a:r>
                      <a:r>
                        <a:rPr kumimoji="0" lang="cs-CZ" altLang="cs-CZ" sz="1200" b="0" i="0" u="none" strike="noStrike" cap="none" normalizeH="0" baseline="0" dirty="0" smtClean="0">
                          <a:ln>
                            <a:noFill/>
                          </a:ln>
                          <a:solidFill>
                            <a:schemeClr val="tx1"/>
                          </a:solidFill>
                          <a:effectLst/>
                          <a:latin typeface="+mn-lt"/>
                          <a:ea typeface="Calibri" pitchFamily="34" charset="0"/>
                          <a:cs typeface="Calibri" pitchFamily="34" charset="0"/>
                        </a:rPr>
                        <a:t>)</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gridSpan="2">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Zdroje uvedeny na konci dokumentu.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102" name="Obrázek 3"/>
          <p:cNvPicPr>
            <a:picLocks noGrp="1" noChangeAspect="1" noChangeArrowheads="1"/>
          </p:cNvPicPr>
          <p:nvPr>
            <p:ph type="ctrTitle"/>
          </p:nvPr>
        </p:nvPicPr>
        <p:blipFill>
          <a:blip r:embed="rId2" cstate="screen">
            <a:extLst>
              <a:ext uri="{28A0092B-C50C-407E-A947-70E740481C1C}">
                <a14:useLocalDpi xmlns:a14="http://schemas.microsoft.com/office/drawing/2010/main" xmlns=""/>
              </a:ext>
            </a:extLst>
          </a:blip>
          <a:srcRect/>
          <a:stretch>
            <a:fillRect/>
          </a:stretch>
        </p:blipFill>
        <p:spPr>
          <a:xfrm>
            <a:off x="1473200" y="333375"/>
            <a:ext cx="5761038" cy="1258888"/>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spTree>
    <p:extLst>
      <p:ext uri="{BB962C8B-B14F-4D97-AF65-F5344CB8AC3E}">
        <p14:creationId xmlns:p14="http://schemas.microsoft.com/office/powerpoint/2010/main" xmlns="" val="325837314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DVOUDĚLOŽNÉ ROSTLINY</a:t>
            </a:r>
            <a:endParaRPr lang="en-US" dirty="0"/>
          </a:p>
        </p:txBody>
      </p:sp>
      <p:sp>
        <p:nvSpPr>
          <p:cNvPr id="3" name="Podnadpis 2"/>
          <p:cNvSpPr>
            <a:spLocks noGrp="1"/>
          </p:cNvSpPr>
          <p:nvPr>
            <p:ph type="subTitle" idx="1"/>
          </p:nvPr>
        </p:nvSpPr>
        <p:spPr/>
        <p:txBody>
          <a:bodyPr/>
          <a:lstStyle/>
          <a:p>
            <a:r>
              <a:rPr lang="cs-CZ" dirty="0" smtClean="0"/>
              <a:t>PRYSKYŘNÍKOVITÉ</a:t>
            </a:r>
          </a:p>
          <a:p>
            <a:r>
              <a:rPr lang="cs-CZ" dirty="0" smtClean="0"/>
              <a:t>MÁKOVITÉ</a:t>
            </a:r>
            <a:endParaRPr lang="en-US" dirty="0"/>
          </a:p>
        </p:txBody>
      </p:sp>
    </p:spTree>
    <p:extLst>
      <p:ext uri="{BB962C8B-B14F-4D97-AF65-F5344CB8AC3E}">
        <p14:creationId xmlns:p14="http://schemas.microsoft.com/office/powerpoint/2010/main" xmlns="" val="231920793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řád: PRYSKYŘNÍKOTVARÉ </a:t>
            </a:r>
            <a:br>
              <a:rPr lang="cs-CZ" dirty="0" smtClean="0"/>
            </a:br>
            <a:r>
              <a:rPr lang="cs-CZ" dirty="0" smtClean="0"/>
              <a:t>čeleď: Pryskyřníkovité</a:t>
            </a:r>
            <a:endParaRPr lang="en-US" dirty="0"/>
          </a:p>
        </p:txBody>
      </p:sp>
      <p:sp>
        <p:nvSpPr>
          <p:cNvPr id="3" name="Zástupný symbol pro obsah 2"/>
          <p:cNvSpPr>
            <a:spLocks noGrp="1"/>
          </p:cNvSpPr>
          <p:nvPr>
            <p:ph idx="1"/>
          </p:nvPr>
        </p:nvSpPr>
        <p:spPr/>
        <p:txBody>
          <a:bodyPr>
            <a:normAutofit/>
          </a:bodyPr>
          <a:lstStyle/>
          <a:p>
            <a:r>
              <a:rPr lang="cs-CZ" dirty="0" smtClean="0"/>
              <a:t>STAROBYLÁ </a:t>
            </a:r>
            <a:r>
              <a:rPr lang="cs-CZ" smtClean="0"/>
              <a:t>SKUPINA VYŠŠÍCH DVOUDĚLOŽNÝCH </a:t>
            </a:r>
            <a:endParaRPr lang="cs-CZ" dirty="0" smtClean="0"/>
          </a:p>
          <a:p>
            <a:r>
              <a:rPr lang="cs-CZ" dirty="0" smtClean="0"/>
              <a:t>PRIMITIVNÍ ZNAKY: velký počet pestíků, tyčinek uložených ve spirále, květní obaly většinou rozlišené, plodem nažky nebo měchýřky, listy většinou dělené</a:t>
            </a:r>
          </a:p>
          <a:p>
            <a:r>
              <a:rPr lang="cs-CZ" dirty="0" smtClean="0"/>
              <a:t>JEDOVATÉ ROSTLINY: obsahují alkaloidy, využití ve farmakologii</a:t>
            </a:r>
            <a:endParaRPr lang="cs-CZ" i="1" dirty="0" smtClean="0"/>
          </a:p>
          <a:p>
            <a:endParaRPr lang="cs-CZ" dirty="0" smtClean="0"/>
          </a:p>
          <a:p>
            <a:endParaRPr lang="en-US" dirty="0"/>
          </a:p>
        </p:txBody>
      </p:sp>
    </p:spTree>
    <p:extLst>
      <p:ext uri="{BB962C8B-B14F-4D97-AF65-F5344CB8AC3E}">
        <p14:creationId xmlns:p14="http://schemas.microsoft.com/office/powerpoint/2010/main" xmlns="" val="281635551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VYBRANÍ ZÁSTUPCI</a:t>
            </a:r>
            <a:endParaRPr lang="en-US" dirty="0"/>
          </a:p>
        </p:txBody>
      </p:sp>
      <p:sp>
        <p:nvSpPr>
          <p:cNvPr id="3" name="Zástupný symbol pro obsah 2"/>
          <p:cNvSpPr>
            <a:spLocks noGrp="1"/>
          </p:cNvSpPr>
          <p:nvPr>
            <p:ph idx="1"/>
          </p:nvPr>
        </p:nvSpPr>
        <p:spPr/>
        <p:txBody>
          <a:bodyPr>
            <a:normAutofit fontScale="85000" lnSpcReduction="20000"/>
          </a:bodyPr>
          <a:lstStyle/>
          <a:p>
            <a:r>
              <a:rPr lang="cs-CZ" dirty="0" smtClean="0"/>
              <a:t>pryskyřník prudký </a:t>
            </a:r>
            <a:r>
              <a:rPr lang="cs-CZ" i="1" dirty="0" smtClean="0"/>
              <a:t>(</a:t>
            </a:r>
            <a:r>
              <a:rPr lang="cs-CZ" i="1" dirty="0" err="1" smtClean="0"/>
              <a:t>Rannunculus</a:t>
            </a:r>
            <a:r>
              <a:rPr lang="cs-CZ" i="1" dirty="0" smtClean="0"/>
              <a:t> </a:t>
            </a:r>
            <a:r>
              <a:rPr lang="cs-CZ" i="1" dirty="0" err="1" smtClean="0"/>
              <a:t>acris</a:t>
            </a:r>
            <a:r>
              <a:rPr lang="cs-CZ" i="1" dirty="0" smtClean="0"/>
              <a:t>)</a:t>
            </a:r>
          </a:p>
          <a:p>
            <a:r>
              <a:rPr lang="cs-CZ" dirty="0" smtClean="0"/>
              <a:t>blatouch bahenní </a:t>
            </a:r>
            <a:r>
              <a:rPr lang="cs-CZ" i="1" dirty="0" smtClean="0"/>
              <a:t>(</a:t>
            </a:r>
            <a:r>
              <a:rPr lang="cs-CZ" i="1" dirty="0" err="1" smtClean="0"/>
              <a:t>Caltha</a:t>
            </a:r>
            <a:r>
              <a:rPr lang="cs-CZ" i="1" dirty="0" smtClean="0"/>
              <a:t> </a:t>
            </a:r>
            <a:r>
              <a:rPr lang="cs-CZ" i="1" dirty="0" err="1" smtClean="0"/>
              <a:t>palustris</a:t>
            </a:r>
            <a:r>
              <a:rPr lang="cs-CZ" i="1" dirty="0" smtClean="0"/>
              <a:t>)</a:t>
            </a:r>
          </a:p>
          <a:p>
            <a:r>
              <a:rPr lang="cs-CZ" dirty="0" smtClean="0"/>
              <a:t>orsej jarní </a:t>
            </a:r>
            <a:r>
              <a:rPr lang="cs-CZ" i="1" dirty="0" smtClean="0"/>
              <a:t>(</a:t>
            </a:r>
            <a:r>
              <a:rPr lang="cs-CZ" i="1" dirty="0" err="1" smtClean="0"/>
              <a:t>Ficaria</a:t>
            </a:r>
            <a:r>
              <a:rPr lang="cs-CZ" i="1" dirty="0" smtClean="0"/>
              <a:t> </a:t>
            </a:r>
            <a:r>
              <a:rPr lang="cs-CZ" i="1" dirty="0" err="1" smtClean="0"/>
              <a:t>verna</a:t>
            </a:r>
            <a:r>
              <a:rPr lang="cs-CZ" i="1" dirty="0" smtClean="0"/>
              <a:t>)</a:t>
            </a:r>
          </a:p>
          <a:p>
            <a:r>
              <a:rPr lang="cs-CZ" dirty="0" smtClean="0"/>
              <a:t>sasanka hajní </a:t>
            </a:r>
            <a:r>
              <a:rPr lang="cs-CZ" i="1" dirty="0" smtClean="0"/>
              <a:t>(</a:t>
            </a:r>
            <a:r>
              <a:rPr lang="cs-CZ" i="1" dirty="0" err="1" smtClean="0"/>
              <a:t>Anemone</a:t>
            </a:r>
            <a:r>
              <a:rPr lang="cs-CZ" i="1" dirty="0" smtClean="0"/>
              <a:t> </a:t>
            </a:r>
            <a:r>
              <a:rPr lang="cs-CZ" i="1" dirty="0" err="1" smtClean="0"/>
              <a:t>nemorosa</a:t>
            </a:r>
            <a:r>
              <a:rPr lang="cs-CZ" i="1" dirty="0" smtClean="0"/>
              <a:t>)</a:t>
            </a:r>
          </a:p>
          <a:p>
            <a:r>
              <a:rPr lang="cs-CZ" dirty="0" smtClean="0"/>
              <a:t>jaterník podléška </a:t>
            </a:r>
            <a:r>
              <a:rPr lang="cs-CZ" i="1" dirty="0" smtClean="0"/>
              <a:t>(</a:t>
            </a:r>
            <a:r>
              <a:rPr lang="cs-CZ" i="1" dirty="0" err="1" smtClean="0"/>
              <a:t>Hepatica</a:t>
            </a:r>
            <a:r>
              <a:rPr lang="cs-CZ" i="1" dirty="0" smtClean="0"/>
              <a:t> </a:t>
            </a:r>
            <a:r>
              <a:rPr lang="cs-CZ" i="1" dirty="0" err="1" smtClean="0"/>
              <a:t>nobilis</a:t>
            </a:r>
            <a:r>
              <a:rPr lang="cs-CZ" i="1" dirty="0" smtClean="0"/>
              <a:t>)</a:t>
            </a:r>
          </a:p>
          <a:p>
            <a:r>
              <a:rPr lang="cs-CZ" dirty="0" smtClean="0"/>
              <a:t>koniklec luční </a:t>
            </a:r>
            <a:r>
              <a:rPr lang="cs-CZ" i="1" dirty="0" smtClean="0"/>
              <a:t>(</a:t>
            </a:r>
            <a:r>
              <a:rPr lang="cs-CZ" i="1" dirty="0" err="1" smtClean="0"/>
              <a:t>Pulsanilla</a:t>
            </a:r>
            <a:r>
              <a:rPr lang="cs-CZ" i="1" dirty="0" smtClean="0"/>
              <a:t> </a:t>
            </a:r>
            <a:r>
              <a:rPr lang="cs-CZ" i="1" dirty="0" err="1" smtClean="0"/>
              <a:t>pratensis</a:t>
            </a:r>
            <a:r>
              <a:rPr lang="cs-CZ" i="1" dirty="0" smtClean="0"/>
              <a:t>)</a:t>
            </a:r>
            <a:endParaRPr lang="cs-CZ" dirty="0" smtClean="0"/>
          </a:p>
          <a:p>
            <a:r>
              <a:rPr lang="cs-CZ" dirty="0" smtClean="0"/>
              <a:t>oměj šalamounek</a:t>
            </a:r>
            <a:r>
              <a:rPr lang="cs-CZ" i="1" dirty="0" smtClean="0"/>
              <a:t>(</a:t>
            </a:r>
            <a:r>
              <a:rPr lang="cs-CZ" i="1" dirty="0" err="1" smtClean="0"/>
              <a:t>Aconium</a:t>
            </a:r>
            <a:r>
              <a:rPr lang="cs-CZ" i="1" dirty="0" smtClean="0"/>
              <a:t> </a:t>
            </a:r>
            <a:r>
              <a:rPr lang="cs-CZ" i="1" dirty="0" err="1" smtClean="0"/>
              <a:t>callibotryon</a:t>
            </a:r>
            <a:r>
              <a:rPr lang="cs-CZ" i="1" dirty="0" smtClean="0"/>
              <a:t>)</a:t>
            </a:r>
            <a:endParaRPr lang="cs-CZ" dirty="0" smtClean="0"/>
          </a:p>
          <a:p>
            <a:r>
              <a:rPr lang="cs-CZ" dirty="0" smtClean="0"/>
              <a:t>hlaváček jarní (</a:t>
            </a:r>
            <a:r>
              <a:rPr lang="cs-CZ" i="1" dirty="0" err="1" smtClean="0"/>
              <a:t>Adonanthe</a:t>
            </a:r>
            <a:r>
              <a:rPr lang="cs-CZ" i="1" dirty="0" smtClean="0"/>
              <a:t> </a:t>
            </a:r>
            <a:r>
              <a:rPr lang="cs-CZ" i="1" dirty="0" err="1" smtClean="0"/>
              <a:t>vernalis</a:t>
            </a:r>
            <a:r>
              <a:rPr lang="cs-CZ" i="1" dirty="0" smtClean="0"/>
              <a:t>)</a:t>
            </a:r>
            <a:endParaRPr lang="cs-CZ" dirty="0" smtClean="0"/>
          </a:p>
          <a:p>
            <a:r>
              <a:rPr lang="cs-CZ" dirty="0" err="1" smtClean="0"/>
              <a:t>úpolín</a:t>
            </a:r>
            <a:r>
              <a:rPr lang="cs-CZ" dirty="0" smtClean="0"/>
              <a:t> nejvyšší </a:t>
            </a:r>
            <a:r>
              <a:rPr lang="cs-CZ" i="1" dirty="0" smtClean="0"/>
              <a:t>(</a:t>
            </a:r>
            <a:r>
              <a:rPr lang="cs-CZ" i="1" dirty="0" err="1" smtClean="0"/>
              <a:t>Trollius</a:t>
            </a:r>
            <a:r>
              <a:rPr lang="cs-CZ" i="1" dirty="0" smtClean="0"/>
              <a:t> </a:t>
            </a:r>
            <a:r>
              <a:rPr lang="cs-CZ" i="1" dirty="0" err="1" smtClean="0"/>
              <a:t>altissimus</a:t>
            </a:r>
            <a:r>
              <a:rPr lang="cs-CZ" i="1" dirty="0" smtClean="0"/>
              <a:t>)</a:t>
            </a:r>
          </a:p>
          <a:p>
            <a:r>
              <a:rPr lang="cs-CZ" dirty="0" smtClean="0"/>
              <a:t>čemeřice černá </a:t>
            </a:r>
            <a:r>
              <a:rPr lang="cs-CZ" i="1" dirty="0" smtClean="0"/>
              <a:t>(</a:t>
            </a:r>
            <a:r>
              <a:rPr lang="cs-CZ" i="1" dirty="0" err="1" smtClean="0"/>
              <a:t>Helleborus</a:t>
            </a:r>
            <a:r>
              <a:rPr lang="cs-CZ" i="1" dirty="0" smtClean="0"/>
              <a:t> </a:t>
            </a:r>
            <a:r>
              <a:rPr lang="cs-CZ" i="1" dirty="0" err="1" smtClean="0"/>
              <a:t>niger</a:t>
            </a:r>
            <a:r>
              <a:rPr lang="cs-CZ" i="1" dirty="0" smtClean="0"/>
              <a:t>)</a:t>
            </a:r>
          </a:p>
          <a:p>
            <a:endParaRPr lang="cs-CZ" dirty="0" smtClean="0"/>
          </a:p>
        </p:txBody>
      </p:sp>
    </p:spTree>
    <p:extLst>
      <p:ext uri="{BB962C8B-B14F-4D97-AF65-F5344CB8AC3E}">
        <p14:creationId xmlns:p14="http://schemas.microsoft.com/office/powerpoint/2010/main" xmlns="" val="218232111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800600"/>
            <a:ext cx="6883152" cy="566738"/>
          </a:xfrm>
        </p:spPr>
        <p:txBody>
          <a:bodyPr>
            <a:normAutofit fontScale="90000"/>
          </a:bodyPr>
          <a:lstStyle/>
          <a:p>
            <a:r>
              <a:rPr lang="cs-CZ" dirty="0" smtClean="0"/>
              <a:t>Pryskyřník prudký</a:t>
            </a:r>
            <a:br>
              <a:rPr lang="cs-CZ" dirty="0" smtClean="0"/>
            </a:br>
            <a:r>
              <a:rPr lang="cs-CZ" dirty="0" smtClean="0"/>
              <a:t>Pryskyřník zlatožlutý </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9512" y="116632"/>
            <a:ext cx="5486400" cy="4114800"/>
          </a:xfrm>
        </p:spPr>
      </p:pic>
      <p:sp>
        <p:nvSpPr>
          <p:cNvPr id="4" name="Zástupný symbol pro text 3"/>
          <p:cNvSpPr>
            <a:spLocks noGrp="1"/>
          </p:cNvSpPr>
          <p:nvPr>
            <p:ph type="body" sz="half" idx="2"/>
          </p:nvPr>
        </p:nvSpPr>
        <p:spPr>
          <a:xfrm>
            <a:off x="467544" y="5517232"/>
            <a:ext cx="5486400" cy="804862"/>
          </a:xfrm>
        </p:spPr>
        <p:txBody>
          <a:bodyPr/>
          <a:lstStyle/>
          <a:p>
            <a:r>
              <a:rPr lang="cs-CZ" dirty="0"/>
              <a:t>/zdroj2/</a:t>
            </a:r>
            <a:endParaRPr lang="en-US" dirty="0"/>
          </a:p>
        </p:txBody>
      </p:sp>
      <p:pic>
        <p:nvPicPr>
          <p:cNvPr id="6" name="Obrázek 5"/>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3742744" y="2924944"/>
            <a:ext cx="5128080" cy="3572491"/>
          </a:xfrm>
          <a:prstGeom prst="rect">
            <a:avLst/>
          </a:prstGeom>
        </p:spPr>
      </p:pic>
    </p:spTree>
    <p:extLst>
      <p:ext uri="{BB962C8B-B14F-4D97-AF65-F5344CB8AC3E}">
        <p14:creationId xmlns:p14="http://schemas.microsoft.com/office/powerpoint/2010/main" xmlns="" val="103916422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941168"/>
            <a:ext cx="5486400" cy="566738"/>
          </a:xfrm>
        </p:spPr>
        <p:txBody>
          <a:bodyPr/>
          <a:lstStyle/>
          <a:p>
            <a:r>
              <a:rPr lang="cs-CZ" dirty="0" smtClean="0"/>
              <a:t>Blatouch bahenní </a:t>
            </a:r>
            <a:endParaRPr lang="en-US" sz="1000" dirty="0"/>
          </a:p>
        </p:txBody>
      </p:sp>
      <p:sp>
        <p:nvSpPr>
          <p:cNvPr id="10" name="Zástupný symbol pro text 9"/>
          <p:cNvSpPr>
            <a:spLocks noGrp="1"/>
          </p:cNvSpPr>
          <p:nvPr>
            <p:ph type="body" sz="half" idx="2"/>
          </p:nvPr>
        </p:nvSpPr>
        <p:spPr>
          <a:xfrm>
            <a:off x="611560" y="5589240"/>
            <a:ext cx="2606080" cy="493448"/>
          </a:xfrm>
        </p:spPr>
        <p:txBody>
          <a:bodyPr>
            <a:normAutofit/>
          </a:bodyPr>
          <a:lstStyle/>
          <a:p>
            <a:r>
              <a:rPr lang="cs-CZ" dirty="0"/>
              <a:t>/zdroj2/</a:t>
            </a:r>
            <a:endParaRPr lang="en-US" dirty="0"/>
          </a:p>
        </p:txBody>
      </p:sp>
      <p:pic>
        <p:nvPicPr>
          <p:cNvPr id="4" name="Zástupný symbol pro obrázek 3"/>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07546933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Orsej jarní </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p:txBody>
      </p:sp>
    </p:spTree>
    <p:extLst>
      <p:ext uri="{BB962C8B-B14F-4D97-AF65-F5344CB8AC3E}">
        <p14:creationId xmlns:p14="http://schemas.microsoft.com/office/powerpoint/2010/main" xmlns="" val="324825937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013176"/>
            <a:ext cx="5486400" cy="566738"/>
          </a:xfrm>
        </p:spPr>
        <p:txBody>
          <a:bodyPr>
            <a:normAutofit fontScale="90000"/>
          </a:bodyPr>
          <a:lstStyle/>
          <a:p>
            <a:r>
              <a:rPr lang="en-US" dirty="0"/>
              <a:t/>
            </a:r>
            <a:br>
              <a:rPr lang="en-US" dirty="0"/>
            </a:br>
            <a:r>
              <a:rPr lang="cs-CZ" dirty="0" smtClean="0"/>
              <a:t>Sasanka hajní</a:t>
            </a:r>
            <a:br>
              <a:rPr lang="cs-CZ" dirty="0" smtClean="0"/>
            </a:br>
            <a:r>
              <a:rPr lang="cs-CZ" dirty="0" smtClean="0"/>
              <a:t>Sasanka pryskyřníkovitá</a:t>
            </a:r>
            <a:endParaRPr lang="en-US" sz="1100" dirty="0"/>
          </a:p>
        </p:txBody>
      </p:sp>
      <p:sp>
        <p:nvSpPr>
          <p:cNvPr id="4" name="Zástupný symbol pro text 3"/>
          <p:cNvSpPr>
            <a:spLocks noGrp="1"/>
          </p:cNvSpPr>
          <p:nvPr>
            <p:ph type="body" sz="half" idx="2"/>
          </p:nvPr>
        </p:nvSpPr>
        <p:spPr>
          <a:xfrm>
            <a:off x="179512" y="5877272"/>
            <a:ext cx="3066728" cy="294928"/>
          </a:xfrm>
        </p:spPr>
        <p:txBody>
          <a:bodyPr>
            <a:noAutofit/>
          </a:bodyPr>
          <a:lstStyle/>
          <a:p>
            <a:r>
              <a:rPr lang="cs-CZ" dirty="0"/>
              <a:t>/zdroj2/</a:t>
            </a:r>
            <a:endParaRPr lang="en-US" dirty="0"/>
          </a:p>
        </p:txBody>
      </p:sp>
      <p:pic>
        <p:nvPicPr>
          <p:cNvPr id="8" name="Zástupný symbol pro obrázek 7"/>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251520" y="260648"/>
            <a:ext cx="5486400" cy="4114800"/>
          </a:xfrm>
        </p:spPr>
      </p:pic>
      <p:pic>
        <p:nvPicPr>
          <p:cNvPr id="9" name="Obrázek 8"/>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4788024" y="3501008"/>
            <a:ext cx="4211960" cy="3158970"/>
          </a:xfrm>
          <a:prstGeom prst="rect">
            <a:avLst/>
          </a:prstGeom>
        </p:spPr>
      </p:pic>
    </p:spTree>
    <p:extLst>
      <p:ext uri="{BB962C8B-B14F-4D97-AF65-F5344CB8AC3E}">
        <p14:creationId xmlns:p14="http://schemas.microsoft.com/office/powerpoint/2010/main" xmlns="" val="420066769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Jaterník podléška</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a:t>
            </a:r>
            <a:r>
              <a:rPr lang="cs-CZ" dirty="0" smtClean="0"/>
              <a:t>zdroj2,4/</a:t>
            </a:r>
            <a:endParaRPr lang="en-US" dirty="0"/>
          </a:p>
        </p:txBody>
      </p:sp>
      <p:pic>
        <p:nvPicPr>
          <p:cNvPr id="3" name="Obrázek 2"/>
          <p:cNvPicPr>
            <a:picLocks noChangeAspect="1"/>
          </p:cNvPicPr>
          <p:nvPr/>
        </p:nvPicPr>
        <p:blipFill rotWithShape="1">
          <a:blip r:embed="rId3" cstate="screen">
            <a:extLst>
              <a:ext uri="{28A0092B-C50C-407E-A947-70E740481C1C}">
                <a14:useLocalDpi xmlns:a14="http://schemas.microsoft.com/office/drawing/2010/main" xmlns=""/>
              </a:ext>
            </a:extLst>
          </a:blip>
          <a:srcRect b="-1"/>
          <a:stretch/>
        </p:blipFill>
        <p:spPr>
          <a:xfrm>
            <a:off x="5626140" y="4077072"/>
            <a:ext cx="3119974" cy="2525485"/>
          </a:xfrm>
          <a:prstGeom prst="rect">
            <a:avLst/>
          </a:prstGeom>
        </p:spPr>
      </p:pic>
    </p:spTree>
    <p:extLst>
      <p:ext uri="{BB962C8B-B14F-4D97-AF65-F5344CB8AC3E}">
        <p14:creationId xmlns:p14="http://schemas.microsoft.com/office/powerpoint/2010/main" xmlns="" val="365723366"/>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358951"/>
            <a:ext cx="5486400" cy="566738"/>
          </a:xfrm>
        </p:spPr>
        <p:txBody>
          <a:bodyPr>
            <a:normAutofit fontScale="90000"/>
          </a:bodyPr>
          <a:lstStyle/>
          <a:p>
            <a:r>
              <a:rPr lang="cs-CZ" dirty="0" smtClean="0"/>
              <a:t>Koniklec luční</a:t>
            </a:r>
            <a:br>
              <a:rPr lang="cs-CZ" dirty="0" smtClean="0"/>
            </a:br>
            <a:r>
              <a:rPr lang="cs-CZ" dirty="0" smtClean="0"/>
              <a:t>Koniklec německý</a:t>
            </a:r>
            <a:br>
              <a:rPr lang="cs-CZ" dirty="0" smtClean="0"/>
            </a:br>
            <a:r>
              <a:rPr lang="cs-CZ" dirty="0" smtClean="0"/>
              <a:t>Koniklec alpinský bílý</a:t>
            </a:r>
            <a:endParaRPr lang="en-US" dirty="0"/>
          </a:p>
        </p:txBody>
      </p:sp>
      <p:sp>
        <p:nvSpPr>
          <p:cNvPr id="10" name="Zástupný symbol pro text 9"/>
          <p:cNvSpPr>
            <a:spLocks noGrp="1"/>
          </p:cNvSpPr>
          <p:nvPr>
            <p:ph type="body" sz="half" idx="2"/>
          </p:nvPr>
        </p:nvSpPr>
        <p:spPr>
          <a:xfrm>
            <a:off x="467544" y="5301208"/>
            <a:ext cx="5486400" cy="804862"/>
          </a:xfrm>
        </p:spPr>
        <p:txBody>
          <a:bodyPr/>
          <a:lstStyle/>
          <a:p>
            <a:r>
              <a:rPr lang="cs-CZ" dirty="0"/>
              <a:t>/</a:t>
            </a:r>
            <a:r>
              <a:rPr lang="cs-CZ" dirty="0" smtClean="0"/>
              <a:t>zdroj2,2,1/</a:t>
            </a:r>
            <a:endParaRPr lang="en-US" dirty="0"/>
          </a:p>
        </p:txBody>
      </p:sp>
      <p:pic>
        <p:nvPicPr>
          <p:cNvPr id="4" name="Zástupný symbol pro obrázek 3"/>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251520" y="260648"/>
            <a:ext cx="4514604" cy="3385953"/>
          </a:xfrm>
        </p:spPr>
      </p:pic>
      <p:pic>
        <p:nvPicPr>
          <p:cNvPr id="6" name="Obrázek 5"/>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5149426" y="240759"/>
            <a:ext cx="3007695" cy="2255771"/>
          </a:xfrm>
          <a:prstGeom prst="rect">
            <a:avLst/>
          </a:prstGeom>
        </p:spPr>
      </p:pic>
      <p:pic>
        <p:nvPicPr>
          <p:cNvPr id="8" name="Obrázek 7"/>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rot="5400000">
            <a:off x="4647656" y="3138264"/>
            <a:ext cx="4010816" cy="3008112"/>
          </a:xfrm>
          <a:prstGeom prst="rect">
            <a:avLst/>
          </a:prstGeom>
        </p:spPr>
      </p:pic>
    </p:spTree>
    <p:extLst>
      <p:ext uri="{BB962C8B-B14F-4D97-AF65-F5344CB8AC3E}">
        <p14:creationId xmlns:p14="http://schemas.microsoft.com/office/powerpoint/2010/main" xmlns="" val="198644831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91527" y="4644107"/>
            <a:ext cx="5486400" cy="566738"/>
          </a:xfrm>
        </p:spPr>
        <p:txBody>
          <a:bodyPr>
            <a:normAutofit fontScale="90000"/>
          </a:bodyPr>
          <a:lstStyle/>
          <a:p>
            <a:r>
              <a:rPr lang="cs-CZ" dirty="0" smtClean="0"/>
              <a:t>Oměj šalamounek</a:t>
            </a:r>
            <a:br>
              <a:rPr lang="cs-CZ" dirty="0" smtClean="0"/>
            </a:br>
            <a:r>
              <a:rPr lang="cs-CZ" dirty="0" smtClean="0"/>
              <a:t>Oměj vlčí mor</a:t>
            </a:r>
            <a:endParaRPr lang="en-US" dirty="0"/>
          </a:p>
        </p:txBody>
      </p:sp>
      <p:sp>
        <p:nvSpPr>
          <p:cNvPr id="4" name="Zástupný symbol pro text 3"/>
          <p:cNvSpPr>
            <a:spLocks noGrp="1"/>
          </p:cNvSpPr>
          <p:nvPr>
            <p:ph type="body" sz="half" idx="2"/>
          </p:nvPr>
        </p:nvSpPr>
        <p:spPr>
          <a:xfrm>
            <a:off x="291527" y="5445224"/>
            <a:ext cx="5486400" cy="804862"/>
          </a:xfrm>
        </p:spPr>
        <p:txBody>
          <a:bodyPr/>
          <a:lstStyle/>
          <a:p>
            <a:r>
              <a:rPr lang="cs-CZ" dirty="0"/>
              <a:t>/</a:t>
            </a:r>
            <a:r>
              <a:rPr lang="cs-CZ" dirty="0" smtClean="0"/>
              <a:t>zdroj1,1,2</a:t>
            </a:r>
            <a:r>
              <a:rPr lang="cs-CZ" dirty="0"/>
              <a:t>/</a:t>
            </a:r>
            <a:endParaRPr lang="en-US" dirty="0"/>
          </a:p>
        </p:txBody>
      </p:sp>
      <p:pic>
        <p:nvPicPr>
          <p:cNvPr id="1026" name="Picture 2" descr="C:\Users\ucitel\Pictures\2013-10-22 floraBiliKrko\faunaBiliKrko 163.JPG"/>
          <p:cNvPicPr>
            <a:picLocks noChangeAspect="1" noChangeArrowheads="1"/>
          </p:cNvPicPr>
          <p:nvPr/>
        </p:nvPicPr>
        <p:blipFill>
          <a:blip r:embed="rId2" cstate="screen">
            <a:extLst>
              <a:ext uri="{28A0092B-C50C-407E-A947-70E740481C1C}">
                <a14:useLocalDpi xmlns:a14="http://schemas.microsoft.com/office/drawing/2010/main" xmlns=""/>
              </a:ext>
            </a:extLst>
          </a:blip>
          <a:srcRect/>
          <a:stretch>
            <a:fillRect/>
          </a:stretch>
        </p:blipFill>
        <p:spPr bwMode="auto">
          <a:xfrm rot="5400000">
            <a:off x="5409040" y="582446"/>
            <a:ext cx="3096345" cy="2322153"/>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Zástupný symbol pro obrázek 6"/>
          <p:cNvPicPr>
            <a:picLocks noGrp="1" noChangeAspect="1"/>
          </p:cNvPicPr>
          <p:nvPr>
            <p:ph type="pic" idx="1"/>
          </p:nvPr>
        </p:nvPicPr>
        <p:blipFill>
          <a:blip r:embed="rId3" cstate="screen">
            <a:extLst>
              <a:ext uri="{28A0092B-C50C-407E-A947-70E740481C1C}">
                <a14:useLocalDpi xmlns:a14="http://schemas.microsoft.com/office/drawing/2010/main" xmlns=""/>
              </a:ext>
            </a:extLst>
          </a:blip>
          <a:srcRect/>
          <a:stretch>
            <a:fillRect/>
          </a:stretch>
        </p:blipFill>
        <p:spPr>
          <a:xfrm>
            <a:off x="323528" y="188640"/>
            <a:ext cx="5486400" cy="4114800"/>
          </a:xfrm>
        </p:spPr>
      </p:pic>
      <p:pic>
        <p:nvPicPr>
          <p:cNvPr id="6" name="Obrázek 5"/>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4211960" y="3212976"/>
            <a:ext cx="4572000" cy="3429000"/>
          </a:xfrm>
          <a:prstGeom prst="rect">
            <a:avLst/>
          </a:prstGeom>
        </p:spPr>
      </p:pic>
    </p:spTree>
    <p:extLst>
      <p:ext uri="{BB962C8B-B14F-4D97-AF65-F5344CB8AC3E}">
        <p14:creationId xmlns:p14="http://schemas.microsoft.com/office/powerpoint/2010/main" xmlns="" val="210235806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4509120"/>
            <a:ext cx="5486400" cy="566738"/>
          </a:xfrm>
        </p:spPr>
        <p:txBody>
          <a:bodyPr>
            <a:normAutofit fontScale="90000"/>
          </a:bodyPr>
          <a:lstStyle/>
          <a:p>
            <a:r>
              <a:rPr lang="cs-CZ" dirty="0" smtClean="0"/>
              <a:t>Hlaváček jarní</a:t>
            </a:r>
            <a:br>
              <a:rPr lang="cs-CZ" dirty="0" smtClean="0"/>
            </a:br>
            <a:r>
              <a:rPr lang="cs-CZ" dirty="0" smtClean="0"/>
              <a:t>Hlaváček letní</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9512" y="188640"/>
            <a:ext cx="5486400" cy="4114800"/>
          </a:xfrm>
        </p:spPr>
      </p:pic>
      <p:sp>
        <p:nvSpPr>
          <p:cNvPr id="4" name="Zástupný symbol pro text 3"/>
          <p:cNvSpPr>
            <a:spLocks noGrp="1"/>
          </p:cNvSpPr>
          <p:nvPr>
            <p:ph type="body" sz="half" idx="2"/>
          </p:nvPr>
        </p:nvSpPr>
        <p:spPr>
          <a:xfrm>
            <a:off x="251520" y="5445224"/>
            <a:ext cx="5486400" cy="804862"/>
          </a:xfrm>
        </p:spPr>
        <p:txBody>
          <a:bodyPr/>
          <a:lstStyle/>
          <a:p>
            <a:r>
              <a:rPr lang="cs-CZ" dirty="0"/>
              <a:t>/</a:t>
            </a:r>
            <a:r>
              <a:rPr lang="cs-CZ" dirty="0" smtClean="0"/>
              <a:t>zdroj2,4/</a:t>
            </a:r>
            <a:endParaRPr lang="en-US" dirty="0"/>
          </a:p>
        </p:txBody>
      </p:sp>
      <p:pic>
        <p:nvPicPr>
          <p:cNvPr id="6" name="Obrázek 5"/>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4067944" y="2852936"/>
            <a:ext cx="4788024" cy="3591018"/>
          </a:xfrm>
          <a:prstGeom prst="rect">
            <a:avLst/>
          </a:prstGeom>
        </p:spPr>
      </p:pic>
      <p:pic>
        <p:nvPicPr>
          <p:cNvPr id="7" name="Obrázek 6"/>
          <p:cNvPicPr>
            <a:picLocks noChangeAspect="1"/>
          </p:cNvPicPr>
          <p:nvPr/>
        </p:nvPicPr>
        <p:blipFill rotWithShape="1">
          <a:blip r:embed="rId4" cstate="screen">
            <a:extLst>
              <a:ext uri="{28A0092B-C50C-407E-A947-70E740481C1C}">
                <a14:useLocalDpi xmlns:a14="http://schemas.microsoft.com/office/drawing/2010/main" xmlns=""/>
              </a:ext>
            </a:extLst>
          </a:blip>
          <a:srcRect/>
          <a:stretch/>
        </p:blipFill>
        <p:spPr>
          <a:xfrm>
            <a:off x="5724128" y="185057"/>
            <a:ext cx="3131840" cy="2571868"/>
          </a:xfrm>
          <a:prstGeom prst="rect">
            <a:avLst/>
          </a:prstGeom>
        </p:spPr>
      </p:pic>
    </p:spTree>
    <p:extLst>
      <p:ext uri="{BB962C8B-B14F-4D97-AF65-F5344CB8AC3E}">
        <p14:creationId xmlns:p14="http://schemas.microsoft.com/office/powerpoint/2010/main" xmlns="" val="134053715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Čemeřice černá</a:t>
            </a:r>
            <a:endParaRPr lang="en-US" dirty="0"/>
          </a:p>
        </p:txBody>
      </p:sp>
      <p:sp>
        <p:nvSpPr>
          <p:cNvPr id="6" name="Zástupný symbol pro text 5"/>
          <p:cNvSpPr>
            <a:spLocks noGrp="1"/>
          </p:cNvSpPr>
          <p:nvPr>
            <p:ph type="body" sz="half" idx="2"/>
          </p:nvPr>
        </p:nvSpPr>
        <p:spPr/>
        <p:txBody>
          <a:bodyPr/>
          <a:lstStyle/>
          <a:p>
            <a:r>
              <a:rPr lang="cs-CZ" dirty="0"/>
              <a:t>/zdroj2/</a:t>
            </a:r>
            <a:endParaRPr lang="en-US" dirty="0"/>
          </a:p>
        </p:txBody>
      </p:sp>
      <p:pic>
        <p:nvPicPr>
          <p:cNvPr id="3" name="Zástupný symbol pro obrázek 2"/>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64520120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Orlíček obecný</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p:txBody>
      </p:sp>
    </p:spTree>
    <p:extLst>
      <p:ext uri="{BB962C8B-B14F-4D97-AF65-F5344CB8AC3E}">
        <p14:creationId xmlns:p14="http://schemas.microsoft.com/office/powerpoint/2010/main" xmlns="" val="54785467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Černucha rolní</a:t>
            </a:r>
            <a:br>
              <a:rPr lang="cs-CZ" dirty="0" smtClean="0"/>
            </a:br>
            <a:r>
              <a:rPr lang="cs-CZ" dirty="0" err="1" smtClean="0"/>
              <a:t>Talovín</a:t>
            </a:r>
            <a:r>
              <a:rPr lang="cs-CZ" dirty="0" smtClean="0"/>
              <a:t> zimní</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293476" y="332656"/>
            <a:ext cx="4320480" cy="3240360"/>
          </a:xfrm>
        </p:spPr>
      </p:pic>
      <p:sp>
        <p:nvSpPr>
          <p:cNvPr id="4" name="Zástupný symbol pro text 3"/>
          <p:cNvSpPr>
            <a:spLocks noGrp="1"/>
          </p:cNvSpPr>
          <p:nvPr>
            <p:ph type="body" sz="half" idx="2"/>
          </p:nvPr>
        </p:nvSpPr>
        <p:spPr/>
        <p:txBody>
          <a:bodyPr/>
          <a:lstStyle/>
          <a:p>
            <a:r>
              <a:rPr lang="cs-CZ" dirty="0"/>
              <a:t>/zdroj2/</a:t>
            </a:r>
            <a:endParaRPr lang="en-US" dirty="0"/>
          </a:p>
        </p:txBody>
      </p:sp>
      <p:pic>
        <p:nvPicPr>
          <p:cNvPr id="8" name="Obrázek 7"/>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4644008" y="3068960"/>
            <a:ext cx="4256021" cy="3192016"/>
          </a:xfrm>
          <a:prstGeom prst="rect">
            <a:avLst/>
          </a:prstGeom>
        </p:spPr>
      </p:pic>
    </p:spTree>
    <p:extLst>
      <p:ext uri="{BB962C8B-B14F-4D97-AF65-F5344CB8AC3E}">
        <p14:creationId xmlns:p14="http://schemas.microsoft.com/office/powerpoint/2010/main" xmlns="" val="386350919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Ostročka</a:t>
            </a:r>
            <a:r>
              <a:rPr lang="cs-CZ" dirty="0" smtClean="0"/>
              <a:t> stračka</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p:txBody>
      </p:sp>
    </p:spTree>
    <p:extLst>
      <p:ext uri="{BB962C8B-B14F-4D97-AF65-F5344CB8AC3E}">
        <p14:creationId xmlns:p14="http://schemas.microsoft.com/office/powerpoint/2010/main" xmlns="" val="390737149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800600"/>
            <a:ext cx="6955160" cy="566738"/>
          </a:xfrm>
        </p:spPr>
        <p:txBody>
          <a:bodyPr/>
          <a:lstStyle/>
          <a:p>
            <a:r>
              <a:rPr lang="cs-CZ" dirty="0" smtClean="0"/>
              <a:t>Samorostlík klasnatý</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467544" y="260648"/>
            <a:ext cx="5486400" cy="4114800"/>
          </a:xfrm>
        </p:spPr>
      </p:pic>
      <p:sp>
        <p:nvSpPr>
          <p:cNvPr id="4" name="Zástupný symbol pro text 3"/>
          <p:cNvSpPr>
            <a:spLocks noGrp="1"/>
          </p:cNvSpPr>
          <p:nvPr>
            <p:ph type="body" sz="half" idx="2"/>
          </p:nvPr>
        </p:nvSpPr>
        <p:spPr/>
        <p:txBody>
          <a:bodyPr/>
          <a:lstStyle/>
          <a:p>
            <a:r>
              <a:rPr lang="cs-CZ"/>
              <a:t>/</a:t>
            </a:r>
            <a:r>
              <a:rPr lang="cs-CZ" smtClean="0"/>
              <a:t>zdroj2,4/</a:t>
            </a:r>
            <a:endParaRPr lang="en-US" dirty="0"/>
          </a:p>
        </p:txBody>
      </p:sp>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3748743" y="2492896"/>
            <a:ext cx="5245645" cy="3925063"/>
          </a:xfrm>
          <a:prstGeom prst="rect">
            <a:avLst/>
          </a:prstGeom>
        </p:spPr>
      </p:pic>
    </p:spTree>
    <p:extLst>
      <p:ext uri="{BB962C8B-B14F-4D97-AF65-F5344CB8AC3E}">
        <p14:creationId xmlns:p14="http://schemas.microsoft.com/office/powerpoint/2010/main" xmlns="" val="339554320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Plamének </a:t>
            </a:r>
            <a:r>
              <a:rPr lang="cs-CZ" i="1" dirty="0" smtClean="0"/>
              <a:t>(</a:t>
            </a:r>
            <a:r>
              <a:rPr lang="cs-CZ" i="1" dirty="0" err="1" smtClean="0"/>
              <a:t>Clematis</a:t>
            </a:r>
            <a:r>
              <a:rPr lang="cs-CZ" i="1" dirty="0" smtClean="0"/>
              <a:t>)</a:t>
            </a:r>
            <a:endParaRPr lang="cs-CZ" i="1"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smtClean="0"/>
              <a:t>/3/</a:t>
            </a:r>
            <a:endParaRPr lang="cs-CZ" dirty="0"/>
          </a:p>
        </p:txBody>
      </p:sp>
    </p:spTree>
    <p:extLst>
      <p:ext uri="{BB962C8B-B14F-4D97-AF65-F5344CB8AC3E}">
        <p14:creationId xmlns:p14="http://schemas.microsoft.com/office/powerpoint/2010/main" xmlns="" val="315751981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řád: PRYSKYŘNÍKOTVARÉ </a:t>
            </a:r>
            <a:br>
              <a:rPr lang="cs-CZ" dirty="0" smtClean="0"/>
            </a:br>
            <a:r>
              <a:rPr lang="cs-CZ" dirty="0" smtClean="0"/>
              <a:t>čeleď: </a:t>
            </a:r>
            <a:r>
              <a:rPr lang="cs-CZ" dirty="0" err="1" smtClean="0"/>
              <a:t>Mákovité</a:t>
            </a:r>
            <a:endParaRPr lang="en-US" dirty="0"/>
          </a:p>
        </p:txBody>
      </p:sp>
      <p:sp>
        <p:nvSpPr>
          <p:cNvPr id="3" name="Zástupný symbol pro obsah 2"/>
          <p:cNvSpPr>
            <a:spLocks noGrp="1"/>
          </p:cNvSpPr>
          <p:nvPr>
            <p:ph idx="1"/>
          </p:nvPr>
        </p:nvSpPr>
        <p:spPr/>
        <p:txBody>
          <a:bodyPr>
            <a:normAutofit/>
          </a:bodyPr>
          <a:lstStyle/>
          <a:p>
            <a:r>
              <a:rPr lang="cs-CZ" dirty="0" smtClean="0"/>
              <a:t>STAROBYLÁ SKUPINA VYŠŠÍCH DVOUDĚLOŽNÝCH </a:t>
            </a:r>
          </a:p>
          <a:p>
            <a:r>
              <a:rPr lang="cs-CZ" dirty="0" smtClean="0"/>
              <a:t>ZNAKY </a:t>
            </a:r>
            <a:r>
              <a:rPr lang="cs-CZ" dirty="0"/>
              <a:t>: květy čtyřčetné, </a:t>
            </a:r>
            <a:r>
              <a:rPr lang="cs-CZ" dirty="0" err="1"/>
              <a:t>dvoustranně</a:t>
            </a:r>
            <a:r>
              <a:rPr lang="cs-CZ" dirty="0"/>
              <a:t> </a:t>
            </a:r>
            <a:r>
              <a:rPr lang="cs-CZ" dirty="0" smtClean="0"/>
              <a:t>souměrné, plodem tobolka</a:t>
            </a:r>
          </a:p>
          <a:p>
            <a:r>
              <a:rPr lang="cs-CZ" dirty="0" smtClean="0"/>
              <a:t>mají mléčnice, obsahují alkaloidy, využití ve farmakologii, zneužití na drogové scéně</a:t>
            </a:r>
          </a:p>
          <a:p>
            <a:r>
              <a:rPr lang="cs-CZ" dirty="0" smtClean="0"/>
              <a:t>ZÁSTUPCI: mák setý, m.vlčí, </a:t>
            </a:r>
            <a:r>
              <a:rPr lang="cs-CZ" dirty="0" smtClean="0"/>
              <a:t>vlaštovičník </a:t>
            </a:r>
            <a:r>
              <a:rPr lang="cs-CZ" dirty="0" smtClean="0"/>
              <a:t>větší, dymnivka dutá</a:t>
            </a:r>
          </a:p>
          <a:p>
            <a:endParaRPr lang="cs-CZ" dirty="0" smtClean="0"/>
          </a:p>
          <a:p>
            <a:endParaRPr lang="en-US" dirty="0"/>
          </a:p>
        </p:txBody>
      </p:sp>
    </p:spTree>
    <p:extLst>
      <p:ext uri="{BB962C8B-B14F-4D97-AF65-F5344CB8AC3E}">
        <p14:creationId xmlns:p14="http://schemas.microsoft.com/office/powerpoint/2010/main" xmlns="" val="192143482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Mák setý</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a:p>
            <a:endParaRPr lang="en-US" dirty="0"/>
          </a:p>
        </p:txBody>
      </p:sp>
    </p:spTree>
    <p:extLst>
      <p:ext uri="{BB962C8B-B14F-4D97-AF65-F5344CB8AC3E}">
        <p14:creationId xmlns:p14="http://schemas.microsoft.com/office/powerpoint/2010/main" xmlns="" val="275443792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Mák vlčí</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a:p>
            <a:endParaRPr lang="en-US" dirty="0"/>
          </a:p>
        </p:txBody>
      </p:sp>
      <p:pic>
        <p:nvPicPr>
          <p:cNvPr id="7"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116160706"/>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Vlaštovičník </a:t>
            </a:r>
            <a:r>
              <a:rPr lang="cs-CZ" dirty="0" smtClean="0"/>
              <a:t>větší</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a:p>
            <a:endParaRPr lang="en-US" dirty="0"/>
          </a:p>
        </p:txBody>
      </p:sp>
    </p:spTree>
    <p:extLst>
      <p:ext uri="{BB962C8B-B14F-4D97-AF65-F5344CB8AC3E}">
        <p14:creationId xmlns:p14="http://schemas.microsoft.com/office/powerpoint/2010/main" xmlns="" val="385843927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Dymnivka dutá</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a:p>
            <a:endParaRPr lang="en-US" dirty="0"/>
          </a:p>
        </p:txBody>
      </p:sp>
    </p:spTree>
    <p:extLst>
      <p:ext uri="{BB962C8B-B14F-4D97-AF65-F5344CB8AC3E}">
        <p14:creationId xmlns:p14="http://schemas.microsoft.com/office/powerpoint/2010/main" xmlns="" val="280103691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Zemědým lékařský</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a:p>
            <a:endParaRPr lang="en-US" dirty="0"/>
          </a:p>
        </p:txBody>
      </p:sp>
    </p:spTree>
    <p:extLst>
      <p:ext uri="{BB962C8B-B14F-4D97-AF65-F5344CB8AC3E}">
        <p14:creationId xmlns:p14="http://schemas.microsoft.com/office/powerpoint/2010/main" xmlns="" val="113428546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2" name="Zástupný symbol pro obsah 1"/>
          <p:cNvSpPr>
            <a:spLocks noGrp="1"/>
          </p:cNvSpPr>
          <p:nvPr>
            <p:ph idx="1"/>
          </p:nvPr>
        </p:nvSpPr>
        <p:spPr/>
        <p:txBody>
          <a:bodyPr/>
          <a:lstStyle/>
          <a:p>
            <a:r>
              <a:rPr lang="cs-CZ" dirty="0" smtClean="0"/>
              <a:t>základní druhy</a:t>
            </a:r>
            <a:endParaRPr lang="en-US" dirty="0"/>
          </a:p>
        </p:txBody>
      </p:sp>
    </p:spTree>
    <p:extLst>
      <p:ext uri="{BB962C8B-B14F-4D97-AF65-F5344CB8AC3E}">
        <p14:creationId xmlns:p14="http://schemas.microsoft.com/office/powerpoint/2010/main" xmlns="" val="29482107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1</a:t>
            </a:r>
            <a:endParaRPr lang="en-US" dirty="0"/>
          </a:p>
        </p:txBody>
      </p:sp>
      <p:sp>
        <p:nvSpPr>
          <p:cNvPr id="4" name="Zástupný symbol pro text 3"/>
          <p:cNvSpPr>
            <a:spLocks noGrp="1"/>
          </p:cNvSpPr>
          <p:nvPr>
            <p:ph type="body" sz="half" idx="2"/>
          </p:nvPr>
        </p:nvSpPr>
        <p:spPr/>
        <p:txBody>
          <a:bodyPr/>
          <a:lstStyle/>
          <a:p>
            <a:endParaRPr lang="en-US" dirty="0"/>
          </a:p>
        </p:txBody>
      </p:sp>
      <p:pic>
        <p:nvPicPr>
          <p:cNvPr id="7"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25359128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2</a:t>
            </a:r>
            <a:endParaRPr lang="en-US" dirty="0"/>
          </a:p>
        </p:txBody>
      </p:sp>
      <p:sp>
        <p:nvSpPr>
          <p:cNvPr id="6" name="Zástupný symbol pro text 5"/>
          <p:cNvSpPr>
            <a:spLocks noGrp="1"/>
          </p:cNvSpPr>
          <p:nvPr>
            <p:ph type="body" sz="half" idx="2"/>
          </p:nvPr>
        </p:nvSpPr>
        <p:spPr/>
        <p:txBody>
          <a:bodyPr/>
          <a:lstStyle/>
          <a:p>
            <a:endParaRPr lang="en-US"/>
          </a:p>
        </p:txBody>
      </p:sp>
      <p:pic>
        <p:nvPicPr>
          <p:cNvPr id="3" name="Zástupný symbol pro obrázek 2"/>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82406624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100803063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4</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772952991"/>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5</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374532124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3" name="Zástupný symbol pro obsah 2"/>
          <p:cNvSpPr>
            <a:spLocks noGrp="1"/>
          </p:cNvSpPr>
          <p:nvPr>
            <p:ph idx="1"/>
          </p:nvPr>
        </p:nvSpPr>
        <p:spPr/>
        <p:txBody>
          <a:bodyPr/>
          <a:lstStyle/>
          <a:p>
            <a:r>
              <a:rPr lang="cs-CZ" dirty="0" smtClean="0"/>
              <a:t>další druhy</a:t>
            </a:r>
            <a:endParaRPr lang="en-US" dirty="0"/>
          </a:p>
        </p:txBody>
      </p:sp>
    </p:spTree>
    <p:extLst>
      <p:ext uri="{BB962C8B-B14F-4D97-AF65-F5344CB8AC3E}">
        <p14:creationId xmlns:p14="http://schemas.microsoft.com/office/powerpoint/2010/main" xmlns="" val="78546042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12431648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001727391"/>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3601784945"/>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1729077760"/>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E</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1034058920"/>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836324309"/>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1967301953"/>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xmlns="" val="4032572128"/>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457200" y="274638"/>
            <a:ext cx="8229600" cy="6250706"/>
          </a:xfrm>
        </p:spPr>
        <p:txBody>
          <a:bodyPr anchor="t">
            <a:normAutofit fontScale="90000"/>
          </a:bodyPr>
          <a:lstStyle/>
          <a:p>
            <a:pPr algn="l"/>
            <a:r>
              <a:rPr lang="cs-CZ" sz="1600" b="1" dirty="0" smtClean="0"/>
              <a:t>ŘEŠENÍ:</a:t>
            </a:r>
            <a:br>
              <a:rPr lang="cs-CZ" sz="1600" b="1" dirty="0" smtClean="0"/>
            </a:br>
            <a:r>
              <a:rPr lang="cs-CZ" sz="1600" dirty="0" smtClean="0"/>
              <a:t/>
            </a:r>
            <a:br>
              <a:rPr lang="cs-CZ" sz="1600" dirty="0" smtClean="0"/>
            </a:br>
            <a:r>
              <a:rPr lang="cs-CZ" sz="1600" dirty="0" smtClean="0"/>
              <a:t>1. </a:t>
            </a:r>
            <a:r>
              <a:rPr lang="cs-CZ" sz="1600" dirty="0" smtClean="0"/>
              <a:t>Vlaštovičník </a:t>
            </a:r>
            <a:r>
              <a:rPr lang="cs-CZ" sz="1600" dirty="0" smtClean="0"/>
              <a:t>větší</a:t>
            </a:r>
            <a:br>
              <a:rPr lang="cs-CZ" sz="1600" dirty="0" smtClean="0"/>
            </a:br>
            <a:r>
              <a:rPr lang="cs-CZ" sz="1600" dirty="0" smtClean="0"/>
              <a:t>2. </a:t>
            </a:r>
            <a:r>
              <a:rPr lang="cs-CZ" sz="1600" dirty="0"/>
              <a:t>K</a:t>
            </a:r>
            <a:r>
              <a:rPr lang="cs-CZ" sz="1600" dirty="0" smtClean="0"/>
              <a:t>oniklec luční</a:t>
            </a:r>
            <a:br>
              <a:rPr lang="cs-CZ" sz="1600" dirty="0" smtClean="0"/>
            </a:br>
            <a:r>
              <a:rPr lang="cs-CZ" sz="1600" dirty="0" smtClean="0"/>
              <a:t>3. Sasanka lesní</a:t>
            </a:r>
            <a:br>
              <a:rPr lang="cs-CZ" sz="1600" dirty="0" smtClean="0"/>
            </a:br>
            <a:r>
              <a:rPr lang="cs-CZ" sz="1600" dirty="0" smtClean="0"/>
              <a:t>4. Mák setý</a:t>
            </a:r>
            <a:br>
              <a:rPr lang="cs-CZ" sz="1600" dirty="0" smtClean="0"/>
            </a:br>
            <a:r>
              <a:rPr lang="cs-CZ" sz="1600" dirty="0" smtClean="0"/>
              <a:t>5. Jaterník podléška</a:t>
            </a:r>
            <a:br>
              <a:rPr lang="cs-CZ" sz="1600" dirty="0" smtClean="0"/>
            </a:br>
            <a:r>
              <a:rPr lang="cs-CZ" sz="1600" dirty="0" smtClean="0"/>
              <a:t>A. Sasanka pryskyřníkovitá</a:t>
            </a:r>
            <a:br>
              <a:rPr lang="cs-CZ" sz="1600" dirty="0" smtClean="0"/>
            </a:br>
            <a:r>
              <a:rPr lang="cs-CZ" sz="1600" dirty="0" smtClean="0"/>
              <a:t>B. Blatouch bahenní</a:t>
            </a:r>
            <a:br>
              <a:rPr lang="cs-CZ" sz="1600" dirty="0" smtClean="0"/>
            </a:br>
            <a:r>
              <a:rPr lang="cs-CZ" sz="1600" dirty="0" smtClean="0"/>
              <a:t>C. Oměj vlčí mor</a:t>
            </a:r>
            <a:br>
              <a:rPr lang="cs-CZ" sz="1600" dirty="0" smtClean="0"/>
            </a:br>
            <a:r>
              <a:rPr lang="cs-CZ" sz="1600" dirty="0" smtClean="0"/>
              <a:t>D. Samorostlík klasnatý</a:t>
            </a:r>
            <a:br>
              <a:rPr lang="cs-CZ" sz="1600" dirty="0" smtClean="0"/>
            </a:br>
            <a:r>
              <a:rPr lang="cs-CZ" sz="1600" dirty="0" smtClean="0"/>
              <a:t>E. Čemeřice černá</a:t>
            </a:r>
            <a:br>
              <a:rPr lang="cs-CZ" sz="1600" dirty="0" smtClean="0"/>
            </a:br>
            <a:r>
              <a:rPr lang="cs-CZ" sz="1600" dirty="0" smtClean="0"/>
              <a:t>H. Hlaváček jarní</a:t>
            </a:r>
            <a:br>
              <a:rPr lang="cs-CZ" sz="1600" dirty="0" smtClean="0"/>
            </a:br>
            <a:r>
              <a:rPr lang="cs-CZ" sz="1600" dirty="0" smtClean="0"/>
              <a:t>G. Orsej jarní</a:t>
            </a:r>
            <a:br>
              <a:rPr lang="cs-CZ" sz="1600" dirty="0" smtClean="0"/>
            </a:br>
            <a:r>
              <a:rPr lang="cs-CZ" sz="1600" dirty="0" smtClean="0"/>
              <a:t>H. Dymnivka dutá</a:t>
            </a:r>
            <a:br>
              <a:rPr lang="cs-CZ" sz="1600" dirty="0" smtClean="0"/>
            </a:br>
            <a:r>
              <a:rPr lang="cs-CZ" sz="1600" dirty="0"/>
              <a:t/>
            </a:r>
            <a:br>
              <a:rPr lang="cs-CZ" sz="1600" dirty="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b="1" dirty="0"/>
              <a:t>Z</a:t>
            </a:r>
            <a:r>
              <a:rPr lang="cs-CZ" sz="1600" b="1" dirty="0" smtClean="0"/>
              <a:t>droje snímků:</a:t>
            </a:r>
            <a:br>
              <a:rPr lang="cs-CZ" sz="1600" b="1" dirty="0" smtClean="0"/>
            </a:br>
            <a:r>
              <a:rPr lang="cs-CZ" sz="1600" dirty="0" smtClean="0"/>
              <a:t>1/ vlastní</a:t>
            </a:r>
            <a:br>
              <a:rPr lang="cs-CZ" sz="1600" dirty="0" smtClean="0"/>
            </a:br>
            <a:r>
              <a:rPr lang="cs-CZ" sz="1600" dirty="0" smtClean="0"/>
              <a:t>2/ </a:t>
            </a:r>
            <a:r>
              <a:rPr lang="cs-CZ" sz="1600" dirty="0" err="1" smtClean="0"/>
              <a:t>MUDr.Šárka</a:t>
            </a:r>
            <a:r>
              <a:rPr lang="cs-CZ" sz="1600" dirty="0" smtClean="0"/>
              <a:t> </a:t>
            </a:r>
            <a:r>
              <a:rPr lang="cs-CZ" sz="1600" dirty="0" err="1" smtClean="0"/>
              <a:t>Firgenhutová</a:t>
            </a:r>
            <a:r>
              <a:rPr lang="cs-CZ" sz="1600" dirty="0" smtClean="0"/>
              <a:t> (se souhlasem autora)</a:t>
            </a:r>
            <a:br>
              <a:rPr lang="cs-CZ" sz="1600" dirty="0" smtClean="0"/>
            </a:br>
            <a:r>
              <a:rPr lang="cs-CZ" sz="1600" dirty="0" smtClean="0"/>
              <a:t>3/ Marie </a:t>
            </a:r>
            <a:r>
              <a:rPr lang="cs-CZ" sz="1600" dirty="0" err="1" smtClean="0"/>
              <a:t>Pospíšková</a:t>
            </a:r>
            <a:r>
              <a:rPr lang="cs-CZ" sz="1600" dirty="0" smtClean="0"/>
              <a:t>		„</a:t>
            </a:r>
            <a:br>
              <a:rPr lang="cs-CZ" sz="1600" dirty="0" smtClean="0"/>
            </a:br>
            <a:r>
              <a:rPr lang="cs-CZ" sz="1600" dirty="0" smtClean="0"/>
              <a:t>4/ Jan Smyčka		„</a:t>
            </a:r>
            <a:br>
              <a:rPr lang="cs-CZ" sz="1600" dirty="0" smtClean="0"/>
            </a:br>
            <a:r>
              <a:rPr lang="cs-CZ" sz="1600" dirty="0" smtClean="0"/>
              <a:t/>
            </a:r>
            <a:br>
              <a:rPr lang="cs-CZ" sz="1600" dirty="0" smtClean="0"/>
            </a:br>
            <a:endParaRPr lang="en-US" sz="1600" dirty="0"/>
          </a:p>
        </p:txBody>
      </p:sp>
    </p:spTree>
    <p:extLst>
      <p:ext uri="{BB962C8B-B14F-4D97-AF65-F5344CB8AC3E}">
        <p14:creationId xmlns:p14="http://schemas.microsoft.com/office/powerpoint/2010/main" xmlns="" val="1508440956"/>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601</TotalTime>
  <Words>375</Words>
  <Application>Microsoft Office PowerPoint</Application>
  <PresentationFormat>Předvádění na obrazovce (4:3)</PresentationFormat>
  <Paragraphs>112</Paragraphs>
  <Slides>40</Slides>
  <Notes>2</Notes>
  <HiddenSlides>0</HiddenSlides>
  <MMClips>0</MMClips>
  <ScaleCrop>false</ScaleCrop>
  <HeadingPairs>
    <vt:vector size="4" baseType="variant">
      <vt:variant>
        <vt:lpstr>Motiv</vt:lpstr>
      </vt:variant>
      <vt:variant>
        <vt:i4>1</vt:i4>
      </vt:variant>
      <vt:variant>
        <vt:lpstr>Nadpisy snímků</vt:lpstr>
      </vt:variant>
      <vt:variant>
        <vt:i4>40</vt:i4>
      </vt:variant>
    </vt:vector>
  </HeadingPairs>
  <TitlesOfParts>
    <vt:vector size="41" baseType="lpstr">
      <vt:lpstr>Motiv systému Office</vt:lpstr>
      <vt:lpstr>Snímek 1</vt:lpstr>
      <vt:lpstr>DVOUDĚLOŽNÉ ROSTLINY</vt:lpstr>
      <vt:lpstr>řád: PRYSKYŘNÍKOTVARÉ  čeleď: Pryskyřníkovité</vt:lpstr>
      <vt:lpstr>VYBRANÍ ZÁSTUPCI</vt:lpstr>
      <vt:lpstr>Pryskyřník prudký Pryskyřník zlatožlutý </vt:lpstr>
      <vt:lpstr>Blatouch bahenní </vt:lpstr>
      <vt:lpstr>Orsej jarní </vt:lpstr>
      <vt:lpstr> Sasanka hajní Sasanka pryskyřníkovitá</vt:lpstr>
      <vt:lpstr>Jaterník podléška</vt:lpstr>
      <vt:lpstr>Koniklec luční Koniklec německý Koniklec alpinský bílý</vt:lpstr>
      <vt:lpstr>Oměj šalamounek Oměj vlčí mor</vt:lpstr>
      <vt:lpstr>Hlaváček jarní Hlaváček letní</vt:lpstr>
      <vt:lpstr>Čemeřice černá</vt:lpstr>
      <vt:lpstr>Orlíček obecný</vt:lpstr>
      <vt:lpstr>Černucha rolní Talovín zimní</vt:lpstr>
      <vt:lpstr>Ostročka stračka</vt:lpstr>
      <vt:lpstr>Samorostlík klasnatý</vt:lpstr>
      <vt:lpstr>Plamének (Clematis)</vt:lpstr>
      <vt:lpstr>řád: PRYSKYŘNÍKOTVARÉ  čeleď: Mákovité</vt:lpstr>
      <vt:lpstr>Mák setý</vt:lpstr>
      <vt:lpstr>Mák vlčí</vt:lpstr>
      <vt:lpstr>Vlaštovičník větší</vt:lpstr>
      <vt:lpstr>Dymnivka dutá</vt:lpstr>
      <vt:lpstr>Zemědým lékařský</vt:lpstr>
      <vt:lpstr>POZNÁVEJTE NÁSLEDUJÍCÍ ROSTLINY</vt:lpstr>
      <vt:lpstr>1</vt:lpstr>
      <vt:lpstr>2</vt:lpstr>
      <vt:lpstr>3</vt:lpstr>
      <vt:lpstr>4</vt:lpstr>
      <vt:lpstr>5</vt:lpstr>
      <vt:lpstr>POZNÁVEJTE NÁSLEDUJÍCÍ ROSTLINY</vt:lpstr>
      <vt:lpstr>A</vt:lpstr>
      <vt:lpstr>B</vt:lpstr>
      <vt:lpstr>C</vt:lpstr>
      <vt:lpstr>D</vt:lpstr>
      <vt:lpstr>E</vt:lpstr>
      <vt:lpstr>F</vt:lpstr>
      <vt:lpstr>G</vt:lpstr>
      <vt:lpstr>H</vt:lpstr>
      <vt:lpstr>ŘEŠENÍ:  1. Vlaštovičník větší 2. Koniklec luční 3. Sasanka lesní 4. Mák setý 5. Jaterník podléška A. Sasanka pryskyřníkovitá B. Blatouch bahenní C. Oměj vlčí mor D. Samorostlík klasnatý E. Čemeřice černá H. Hlaváček jarní G. Orsej jarní H. Dymnivka dutá     Zdroje snímků: 1/ vlastní 2/ MUDr.Šárka Firgenhutová (se souhlasem autora) 3/ Marie Pospíšková  „ 4/ Jan Smyčka  „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DVOUDĚLOŽNÉ ROSTLINY</dc:title>
  <dc:creator>ucitel</dc:creator>
  <cp:lastModifiedBy>Dum</cp:lastModifiedBy>
  <cp:revision>64</cp:revision>
  <dcterms:created xsi:type="dcterms:W3CDTF">2013-10-21T13:47:32Z</dcterms:created>
  <dcterms:modified xsi:type="dcterms:W3CDTF">2014-04-25T15:18:34Z</dcterms:modified>
</cp:coreProperties>
</file>