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handoutMasterIdLst>
    <p:handoutMasterId r:id="rId38"/>
  </p:handoutMasterIdLst>
  <p:sldIdLst>
    <p:sldId id="299" r:id="rId2"/>
    <p:sldId id="256" r:id="rId3"/>
    <p:sldId id="257" r:id="rId4"/>
    <p:sldId id="297" r:id="rId5"/>
    <p:sldId id="258" r:id="rId6"/>
    <p:sldId id="259" r:id="rId7"/>
    <p:sldId id="260" r:id="rId8"/>
    <p:sldId id="270" r:id="rId9"/>
    <p:sldId id="293" r:id="rId10"/>
    <p:sldId id="271" r:id="rId11"/>
    <p:sldId id="283" r:id="rId12"/>
    <p:sldId id="262" r:id="rId13"/>
    <p:sldId id="261" r:id="rId14"/>
    <p:sldId id="295" r:id="rId15"/>
    <p:sldId id="288" r:id="rId16"/>
    <p:sldId id="296" r:id="rId17"/>
    <p:sldId id="294" r:id="rId18"/>
    <p:sldId id="272" r:id="rId19"/>
    <p:sldId id="290" r:id="rId20"/>
    <p:sldId id="291" r:id="rId21"/>
    <p:sldId id="292" r:id="rId22"/>
    <p:sldId id="267" r:id="rId23"/>
    <p:sldId id="263" r:id="rId24"/>
    <p:sldId id="265" r:id="rId25"/>
    <p:sldId id="264" r:id="rId26"/>
    <p:sldId id="266" r:id="rId27"/>
    <p:sldId id="280" r:id="rId28"/>
    <p:sldId id="298" r:id="rId29"/>
    <p:sldId id="281" r:id="rId30"/>
    <p:sldId id="276" r:id="rId31"/>
    <p:sldId id="277" r:id="rId32"/>
    <p:sldId id="278" r:id="rId33"/>
    <p:sldId id="279" r:id="rId34"/>
    <p:sldId id="282" r:id="rId35"/>
    <p:sldId id="268"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35" autoAdjust="0"/>
    <p:restoredTop sz="94729" autoAdjust="0"/>
  </p:normalViewPr>
  <p:slideViewPr>
    <p:cSldViewPr>
      <p:cViewPr>
        <p:scale>
          <a:sx n="86" d="100"/>
          <a:sy n="86" d="100"/>
        </p:scale>
        <p:origin x="-714" y="-46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65" d="100"/>
          <a:sy n="65" d="100"/>
        </p:scale>
        <p:origin x="-2364" y="-120"/>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1EF9E83-2134-4E81-8F2E-2A744EE2E88C}" type="datetimeFigureOut">
              <a:rPr lang="en-US" smtClean="0"/>
              <a:pPr/>
              <a:t>4/25/2014</a:t>
            </a:fld>
            <a:endParaRPr lang="en-US"/>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EF99C28-D3CA-4B57-A440-A7746680CAB0}" type="slidenum">
              <a:rPr lang="en-US" smtClean="0"/>
              <a:pPr/>
              <a:t>‹#›</a:t>
            </a:fld>
            <a:endParaRPr lang="en-US"/>
          </a:p>
        </p:txBody>
      </p:sp>
    </p:spTree>
    <p:extLst>
      <p:ext uri="{BB962C8B-B14F-4D97-AF65-F5344CB8AC3E}">
        <p14:creationId xmlns:p14="http://schemas.microsoft.com/office/powerpoint/2010/main" xmlns="" val="2253161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2F8CDA8-4297-43E4-9DA0-FD2B7D9F6CA8}" type="datetimeFigureOut">
              <a:rPr lang="en-US" smtClean="0"/>
              <a:pPr/>
              <a:t>4/25/2014</a:t>
            </a:fld>
            <a:endParaRPr lang="en-US"/>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DC288D-7FB0-4B41-B0C4-C93926AC44F6}" type="slidenum">
              <a:rPr lang="en-US" smtClean="0"/>
              <a:pPr/>
              <a:t>‹#›</a:t>
            </a:fld>
            <a:endParaRPr lang="en-US"/>
          </a:p>
        </p:txBody>
      </p:sp>
    </p:spTree>
    <p:extLst>
      <p:ext uri="{BB962C8B-B14F-4D97-AF65-F5344CB8AC3E}">
        <p14:creationId xmlns:p14="http://schemas.microsoft.com/office/powerpoint/2010/main" xmlns="" val="3924447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US" dirty="0"/>
          </a:p>
        </p:txBody>
      </p:sp>
      <p:sp>
        <p:nvSpPr>
          <p:cNvPr id="4" name="Zástupný symbol pro číslo snímku 3"/>
          <p:cNvSpPr>
            <a:spLocks noGrp="1"/>
          </p:cNvSpPr>
          <p:nvPr>
            <p:ph type="sldNum" sz="quarter" idx="10"/>
          </p:nvPr>
        </p:nvSpPr>
        <p:spPr/>
        <p:txBody>
          <a:bodyPr/>
          <a:lstStyle/>
          <a:p>
            <a:fld id="{0EDC288D-7FB0-4B41-B0C4-C93926AC44F6}" type="slidenum">
              <a:rPr lang="en-US" smtClean="0"/>
              <a:pPr/>
              <a:t>3</a:t>
            </a:fld>
            <a:endParaRPr lang="en-US"/>
          </a:p>
        </p:txBody>
      </p:sp>
    </p:spTree>
    <p:extLst>
      <p:ext uri="{BB962C8B-B14F-4D97-AF65-F5344CB8AC3E}">
        <p14:creationId xmlns:p14="http://schemas.microsoft.com/office/powerpoint/2010/main" xmlns="" val="2566710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US" dirty="0"/>
          </a:p>
        </p:txBody>
      </p:sp>
      <p:sp>
        <p:nvSpPr>
          <p:cNvPr id="4" name="Zástupný symbol pro číslo snímku 3"/>
          <p:cNvSpPr>
            <a:spLocks noGrp="1"/>
          </p:cNvSpPr>
          <p:nvPr>
            <p:ph type="sldNum" sz="quarter" idx="10"/>
          </p:nvPr>
        </p:nvSpPr>
        <p:spPr/>
        <p:txBody>
          <a:bodyPr/>
          <a:lstStyle/>
          <a:p>
            <a:fld id="{0EDC288D-7FB0-4B41-B0C4-C93926AC44F6}" type="slidenum">
              <a:rPr lang="en-US" smtClean="0"/>
              <a:pPr/>
              <a:t>17</a:t>
            </a:fld>
            <a:endParaRPr lang="en-US"/>
          </a:p>
        </p:txBody>
      </p:sp>
    </p:spTree>
    <p:extLst>
      <p:ext uri="{BB962C8B-B14F-4D97-AF65-F5344CB8AC3E}">
        <p14:creationId xmlns:p14="http://schemas.microsoft.com/office/powerpoint/2010/main" xmlns="" val="25667107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en-US"/>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530065020"/>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3111986365"/>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en-US"/>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345338483"/>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p>
            <a:fld id="{FDFC0DD9-23F7-4F59-9FA3-FDFB58668F2D}" type="datetimeFigureOut">
              <a:rPr lang="en-US" smtClean="0"/>
              <a:pPr/>
              <a:t>4/25/2014</a:t>
            </a:fld>
            <a:endParaRPr lang="en-US"/>
          </a:p>
        </p:txBody>
      </p:sp>
      <p:sp>
        <p:nvSpPr>
          <p:cNvPr id="6" name="Zástupný symbol pro zápatí 5"/>
          <p:cNvSpPr>
            <a:spLocks noGrp="1"/>
          </p:cNvSpPr>
          <p:nvPr>
            <p:ph type="ftr" sz="quarter" idx="11"/>
          </p:nvPr>
        </p:nvSpPr>
        <p:spPr/>
        <p:txBody>
          <a:bodyPr/>
          <a:lstStyle/>
          <a:p>
            <a:endParaRPr lang="en-US"/>
          </a:p>
        </p:txBody>
      </p:sp>
      <p:sp>
        <p:nvSpPr>
          <p:cNvPr id="7" name="Zástupný symbol pro číslo snímku 6"/>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1348489662"/>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en-US"/>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p:txBody>
          <a:bodyPr/>
          <a:lstStyle/>
          <a:p>
            <a:fld id="{FDFC0DD9-23F7-4F59-9FA3-FDFB58668F2D}" type="datetimeFigureOut">
              <a:rPr lang="en-US" smtClean="0"/>
              <a:pPr/>
              <a:t>4/25/2014</a:t>
            </a:fld>
            <a:endParaRPr lang="en-US"/>
          </a:p>
        </p:txBody>
      </p:sp>
      <p:sp>
        <p:nvSpPr>
          <p:cNvPr id="8" name="Zástupný symbol pro zápatí 7"/>
          <p:cNvSpPr>
            <a:spLocks noGrp="1"/>
          </p:cNvSpPr>
          <p:nvPr>
            <p:ph type="ftr" sz="quarter" idx="11"/>
          </p:nvPr>
        </p:nvSpPr>
        <p:spPr/>
        <p:txBody>
          <a:bodyPr/>
          <a:lstStyle/>
          <a:p>
            <a:endParaRPr lang="en-US"/>
          </a:p>
        </p:txBody>
      </p:sp>
      <p:sp>
        <p:nvSpPr>
          <p:cNvPr id="9" name="Zástupný symbol pro číslo snímku 8"/>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53914158"/>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datum 2"/>
          <p:cNvSpPr>
            <a:spLocks noGrp="1"/>
          </p:cNvSpPr>
          <p:nvPr>
            <p:ph type="dt" sz="half" idx="10"/>
          </p:nvPr>
        </p:nvSpPr>
        <p:spPr/>
        <p:txBody>
          <a:bodyPr/>
          <a:lstStyle/>
          <a:p>
            <a:fld id="{FDFC0DD9-23F7-4F59-9FA3-FDFB58668F2D}" type="datetimeFigureOut">
              <a:rPr lang="en-US" smtClean="0"/>
              <a:pPr/>
              <a:t>4/25/2014</a:t>
            </a:fld>
            <a:endParaRPr lang="en-US"/>
          </a:p>
        </p:txBody>
      </p:sp>
      <p:sp>
        <p:nvSpPr>
          <p:cNvPr id="4" name="Zástupný symbol pro zápatí 3"/>
          <p:cNvSpPr>
            <a:spLocks noGrp="1"/>
          </p:cNvSpPr>
          <p:nvPr>
            <p:ph type="ftr" sz="quarter" idx="11"/>
          </p:nvPr>
        </p:nvSpPr>
        <p:spPr/>
        <p:txBody>
          <a:bodyPr/>
          <a:lstStyle/>
          <a:p>
            <a:endParaRPr lang="en-US"/>
          </a:p>
        </p:txBody>
      </p:sp>
      <p:sp>
        <p:nvSpPr>
          <p:cNvPr id="5" name="Zástupný symbol pro číslo snímku 4"/>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3390384635"/>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DFC0DD9-23F7-4F59-9FA3-FDFB58668F2D}" type="datetimeFigureOut">
              <a:rPr lang="en-US" smtClean="0"/>
              <a:pPr/>
              <a:t>4/25/2014</a:t>
            </a:fld>
            <a:endParaRPr lang="en-US"/>
          </a:p>
        </p:txBody>
      </p:sp>
      <p:sp>
        <p:nvSpPr>
          <p:cNvPr id="3" name="Zástupný symbol pro zápatí 2"/>
          <p:cNvSpPr>
            <a:spLocks noGrp="1"/>
          </p:cNvSpPr>
          <p:nvPr>
            <p:ph type="ftr" sz="quarter" idx="11"/>
          </p:nvPr>
        </p:nvSpPr>
        <p:spPr/>
        <p:txBody>
          <a:bodyPr/>
          <a:lstStyle/>
          <a:p>
            <a:endParaRPr lang="en-US"/>
          </a:p>
        </p:txBody>
      </p:sp>
      <p:sp>
        <p:nvSpPr>
          <p:cNvPr id="4" name="Zástupný symbol pro číslo snímku 3"/>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492930153"/>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en-US"/>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DFC0DD9-23F7-4F59-9FA3-FDFB58668F2D}" type="datetimeFigureOut">
              <a:rPr lang="en-US" smtClean="0"/>
              <a:pPr/>
              <a:t>4/25/2014</a:t>
            </a:fld>
            <a:endParaRPr lang="en-US"/>
          </a:p>
        </p:txBody>
      </p:sp>
      <p:sp>
        <p:nvSpPr>
          <p:cNvPr id="6" name="Zástupný symbol pro zápatí 5"/>
          <p:cNvSpPr>
            <a:spLocks noGrp="1"/>
          </p:cNvSpPr>
          <p:nvPr>
            <p:ph type="ftr" sz="quarter" idx="11"/>
          </p:nvPr>
        </p:nvSpPr>
        <p:spPr/>
        <p:txBody>
          <a:bodyPr/>
          <a:lstStyle/>
          <a:p>
            <a:endParaRPr lang="en-US"/>
          </a:p>
        </p:txBody>
      </p:sp>
      <p:sp>
        <p:nvSpPr>
          <p:cNvPr id="7" name="Zástupný symbol pro číslo snímku 6"/>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1332500045"/>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en-US"/>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DFC0DD9-23F7-4F59-9FA3-FDFB58668F2D}" type="datetimeFigureOut">
              <a:rPr lang="en-US" smtClean="0"/>
              <a:pPr/>
              <a:t>4/25/2014</a:t>
            </a:fld>
            <a:endParaRPr lang="en-US"/>
          </a:p>
        </p:txBody>
      </p:sp>
      <p:sp>
        <p:nvSpPr>
          <p:cNvPr id="6" name="Zástupný symbol pro zápatí 5"/>
          <p:cNvSpPr>
            <a:spLocks noGrp="1"/>
          </p:cNvSpPr>
          <p:nvPr>
            <p:ph type="ftr" sz="quarter" idx="11"/>
          </p:nvPr>
        </p:nvSpPr>
        <p:spPr/>
        <p:txBody>
          <a:bodyPr/>
          <a:lstStyle/>
          <a:p>
            <a:endParaRPr lang="en-US"/>
          </a:p>
        </p:txBody>
      </p:sp>
      <p:sp>
        <p:nvSpPr>
          <p:cNvPr id="7" name="Zástupný symbol pro číslo snímku 6"/>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2305892017"/>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2164017173"/>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1804872271"/>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en-US"/>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2593245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9.xml"/><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9.xml"/><Relationship Id="rId4" Type="http://schemas.openxmlformats.org/officeDocument/2006/relationships/image" Target="../media/image26.jpeg"/></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29" name="Group 57"/>
          <p:cNvGraphicFramePr>
            <a:graphicFrameLocks noGrp="1"/>
          </p:cNvGraphicFramePr>
          <p:nvPr>
            <p:ph type="subTitle" idx="1"/>
            <p:extLst>
              <p:ext uri="{D42A27DB-BD31-4B8C-83A1-F6EECF244321}">
                <p14:modId xmlns:p14="http://schemas.microsoft.com/office/powerpoint/2010/main" xmlns="" val="3001582363"/>
              </p:ext>
            </p:extLst>
          </p:nvPr>
        </p:nvGraphicFramePr>
        <p:xfrm>
          <a:off x="1331913" y="1700213"/>
          <a:ext cx="6400800" cy="4728116"/>
        </p:xfrm>
        <a:graphic>
          <a:graphicData uri="http://schemas.openxmlformats.org/drawingml/2006/table">
            <a:tbl>
              <a:tblPr/>
              <a:tblGrid>
                <a:gridCol w="1685925"/>
                <a:gridCol w="4714875"/>
              </a:tblGrid>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Číslo projektu</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CZ.1.07/1.5.00/34.0950</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76836">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Kódování materiálu</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vy_32_INOVACE_bio_bot4</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Označení materiálu</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bot4_bobovite.pptx</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Název školy</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Gymnázium Kladno</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Autor</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Lenka Smyčková</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0959">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Anotace</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defRPr/>
                      </a:pPr>
                      <a:r>
                        <a:rPr kumimoji="0" lang="cs-CZ" altLang="cs-CZ" sz="1200" b="0" i="0" u="none" strike="noStrike" cap="none" normalizeH="0" baseline="0" dirty="0" smtClean="0">
                          <a:ln>
                            <a:noFill/>
                          </a:ln>
                          <a:solidFill>
                            <a:schemeClr val="tx1"/>
                          </a:solidFill>
                          <a:effectLst/>
                          <a:latin typeface="+mn-lt"/>
                          <a:cs typeface="Times New Roman" pitchFamily="18" charset="0"/>
                        </a:rPr>
                        <a:t>Prezentace seznamuje žáky  se zástupci dvouděložných rostlin řádu </a:t>
                      </a:r>
                      <a:r>
                        <a:rPr kumimoji="0" lang="cs-CZ" altLang="cs-CZ" sz="1200" b="0" i="0" u="none" strike="noStrike" cap="none" normalizeH="0" baseline="0" dirty="0" err="1" smtClean="0">
                          <a:ln>
                            <a:noFill/>
                          </a:ln>
                          <a:solidFill>
                            <a:schemeClr val="tx1"/>
                          </a:solidFill>
                          <a:effectLst/>
                          <a:latin typeface="+mn-lt"/>
                          <a:cs typeface="Times New Roman" pitchFamily="18" charset="0"/>
                        </a:rPr>
                        <a:t>bobotvaré</a:t>
                      </a:r>
                      <a:r>
                        <a:rPr kumimoji="0" lang="cs-CZ" altLang="cs-CZ" sz="1200" b="0" i="0" u="none" strike="noStrike" cap="none" normalizeH="0" baseline="0" dirty="0" smtClean="0">
                          <a:ln>
                            <a:noFill/>
                          </a:ln>
                          <a:solidFill>
                            <a:schemeClr val="tx1"/>
                          </a:solidFill>
                          <a:effectLst/>
                          <a:latin typeface="+mn-lt"/>
                          <a:cs typeface="Times New Roman" pitchFamily="18" charset="0"/>
                        </a:rPr>
                        <a:t> , čeleď bobovité, řádu </a:t>
                      </a:r>
                      <a:r>
                        <a:rPr kumimoji="0" lang="cs-CZ" altLang="cs-CZ" sz="1200" b="0" i="0" u="none" strike="noStrike" cap="none" normalizeH="0" baseline="0" dirty="0" err="1" smtClean="0">
                          <a:ln>
                            <a:noFill/>
                          </a:ln>
                          <a:solidFill>
                            <a:schemeClr val="tx1"/>
                          </a:solidFill>
                          <a:effectLst/>
                          <a:latin typeface="+mn-lt"/>
                          <a:cs typeface="Times New Roman" pitchFamily="18" charset="0"/>
                        </a:rPr>
                        <a:t>bukotrvaré</a:t>
                      </a:r>
                      <a:r>
                        <a:rPr kumimoji="0" lang="cs-CZ" altLang="cs-CZ" sz="1200" b="0" i="0" u="none" strike="noStrike" cap="none" normalizeH="0" baseline="0" dirty="0" smtClean="0">
                          <a:ln>
                            <a:noFill/>
                          </a:ln>
                          <a:solidFill>
                            <a:schemeClr val="tx1"/>
                          </a:solidFill>
                          <a:effectLst/>
                          <a:latin typeface="+mn-lt"/>
                          <a:cs typeface="Times New Roman" pitchFamily="18" charset="0"/>
                        </a:rPr>
                        <a:t>, čeledi </a:t>
                      </a:r>
                      <a:r>
                        <a:rPr kumimoji="0" lang="cs-CZ" altLang="cs-CZ" sz="1200" b="0" i="0" u="none" strike="noStrike" cap="none" normalizeH="0" baseline="0" dirty="0" err="1" smtClean="0">
                          <a:ln>
                            <a:noFill/>
                          </a:ln>
                          <a:solidFill>
                            <a:schemeClr val="tx1"/>
                          </a:solidFill>
                          <a:effectLst/>
                          <a:latin typeface="+mn-lt"/>
                          <a:cs typeface="Times New Roman" pitchFamily="18" charset="0"/>
                        </a:rPr>
                        <a:t>bukovité</a:t>
                      </a:r>
                      <a:r>
                        <a:rPr kumimoji="0" lang="cs-CZ" altLang="cs-CZ" sz="1200" b="0" i="0" u="none" strike="noStrike" cap="none" normalizeH="0" baseline="0" dirty="0" smtClean="0">
                          <a:ln>
                            <a:noFill/>
                          </a:ln>
                          <a:solidFill>
                            <a:schemeClr val="tx1"/>
                          </a:solidFill>
                          <a:effectLst/>
                          <a:latin typeface="+mn-lt"/>
                          <a:cs typeface="Times New Roman" pitchFamily="18" charset="0"/>
                        </a:rPr>
                        <a:t>, břízovité</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Předmět</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biologie</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Tematická oblast</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botanika</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Téma</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Bobovité</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5629">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Očekávané výstupy</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Žáci  poznávají zástupce  rostlin z řádu </a:t>
                      </a:r>
                      <a:r>
                        <a:rPr kumimoji="0" lang="cs-CZ" altLang="cs-CZ" sz="1200" b="0" i="0" u="none" strike="noStrike" cap="none" normalizeH="0" baseline="0" dirty="0" err="1" smtClean="0">
                          <a:ln>
                            <a:noFill/>
                          </a:ln>
                          <a:solidFill>
                            <a:schemeClr val="tx1"/>
                          </a:solidFill>
                          <a:effectLst/>
                          <a:latin typeface="+mn-lt"/>
                          <a:cs typeface="Times New Roman" pitchFamily="18" charset="0"/>
                        </a:rPr>
                        <a:t>bobotvarých</a:t>
                      </a:r>
                      <a:r>
                        <a:rPr kumimoji="0" lang="cs-CZ" altLang="cs-CZ" sz="1200" b="0" i="0" u="none" strike="noStrike" cap="none" normalizeH="0" baseline="0" dirty="0" smtClean="0">
                          <a:ln>
                            <a:noFill/>
                          </a:ln>
                          <a:solidFill>
                            <a:schemeClr val="tx1"/>
                          </a:solidFill>
                          <a:effectLst/>
                          <a:latin typeface="+mn-lt"/>
                          <a:cs typeface="Times New Roman" pitchFamily="18" charset="0"/>
                        </a:rPr>
                        <a:t> a </a:t>
                      </a:r>
                      <a:r>
                        <a:rPr kumimoji="0" lang="cs-CZ" altLang="cs-CZ" sz="1200" b="0" i="0" u="none" strike="noStrike" cap="none" normalizeH="0" baseline="0" dirty="0" err="1" smtClean="0">
                          <a:ln>
                            <a:noFill/>
                          </a:ln>
                          <a:solidFill>
                            <a:schemeClr val="tx1"/>
                          </a:solidFill>
                          <a:effectLst/>
                          <a:latin typeface="+mn-lt"/>
                          <a:cs typeface="Times New Roman" pitchFamily="18" charset="0"/>
                        </a:rPr>
                        <a:t>bukotvarých</a:t>
                      </a:r>
                      <a:r>
                        <a:rPr kumimoji="0" lang="cs-CZ" altLang="cs-CZ" sz="1200" b="0" i="0" u="none" strike="noStrike" cap="none" normalizeH="0" baseline="0" dirty="0" smtClean="0">
                          <a:ln>
                            <a:noFill/>
                          </a:ln>
                          <a:solidFill>
                            <a:schemeClr val="tx1"/>
                          </a:solidFill>
                          <a:effectLst/>
                          <a:latin typeface="+mn-lt"/>
                          <a:cs typeface="Times New Roman" pitchFamily="18" charset="0"/>
                        </a:rPr>
                        <a:t>, určí základní druhy, případně další druhy.</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Klíčová slova</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Dvouděložné, </a:t>
                      </a:r>
                      <a:r>
                        <a:rPr kumimoji="0" lang="cs-CZ" altLang="cs-CZ" sz="1200" b="0" i="0" u="none" strike="noStrike" cap="none" normalizeH="0" baseline="0" dirty="0" err="1" smtClean="0">
                          <a:ln>
                            <a:noFill/>
                          </a:ln>
                          <a:solidFill>
                            <a:schemeClr val="tx1"/>
                          </a:solidFill>
                          <a:effectLst/>
                          <a:latin typeface="+mn-lt"/>
                          <a:cs typeface="Times New Roman" pitchFamily="18" charset="0"/>
                        </a:rPr>
                        <a:t>bobotvaré</a:t>
                      </a:r>
                      <a:r>
                        <a:rPr kumimoji="0" lang="cs-CZ" altLang="cs-CZ" sz="1200" b="0" i="0" u="none" strike="noStrike" cap="none" normalizeH="0" baseline="0" dirty="0" smtClean="0">
                          <a:ln>
                            <a:noFill/>
                          </a:ln>
                          <a:solidFill>
                            <a:schemeClr val="tx1"/>
                          </a:solidFill>
                          <a:effectLst/>
                          <a:latin typeface="+mn-lt"/>
                          <a:cs typeface="Times New Roman" pitchFamily="18" charset="0"/>
                        </a:rPr>
                        <a:t>, </a:t>
                      </a:r>
                      <a:r>
                        <a:rPr kumimoji="0" lang="cs-CZ" altLang="cs-CZ" sz="1200" b="0" i="0" u="none" strike="noStrike" cap="none" normalizeH="0" baseline="0" dirty="0" err="1" smtClean="0">
                          <a:ln>
                            <a:noFill/>
                          </a:ln>
                          <a:solidFill>
                            <a:schemeClr val="tx1"/>
                          </a:solidFill>
                          <a:effectLst/>
                          <a:latin typeface="+mn-lt"/>
                          <a:cs typeface="Times New Roman" pitchFamily="18" charset="0"/>
                        </a:rPr>
                        <a:t>bukotvaré</a:t>
                      </a:r>
                      <a:r>
                        <a:rPr kumimoji="0" lang="cs-CZ" altLang="cs-CZ" sz="1200" b="0" i="0" u="none" strike="noStrike" cap="none" normalizeH="0" baseline="0" dirty="0" smtClean="0">
                          <a:ln>
                            <a:noFill/>
                          </a:ln>
                          <a:solidFill>
                            <a:schemeClr val="tx1"/>
                          </a:solidFill>
                          <a:effectLst/>
                          <a:latin typeface="+mn-lt"/>
                          <a:cs typeface="Times New Roman" pitchFamily="18" charset="0"/>
                        </a:rPr>
                        <a:t>, bobovité, </a:t>
                      </a:r>
                      <a:r>
                        <a:rPr kumimoji="0" lang="cs-CZ" altLang="cs-CZ" sz="1200" b="0" i="0" u="none" strike="noStrike" cap="none" normalizeH="0" baseline="0" dirty="0" err="1" smtClean="0">
                          <a:ln>
                            <a:noFill/>
                          </a:ln>
                          <a:solidFill>
                            <a:schemeClr val="tx1"/>
                          </a:solidFill>
                          <a:effectLst/>
                          <a:latin typeface="+mn-lt"/>
                          <a:cs typeface="Times New Roman" pitchFamily="18" charset="0"/>
                        </a:rPr>
                        <a:t>bukovité</a:t>
                      </a:r>
                      <a:r>
                        <a:rPr kumimoji="0" lang="cs-CZ" altLang="cs-CZ" sz="1200" b="0" i="0" u="none" strike="noStrike" cap="none" normalizeH="0" baseline="0" dirty="0" smtClean="0">
                          <a:ln>
                            <a:noFill/>
                          </a:ln>
                          <a:solidFill>
                            <a:schemeClr val="tx1"/>
                          </a:solidFill>
                          <a:effectLst/>
                          <a:latin typeface="+mn-lt"/>
                          <a:cs typeface="Times New Roman" pitchFamily="18" charset="0"/>
                        </a:rPr>
                        <a:t>, břízovité, zástupci</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5629">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Druh učebního materiálu</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rPr>
                        <a:t>prezentace </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0581">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Ročník</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1. Ročník čtyřletého gymnázia a odpovídající ročník víceletého gymnázia, seminář z biologie</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Cílová skupina</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osmileté gymnázium, čtyřleté gymnázium</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Ověřeno</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(27.2.2014, O5</a:t>
                      </a:r>
                      <a:r>
                        <a:rPr kumimoji="0" lang="cs-CZ" altLang="cs-CZ" sz="1200" b="0" i="0" u="none" strike="noStrike" cap="none" normalizeH="0" baseline="0" dirty="0" smtClean="0">
                          <a:ln>
                            <a:noFill/>
                          </a:ln>
                          <a:solidFill>
                            <a:schemeClr val="tx1"/>
                          </a:solidFill>
                          <a:effectLst/>
                          <a:latin typeface="+mn-lt"/>
                          <a:ea typeface="Calibri" pitchFamily="34" charset="0"/>
                          <a:cs typeface="Calibri" pitchFamily="34" charset="0"/>
                        </a:rPr>
                        <a:t>)</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gridSpan="2">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rPr>
                        <a:t>Zdroje uvedeny na konci dokumentu.</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r>
            </a:tbl>
          </a:graphicData>
        </a:graphic>
      </p:graphicFrame>
      <p:pic>
        <p:nvPicPr>
          <p:cNvPr id="2102" name="Obrázek 3"/>
          <p:cNvPicPr>
            <a:picLocks noGrp="1" noChangeAspect="1" noChangeArrowheads="1"/>
          </p:cNvPicPr>
          <p:nvPr>
            <p:ph type="ctrTitle"/>
          </p:nvPr>
        </p:nvPicPr>
        <p:blipFill>
          <a:blip r:embed="rId2" cstate="screen">
            <a:extLst>
              <a:ext uri="{28A0092B-C50C-407E-A947-70E740481C1C}">
                <a14:useLocalDpi xmlns:a14="http://schemas.microsoft.com/office/drawing/2010/main" xmlns=""/>
              </a:ext>
            </a:extLst>
          </a:blip>
          <a:srcRect/>
          <a:stretch>
            <a:fillRect/>
          </a:stretch>
        </p:blipFill>
        <p:spPr>
          <a:xfrm>
            <a:off x="1473200" y="333375"/>
            <a:ext cx="5761038" cy="1258888"/>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pic>
    </p:spTree>
    <p:extLst>
      <p:ext uri="{BB962C8B-B14F-4D97-AF65-F5344CB8AC3E}">
        <p14:creationId xmlns:p14="http://schemas.microsoft.com/office/powerpoint/2010/main" xmlns="" val="2955696594"/>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DVOUDĚLOŽNÉ ROSTLINY</a:t>
            </a:r>
            <a:endParaRPr lang="en-US" dirty="0"/>
          </a:p>
        </p:txBody>
      </p:sp>
      <p:sp>
        <p:nvSpPr>
          <p:cNvPr id="3" name="Podnadpis 2"/>
          <p:cNvSpPr>
            <a:spLocks noGrp="1"/>
          </p:cNvSpPr>
          <p:nvPr>
            <p:ph type="subTitle" idx="1"/>
          </p:nvPr>
        </p:nvSpPr>
        <p:spPr/>
        <p:txBody>
          <a:bodyPr/>
          <a:lstStyle/>
          <a:p>
            <a:r>
              <a:rPr lang="cs-CZ" dirty="0" smtClean="0"/>
              <a:t>BOBOVITÉ</a:t>
            </a:r>
          </a:p>
          <a:p>
            <a:r>
              <a:rPr lang="cs-CZ" dirty="0" smtClean="0"/>
              <a:t>BUKOVITÉ</a:t>
            </a:r>
          </a:p>
          <a:p>
            <a:r>
              <a:rPr lang="cs-CZ" dirty="0" smtClean="0"/>
              <a:t>A DALŠÍ</a:t>
            </a:r>
          </a:p>
          <a:p>
            <a:endParaRPr lang="cs-CZ" dirty="0" smtClean="0"/>
          </a:p>
        </p:txBody>
      </p:sp>
    </p:spTree>
    <p:extLst>
      <p:ext uri="{BB962C8B-B14F-4D97-AF65-F5344CB8AC3E}">
        <p14:creationId xmlns:p14="http://schemas.microsoft.com/office/powerpoint/2010/main" xmlns="" val="2319207931"/>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řád: BOBOTVARÉ </a:t>
            </a:r>
            <a:br>
              <a:rPr lang="cs-CZ" dirty="0" smtClean="0"/>
            </a:br>
            <a:r>
              <a:rPr lang="cs-CZ" dirty="0" smtClean="0"/>
              <a:t>čeleď: Bobovité</a:t>
            </a:r>
            <a:endParaRPr lang="en-US" dirty="0"/>
          </a:p>
        </p:txBody>
      </p:sp>
      <p:sp>
        <p:nvSpPr>
          <p:cNvPr id="3" name="Zástupný symbol pro obsah 2"/>
          <p:cNvSpPr>
            <a:spLocks noGrp="1"/>
          </p:cNvSpPr>
          <p:nvPr>
            <p:ph idx="1"/>
          </p:nvPr>
        </p:nvSpPr>
        <p:spPr/>
        <p:txBody>
          <a:bodyPr>
            <a:normAutofit lnSpcReduction="10000"/>
          </a:bodyPr>
          <a:lstStyle/>
          <a:p>
            <a:r>
              <a:rPr lang="cs-CZ" dirty="0" smtClean="0"/>
              <a:t>SKUPINA VYŠŠÍCH DVOUDĚLOŽNÝCH</a:t>
            </a:r>
          </a:p>
          <a:p>
            <a:r>
              <a:rPr lang="cs-CZ" dirty="0" smtClean="0"/>
              <a:t>ZNAKY: souměrný květ, tvořený křídly, pavézou a člunkem, listy lichozpeřené nebo sudozpeřené s úponkem na konci , na kořenech symbiotické bakterie schopné přijímat vzdušný dusík, plodem lusk</a:t>
            </a:r>
          </a:p>
          <a:p>
            <a:r>
              <a:rPr lang="cs-CZ" dirty="0" smtClean="0"/>
              <a:t>HOSPODÁŘSKY VÝZNAMNÉ ROSTLINY: luštěniny-potrava i píce, pro obsah dusíkatých látek-zelené hnojení</a:t>
            </a:r>
            <a:endParaRPr lang="cs-CZ" i="1" dirty="0" smtClean="0"/>
          </a:p>
          <a:p>
            <a:endParaRPr lang="cs-CZ" dirty="0" smtClean="0"/>
          </a:p>
          <a:p>
            <a:endParaRPr lang="en-US" dirty="0"/>
          </a:p>
        </p:txBody>
      </p:sp>
    </p:spTree>
    <p:extLst>
      <p:ext uri="{BB962C8B-B14F-4D97-AF65-F5344CB8AC3E}">
        <p14:creationId xmlns:p14="http://schemas.microsoft.com/office/powerpoint/2010/main" xmlns="" val="2816355518"/>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ovéPole 12"/>
          <p:cNvSpPr txBox="1"/>
          <p:nvPr/>
        </p:nvSpPr>
        <p:spPr>
          <a:xfrm>
            <a:off x="216024" y="438344"/>
            <a:ext cx="1547664" cy="369332"/>
          </a:xfrm>
          <a:prstGeom prst="rect">
            <a:avLst/>
          </a:prstGeom>
          <a:noFill/>
        </p:spPr>
        <p:txBody>
          <a:bodyPr wrap="square" rtlCol="0">
            <a:spAutoFit/>
          </a:bodyPr>
          <a:lstStyle/>
          <a:p>
            <a:r>
              <a:rPr lang="cs-CZ" dirty="0" smtClean="0"/>
              <a:t>úponek</a:t>
            </a:r>
            <a:endParaRPr lang="cs-CZ" dirty="0"/>
          </a:p>
        </p:txBody>
      </p:sp>
      <p:sp>
        <p:nvSpPr>
          <p:cNvPr id="15" name="TextovéPole 14"/>
          <p:cNvSpPr txBox="1"/>
          <p:nvPr/>
        </p:nvSpPr>
        <p:spPr>
          <a:xfrm>
            <a:off x="206219" y="2544932"/>
            <a:ext cx="1512168" cy="369332"/>
          </a:xfrm>
          <a:prstGeom prst="rect">
            <a:avLst/>
          </a:prstGeom>
          <a:noFill/>
        </p:spPr>
        <p:txBody>
          <a:bodyPr wrap="square" rtlCol="0">
            <a:spAutoFit/>
          </a:bodyPr>
          <a:lstStyle/>
          <a:p>
            <a:r>
              <a:rPr lang="cs-CZ" dirty="0" smtClean="0"/>
              <a:t>křídla</a:t>
            </a:r>
            <a:endParaRPr lang="cs-CZ" dirty="0"/>
          </a:p>
        </p:txBody>
      </p:sp>
      <p:sp>
        <p:nvSpPr>
          <p:cNvPr id="20" name="TextovéPole 19"/>
          <p:cNvSpPr txBox="1"/>
          <p:nvPr/>
        </p:nvSpPr>
        <p:spPr>
          <a:xfrm>
            <a:off x="7308304" y="3181000"/>
            <a:ext cx="1512168" cy="369332"/>
          </a:xfrm>
          <a:prstGeom prst="rect">
            <a:avLst/>
          </a:prstGeom>
          <a:noFill/>
        </p:spPr>
        <p:txBody>
          <a:bodyPr wrap="square" rtlCol="0">
            <a:spAutoFit/>
          </a:bodyPr>
          <a:lstStyle/>
          <a:p>
            <a:r>
              <a:rPr lang="cs-CZ" dirty="0" smtClean="0"/>
              <a:t>člunek</a:t>
            </a:r>
            <a:endParaRPr lang="cs-CZ" dirty="0"/>
          </a:p>
        </p:txBody>
      </p:sp>
      <p:sp>
        <p:nvSpPr>
          <p:cNvPr id="22" name="TextovéPole 21"/>
          <p:cNvSpPr txBox="1"/>
          <p:nvPr/>
        </p:nvSpPr>
        <p:spPr>
          <a:xfrm>
            <a:off x="251520" y="3212976"/>
            <a:ext cx="1512168" cy="923330"/>
          </a:xfrm>
          <a:prstGeom prst="rect">
            <a:avLst/>
          </a:prstGeom>
          <a:noFill/>
        </p:spPr>
        <p:txBody>
          <a:bodyPr wrap="square" rtlCol="0">
            <a:spAutoFit/>
          </a:bodyPr>
          <a:lstStyle/>
          <a:p>
            <a:r>
              <a:rPr lang="cs-CZ" dirty="0" smtClean="0"/>
              <a:t>složené listy, sudozpeřené s úponky</a:t>
            </a:r>
            <a:endParaRPr lang="cs-CZ" dirty="0"/>
          </a:p>
        </p:txBody>
      </p:sp>
      <p:sp>
        <p:nvSpPr>
          <p:cNvPr id="41" name="TextovéPole 40"/>
          <p:cNvSpPr txBox="1"/>
          <p:nvPr/>
        </p:nvSpPr>
        <p:spPr>
          <a:xfrm>
            <a:off x="7308304" y="1305634"/>
            <a:ext cx="1728192" cy="369332"/>
          </a:xfrm>
          <a:prstGeom prst="rect">
            <a:avLst/>
          </a:prstGeom>
          <a:noFill/>
        </p:spPr>
        <p:txBody>
          <a:bodyPr wrap="square" rtlCol="0">
            <a:spAutoFit/>
          </a:bodyPr>
          <a:lstStyle/>
          <a:p>
            <a:r>
              <a:rPr lang="cs-CZ" dirty="0" smtClean="0"/>
              <a:t>srostlý kalich</a:t>
            </a:r>
            <a:endParaRPr lang="cs-CZ" dirty="0"/>
          </a:p>
        </p:txBody>
      </p:sp>
      <p:sp>
        <p:nvSpPr>
          <p:cNvPr id="42" name="TextovéPole 41"/>
          <p:cNvSpPr txBox="1"/>
          <p:nvPr/>
        </p:nvSpPr>
        <p:spPr>
          <a:xfrm>
            <a:off x="7308304" y="4719627"/>
            <a:ext cx="1440160" cy="1754326"/>
          </a:xfrm>
          <a:prstGeom prst="rect">
            <a:avLst/>
          </a:prstGeom>
          <a:noFill/>
        </p:spPr>
        <p:txBody>
          <a:bodyPr wrap="square" rtlCol="0">
            <a:spAutoFit/>
          </a:bodyPr>
          <a:lstStyle/>
          <a:p>
            <a:r>
              <a:rPr lang="cs-CZ" dirty="0" smtClean="0"/>
              <a:t>poléhavý stonek, pomocí úponků se pne rostlina po opoře</a:t>
            </a:r>
            <a:endParaRPr lang="cs-CZ" dirty="0"/>
          </a:p>
        </p:txBody>
      </p:sp>
      <p:sp>
        <p:nvSpPr>
          <p:cNvPr id="45" name="TextovéPole 44"/>
          <p:cNvSpPr txBox="1"/>
          <p:nvPr/>
        </p:nvSpPr>
        <p:spPr>
          <a:xfrm>
            <a:off x="7380312" y="3789040"/>
            <a:ext cx="1440160" cy="369332"/>
          </a:xfrm>
          <a:prstGeom prst="rect">
            <a:avLst/>
          </a:prstGeom>
          <a:noFill/>
        </p:spPr>
        <p:txBody>
          <a:bodyPr wrap="square" rtlCol="0">
            <a:spAutoFit/>
          </a:bodyPr>
          <a:lstStyle/>
          <a:p>
            <a:r>
              <a:rPr lang="cs-CZ" dirty="0" smtClean="0"/>
              <a:t>objímavý list</a:t>
            </a:r>
            <a:endParaRPr lang="cs-CZ" dirty="0"/>
          </a:p>
        </p:txBody>
      </p:sp>
      <p:pic>
        <p:nvPicPr>
          <p:cNvPr id="2" name="Obrázek 1"/>
          <p:cNvPicPr>
            <a:picLocks noChangeAspect="1"/>
          </p:cNvPicPr>
          <p:nvPr/>
        </p:nvPicPr>
        <p:blipFill>
          <a:blip r:embed="rId2" cstate="screen">
            <a:extLst>
              <a:ext uri="{28A0092B-C50C-407E-A947-70E740481C1C}">
                <a14:useLocalDpi xmlns:a14="http://schemas.microsoft.com/office/drawing/2010/main" xmlns=""/>
              </a:ext>
            </a:extLst>
          </a:blip>
          <a:stretch>
            <a:fillRect/>
          </a:stretch>
        </p:blipFill>
        <p:spPr>
          <a:xfrm>
            <a:off x="2123728" y="157010"/>
            <a:ext cx="4752528" cy="6351510"/>
          </a:xfrm>
          <a:prstGeom prst="rect">
            <a:avLst/>
          </a:prstGeom>
        </p:spPr>
      </p:pic>
      <p:cxnSp>
        <p:nvCxnSpPr>
          <p:cNvPr id="7" name="Přímá spojnice se šipkou 6"/>
          <p:cNvCxnSpPr>
            <a:stCxn id="13" idx="3"/>
          </p:cNvCxnSpPr>
          <p:nvPr/>
        </p:nvCxnSpPr>
        <p:spPr>
          <a:xfrm>
            <a:off x="1763688" y="623010"/>
            <a:ext cx="1224136" cy="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9" name="Přímá spojnice se šipkou 8"/>
          <p:cNvCxnSpPr/>
          <p:nvPr/>
        </p:nvCxnSpPr>
        <p:spPr>
          <a:xfrm>
            <a:off x="1787014" y="2779254"/>
            <a:ext cx="2160240" cy="586412"/>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14" name="Přímá spojnice se šipkou 13"/>
          <p:cNvCxnSpPr>
            <a:stCxn id="22" idx="3"/>
          </p:cNvCxnSpPr>
          <p:nvPr/>
        </p:nvCxnSpPr>
        <p:spPr>
          <a:xfrm>
            <a:off x="1763688" y="3674641"/>
            <a:ext cx="1584176" cy="1122511"/>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17" name="Přímá spojnice se šipkou 16"/>
          <p:cNvCxnSpPr>
            <a:stCxn id="20" idx="1"/>
          </p:cNvCxnSpPr>
          <p:nvPr/>
        </p:nvCxnSpPr>
        <p:spPr>
          <a:xfrm flipH="1" flipV="1">
            <a:off x="4499992" y="2996952"/>
            <a:ext cx="2808312" cy="368714"/>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19" name="Přímá spojnice se šipkou 18"/>
          <p:cNvCxnSpPr>
            <a:stCxn id="41" idx="1"/>
          </p:cNvCxnSpPr>
          <p:nvPr/>
        </p:nvCxnSpPr>
        <p:spPr>
          <a:xfrm flipH="1">
            <a:off x="4355976" y="1490300"/>
            <a:ext cx="2952328" cy="982271"/>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25" name="Přímá spojnice se šipkou 24"/>
          <p:cNvCxnSpPr>
            <a:stCxn id="45" idx="1"/>
          </p:cNvCxnSpPr>
          <p:nvPr/>
        </p:nvCxnSpPr>
        <p:spPr>
          <a:xfrm flipH="1">
            <a:off x="5364088" y="3973706"/>
            <a:ext cx="2016224" cy="184666"/>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27" name="Přímá spojnice se šipkou 26"/>
          <p:cNvCxnSpPr/>
          <p:nvPr/>
        </p:nvCxnSpPr>
        <p:spPr>
          <a:xfrm>
            <a:off x="1787014" y="2718212"/>
            <a:ext cx="2545568" cy="494764"/>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29" name="Přímá spojnice se šipkou 28"/>
          <p:cNvCxnSpPr>
            <a:stCxn id="42" idx="1"/>
          </p:cNvCxnSpPr>
          <p:nvPr/>
        </p:nvCxnSpPr>
        <p:spPr>
          <a:xfrm flipH="1" flipV="1">
            <a:off x="4644008" y="5458292"/>
            <a:ext cx="2664296" cy="138498"/>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31" name="TextovéPole 30"/>
          <p:cNvSpPr txBox="1"/>
          <p:nvPr/>
        </p:nvSpPr>
        <p:spPr>
          <a:xfrm>
            <a:off x="7380312" y="2718212"/>
            <a:ext cx="1440160" cy="369332"/>
          </a:xfrm>
          <a:prstGeom prst="rect">
            <a:avLst/>
          </a:prstGeom>
          <a:noFill/>
        </p:spPr>
        <p:txBody>
          <a:bodyPr wrap="square" rtlCol="0">
            <a:spAutoFit/>
          </a:bodyPr>
          <a:lstStyle/>
          <a:p>
            <a:r>
              <a:rPr lang="cs-CZ" dirty="0" smtClean="0"/>
              <a:t>pavéza</a:t>
            </a:r>
            <a:endParaRPr lang="cs-CZ" dirty="0"/>
          </a:p>
        </p:txBody>
      </p:sp>
      <p:cxnSp>
        <p:nvCxnSpPr>
          <p:cNvPr id="35" name="Přímá spojnice se šipkou 34"/>
          <p:cNvCxnSpPr>
            <a:stCxn id="31" idx="1"/>
          </p:cNvCxnSpPr>
          <p:nvPr/>
        </p:nvCxnSpPr>
        <p:spPr>
          <a:xfrm flipH="1" flipV="1">
            <a:off x="3419872" y="2810545"/>
            <a:ext cx="3960440" cy="92333"/>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xmlns="" val="1873366387"/>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VYBRANÍ ZÁSTUPCI</a:t>
            </a:r>
            <a:endParaRPr lang="en-US" dirty="0"/>
          </a:p>
        </p:txBody>
      </p:sp>
      <p:sp>
        <p:nvSpPr>
          <p:cNvPr id="3" name="Zástupný symbol pro obsah 2"/>
          <p:cNvSpPr>
            <a:spLocks noGrp="1"/>
          </p:cNvSpPr>
          <p:nvPr>
            <p:ph idx="1"/>
          </p:nvPr>
        </p:nvSpPr>
        <p:spPr/>
        <p:txBody>
          <a:bodyPr>
            <a:normAutofit fontScale="85000" lnSpcReduction="20000"/>
          </a:bodyPr>
          <a:lstStyle/>
          <a:p>
            <a:r>
              <a:rPr lang="cs-CZ" dirty="0" smtClean="0"/>
              <a:t>hrách setý </a:t>
            </a:r>
            <a:r>
              <a:rPr lang="cs-CZ" i="1" dirty="0" smtClean="0"/>
              <a:t>(</a:t>
            </a:r>
            <a:r>
              <a:rPr lang="cs-CZ" i="1" dirty="0" err="1" smtClean="0"/>
              <a:t>Pisum</a:t>
            </a:r>
            <a:r>
              <a:rPr lang="cs-CZ" i="1" dirty="0" smtClean="0"/>
              <a:t> </a:t>
            </a:r>
            <a:r>
              <a:rPr lang="cs-CZ" i="1" dirty="0" err="1" smtClean="0"/>
              <a:t>sativum</a:t>
            </a:r>
            <a:r>
              <a:rPr lang="cs-CZ" i="1" dirty="0" smtClean="0"/>
              <a:t>)</a:t>
            </a:r>
          </a:p>
          <a:p>
            <a:r>
              <a:rPr lang="cs-CZ" dirty="0" smtClean="0"/>
              <a:t>sója luštinatá </a:t>
            </a:r>
            <a:r>
              <a:rPr lang="cs-CZ" i="1" dirty="0" smtClean="0"/>
              <a:t>(Glycine </a:t>
            </a:r>
            <a:r>
              <a:rPr lang="cs-CZ" i="1" dirty="0" err="1" smtClean="0"/>
              <a:t>soja</a:t>
            </a:r>
            <a:r>
              <a:rPr lang="cs-CZ" i="1" dirty="0" smtClean="0"/>
              <a:t>)</a:t>
            </a:r>
          </a:p>
          <a:p>
            <a:r>
              <a:rPr lang="cs-CZ" dirty="0" smtClean="0"/>
              <a:t>podzemnice olejná </a:t>
            </a:r>
            <a:r>
              <a:rPr lang="cs-CZ" i="1" dirty="0" smtClean="0"/>
              <a:t>(</a:t>
            </a:r>
            <a:r>
              <a:rPr lang="cs-CZ" i="1" dirty="0" err="1" smtClean="0"/>
              <a:t>Arachis</a:t>
            </a:r>
            <a:r>
              <a:rPr lang="cs-CZ" i="1" dirty="0" smtClean="0"/>
              <a:t> </a:t>
            </a:r>
            <a:r>
              <a:rPr lang="cs-CZ" i="1" dirty="0" err="1" smtClean="0"/>
              <a:t>hypogaea</a:t>
            </a:r>
            <a:r>
              <a:rPr lang="cs-CZ" i="1" dirty="0" smtClean="0"/>
              <a:t>)</a:t>
            </a:r>
          </a:p>
          <a:p>
            <a:r>
              <a:rPr lang="cs-CZ" dirty="0" smtClean="0"/>
              <a:t>bob obecný </a:t>
            </a:r>
            <a:r>
              <a:rPr lang="cs-CZ" i="1" dirty="0" smtClean="0"/>
              <a:t>(</a:t>
            </a:r>
            <a:r>
              <a:rPr lang="cs-CZ" i="1" dirty="0" err="1" smtClean="0"/>
              <a:t>Faba</a:t>
            </a:r>
            <a:r>
              <a:rPr lang="cs-CZ" i="1" dirty="0" smtClean="0"/>
              <a:t> </a:t>
            </a:r>
            <a:r>
              <a:rPr lang="cs-CZ" i="1" dirty="0" err="1" smtClean="0"/>
              <a:t>vulgaris</a:t>
            </a:r>
            <a:r>
              <a:rPr lang="cs-CZ" i="1" dirty="0" smtClean="0"/>
              <a:t>)</a:t>
            </a:r>
          </a:p>
          <a:p>
            <a:r>
              <a:rPr lang="cs-CZ" dirty="0" smtClean="0"/>
              <a:t>vikev </a:t>
            </a:r>
            <a:r>
              <a:rPr lang="cs-CZ" i="1" dirty="0" smtClean="0"/>
              <a:t>(</a:t>
            </a:r>
            <a:r>
              <a:rPr lang="cs-CZ" i="1" dirty="0" err="1" smtClean="0"/>
              <a:t>Vicia</a:t>
            </a:r>
            <a:r>
              <a:rPr lang="cs-CZ" i="1" dirty="0" smtClean="0"/>
              <a:t>)</a:t>
            </a:r>
          </a:p>
          <a:p>
            <a:r>
              <a:rPr lang="cs-CZ" dirty="0" smtClean="0"/>
              <a:t>hrachor </a:t>
            </a:r>
            <a:r>
              <a:rPr lang="cs-CZ" i="1" dirty="0" smtClean="0"/>
              <a:t>(</a:t>
            </a:r>
            <a:r>
              <a:rPr lang="cs-CZ" i="1" dirty="0" err="1" smtClean="0"/>
              <a:t>Lathyrus</a:t>
            </a:r>
            <a:r>
              <a:rPr lang="cs-CZ" i="1" dirty="0" smtClean="0"/>
              <a:t>)</a:t>
            </a:r>
            <a:endParaRPr lang="cs-CZ" dirty="0" smtClean="0"/>
          </a:p>
          <a:p>
            <a:r>
              <a:rPr lang="cs-CZ" dirty="0" smtClean="0"/>
              <a:t>Jetel </a:t>
            </a:r>
            <a:r>
              <a:rPr lang="cs-CZ" i="1" dirty="0" smtClean="0"/>
              <a:t>(</a:t>
            </a:r>
            <a:r>
              <a:rPr lang="cs-CZ" i="1" dirty="0" err="1" smtClean="0"/>
              <a:t>Trifolium</a:t>
            </a:r>
            <a:r>
              <a:rPr lang="cs-CZ" i="1" dirty="0" smtClean="0"/>
              <a:t>)</a:t>
            </a:r>
            <a:endParaRPr lang="cs-CZ" dirty="0" smtClean="0"/>
          </a:p>
          <a:p>
            <a:r>
              <a:rPr lang="cs-CZ" dirty="0" smtClean="0"/>
              <a:t>janovec metlatý (</a:t>
            </a:r>
            <a:r>
              <a:rPr lang="cs-CZ" i="1" dirty="0" err="1" smtClean="0"/>
              <a:t>Cytisus</a:t>
            </a:r>
            <a:r>
              <a:rPr lang="cs-CZ" i="1" dirty="0" smtClean="0"/>
              <a:t> </a:t>
            </a:r>
            <a:r>
              <a:rPr lang="cs-CZ" i="1" dirty="0" err="1" smtClean="0"/>
              <a:t>scoparius</a:t>
            </a:r>
            <a:r>
              <a:rPr lang="cs-CZ" i="1" dirty="0" smtClean="0"/>
              <a:t>)</a:t>
            </a:r>
            <a:endParaRPr lang="cs-CZ" dirty="0" smtClean="0"/>
          </a:p>
          <a:p>
            <a:r>
              <a:rPr lang="cs-CZ" dirty="0" smtClean="0"/>
              <a:t>trnovník akát </a:t>
            </a:r>
            <a:r>
              <a:rPr lang="cs-CZ" i="1" dirty="0" smtClean="0"/>
              <a:t>(</a:t>
            </a:r>
            <a:r>
              <a:rPr lang="cs-CZ" i="1" dirty="0" err="1" smtClean="0"/>
              <a:t>Robinia</a:t>
            </a:r>
            <a:r>
              <a:rPr lang="cs-CZ" i="1" dirty="0" smtClean="0"/>
              <a:t> </a:t>
            </a:r>
            <a:r>
              <a:rPr lang="cs-CZ" i="1" dirty="0" err="1" smtClean="0"/>
              <a:t>pseudoacacia</a:t>
            </a:r>
            <a:r>
              <a:rPr lang="cs-CZ" i="1" dirty="0" smtClean="0"/>
              <a:t>)</a:t>
            </a:r>
          </a:p>
          <a:p>
            <a:r>
              <a:rPr lang="cs-CZ" dirty="0" smtClean="0"/>
              <a:t>vlčí bob </a:t>
            </a:r>
            <a:r>
              <a:rPr lang="cs-CZ" smtClean="0"/>
              <a:t>mnohokvětý </a:t>
            </a:r>
            <a:r>
              <a:rPr lang="cs-CZ" i="1" smtClean="0"/>
              <a:t>(Lupinus</a:t>
            </a:r>
            <a:r>
              <a:rPr lang="cs-CZ" i="1" dirty="0" smtClean="0"/>
              <a:t> </a:t>
            </a:r>
            <a:r>
              <a:rPr lang="cs-CZ" i="1" dirty="0" err="1" smtClean="0"/>
              <a:t>polyphyllus</a:t>
            </a:r>
            <a:r>
              <a:rPr lang="cs-CZ" i="1" dirty="0" smtClean="0"/>
              <a:t>)</a:t>
            </a:r>
          </a:p>
          <a:p>
            <a:endParaRPr lang="cs-CZ" dirty="0" smtClean="0"/>
          </a:p>
        </p:txBody>
      </p:sp>
    </p:spTree>
    <p:extLst>
      <p:ext uri="{BB962C8B-B14F-4D97-AF65-F5344CB8AC3E}">
        <p14:creationId xmlns:p14="http://schemas.microsoft.com/office/powerpoint/2010/main" xmlns="" val="2182321114"/>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dirty="0" smtClean="0"/>
              <a:t>Hrách setý</a:t>
            </a:r>
            <a:endParaRPr lang="en-US" dirty="0"/>
          </a:p>
        </p:txBody>
      </p:sp>
      <p:sp>
        <p:nvSpPr>
          <p:cNvPr id="6" name="Zástupný symbol pro text 5"/>
          <p:cNvSpPr>
            <a:spLocks noGrp="1"/>
          </p:cNvSpPr>
          <p:nvPr>
            <p:ph type="body" sz="half" idx="2"/>
          </p:nvPr>
        </p:nvSpPr>
        <p:spPr/>
        <p:txBody>
          <a:bodyPr/>
          <a:lstStyle/>
          <a:p>
            <a:r>
              <a:rPr lang="cs-CZ" dirty="0"/>
              <a:t>/zdroj2/</a:t>
            </a:r>
            <a:endParaRPr lang="en-US" dirty="0"/>
          </a:p>
        </p:txBody>
      </p:sp>
      <p:pic>
        <p:nvPicPr>
          <p:cNvPr id="3" name="Zástupný symbol pro obrázek 2"/>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2645201208"/>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941168"/>
            <a:ext cx="5486400" cy="566738"/>
          </a:xfrm>
        </p:spPr>
        <p:txBody>
          <a:bodyPr>
            <a:normAutofit fontScale="90000"/>
          </a:bodyPr>
          <a:lstStyle/>
          <a:p>
            <a:r>
              <a:rPr lang="cs-CZ" dirty="0" smtClean="0"/>
              <a:t>Jetel plazivý</a:t>
            </a:r>
            <a:br>
              <a:rPr lang="cs-CZ" dirty="0" smtClean="0"/>
            </a:br>
            <a:r>
              <a:rPr lang="cs-CZ" dirty="0"/>
              <a:t>J</a:t>
            </a:r>
            <a:r>
              <a:rPr lang="cs-CZ" dirty="0" smtClean="0"/>
              <a:t>etel luční</a:t>
            </a:r>
            <a:endParaRPr lang="en-US" sz="1000" dirty="0"/>
          </a:p>
        </p:txBody>
      </p:sp>
      <p:sp>
        <p:nvSpPr>
          <p:cNvPr id="10" name="Zástupný symbol pro text 9"/>
          <p:cNvSpPr>
            <a:spLocks noGrp="1"/>
          </p:cNvSpPr>
          <p:nvPr>
            <p:ph type="body" sz="half" idx="2"/>
          </p:nvPr>
        </p:nvSpPr>
        <p:spPr>
          <a:xfrm>
            <a:off x="611560" y="5589240"/>
            <a:ext cx="2606080" cy="493448"/>
          </a:xfrm>
        </p:spPr>
        <p:txBody>
          <a:bodyPr>
            <a:normAutofit/>
          </a:bodyPr>
          <a:lstStyle/>
          <a:p>
            <a:r>
              <a:rPr lang="cs-CZ" dirty="0"/>
              <a:t>/zdroj2/</a:t>
            </a:r>
            <a:endParaRPr lang="en-US" dirty="0"/>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251520" y="188640"/>
            <a:ext cx="5486400" cy="4114800"/>
          </a:xfrm>
        </p:spPr>
      </p:pic>
      <p:pic>
        <p:nvPicPr>
          <p:cNvPr id="3" name="Obrázek 2"/>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5652120" y="2420888"/>
            <a:ext cx="3219822" cy="4293096"/>
          </a:xfrm>
          <a:prstGeom prst="rect">
            <a:avLst/>
          </a:prstGeom>
        </p:spPr>
      </p:pic>
    </p:spTree>
    <p:extLst>
      <p:ext uri="{BB962C8B-B14F-4D97-AF65-F5344CB8AC3E}">
        <p14:creationId xmlns:p14="http://schemas.microsoft.com/office/powerpoint/2010/main" xmlns="" val="2075469339"/>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91527" y="4644107"/>
            <a:ext cx="5486400" cy="566738"/>
          </a:xfrm>
        </p:spPr>
        <p:txBody>
          <a:bodyPr>
            <a:normAutofit fontScale="90000"/>
          </a:bodyPr>
          <a:lstStyle/>
          <a:p>
            <a:r>
              <a:rPr lang="cs-CZ" dirty="0" smtClean="0"/>
              <a:t>Hrachor hlíznatý</a:t>
            </a:r>
            <a:br>
              <a:rPr lang="cs-CZ" dirty="0" smtClean="0"/>
            </a:br>
            <a:r>
              <a:rPr lang="cs-CZ" dirty="0" smtClean="0"/>
              <a:t>Hrachor </a:t>
            </a:r>
            <a:r>
              <a:rPr lang="cs-CZ" dirty="0" err="1" smtClean="0"/>
              <a:t>lecha</a:t>
            </a:r>
            <a:r>
              <a:rPr lang="cs-CZ" dirty="0" smtClean="0"/>
              <a:t> </a:t>
            </a:r>
            <a:endParaRPr lang="en-US" dirty="0"/>
          </a:p>
        </p:txBody>
      </p:sp>
      <p:sp>
        <p:nvSpPr>
          <p:cNvPr id="4" name="Zástupný symbol pro text 3"/>
          <p:cNvSpPr>
            <a:spLocks noGrp="1"/>
          </p:cNvSpPr>
          <p:nvPr>
            <p:ph type="body" sz="half" idx="2"/>
          </p:nvPr>
        </p:nvSpPr>
        <p:spPr>
          <a:xfrm>
            <a:off x="291527" y="5445224"/>
            <a:ext cx="5486400" cy="804862"/>
          </a:xfrm>
        </p:spPr>
        <p:txBody>
          <a:bodyPr/>
          <a:lstStyle/>
          <a:p>
            <a:r>
              <a:rPr lang="cs-CZ" dirty="0"/>
              <a:t>/</a:t>
            </a:r>
            <a:r>
              <a:rPr lang="cs-CZ" dirty="0" smtClean="0"/>
              <a:t>zdroj2/</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4572000" y="3212976"/>
            <a:ext cx="4224469" cy="3168352"/>
          </a:xfrm>
        </p:spPr>
      </p:pic>
      <p:pic>
        <p:nvPicPr>
          <p:cNvPr id="3" name="Obrázek 2"/>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755576" y="548680"/>
            <a:ext cx="4499992" cy="3374994"/>
          </a:xfrm>
          <a:prstGeom prst="rect">
            <a:avLst/>
          </a:prstGeom>
        </p:spPr>
      </p:pic>
    </p:spTree>
    <p:extLst>
      <p:ext uri="{BB962C8B-B14F-4D97-AF65-F5344CB8AC3E}">
        <p14:creationId xmlns:p14="http://schemas.microsoft.com/office/powerpoint/2010/main" xmlns="" val="2102358069"/>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4800600"/>
            <a:ext cx="6955160" cy="566738"/>
          </a:xfrm>
        </p:spPr>
        <p:txBody>
          <a:bodyPr>
            <a:normAutofit fontScale="90000"/>
          </a:bodyPr>
          <a:lstStyle/>
          <a:p>
            <a:r>
              <a:rPr lang="cs-CZ" dirty="0" smtClean="0"/>
              <a:t>Vikev plotní</a:t>
            </a:r>
            <a:br>
              <a:rPr lang="cs-CZ" dirty="0" smtClean="0"/>
            </a:br>
            <a:r>
              <a:rPr lang="cs-CZ" dirty="0" smtClean="0"/>
              <a:t>Vikev ptačí</a:t>
            </a:r>
            <a:endParaRPr lang="en-US" dirty="0"/>
          </a:p>
        </p:txBody>
      </p:sp>
      <p:sp>
        <p:nvSpPr>
          <p:cNvPr id="4" name="Zástupný symbol pro text 3"/>
          <p:cNvSpPr>
            <a:spLocks noGrp="1"/>
          </p:cNvSpPr>
          <p:nvPr>
            <p:ph type="body" sz="half" idx="2"/>
          </p:nvPr>
        </p:nvSpPr>
        <p:spPr>
          <a:xfrm>
            <a:off x="395536" y="5367338"/>
            <a:ext cx="6883152" cy="804862"/>
          </a:xfrm>
        </p:spPr>
        <p:txBody>
          <a:bodyPr/>
          <a:lstStyle/>
          <a:p>
            <a:r>
              <a:rPr lang="cs-CZ" dirty="0" smtClean="0"/>
              <a:t>/zdroj 2/</a:t>
            </a:r>
            <a:endParaRPr lang="en-US" dirty="0"/>
          </a:p>
        </p:txBody>
      </p:sp>
      <p:pic>
        <p:nvPicPr>
          <p:cNvPr id="7" name="Zástupný symbol pro obrázek 6"/>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395536" y="404664"/>
            <a:ext cx="4248472" cy="3186354"/>
          </a:xfrm>
        </p:spPr>
      </p:pic>
      <p:pic>
        <p:nvPicPr>
          <p:cNvPr id="8" name="Obrázek 7"/>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4499992" y="3212976"/>
            <a:ext cx="4370832" cy="3022092"/>
          </a:xfrm>
          <a:prstGeom prst="rect">
            <a:avLst/>
          </a:prstGeom>
        </p:spPr>
      </p:pic>
    </p:spTree>
    <p:extLst>
      <p:ext uri="{BB962C8B-B14F-4D97-AF65-F5344CB8AC3E}">
        <p14:creationId xmlns:p14="http://schemas.microsoft.com/office/powerpoint/2010/main" xmlns="" val="354711215"/>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Štírovník růžkatý </a:t>
            </a:r>
            <a:endParaRPr lang="en-US" dirty="0"/>
          </a:p>
        </p:txBody>
      </p:sp>
      <p:sp>
        <p:nvSpPr>
          <p:cNvPr id="4" name="Zástupný symbol pro text 3"/>
          <p:cNvSpPr>
            <a:spLocks noGrp="1"/>
          </p:cNvSpPr>
          <p:nvPr>
            <p:ph type="body" sz="half" idx="2"/>
          </p:nvPr>
        </p:nvSpPr>
        <p:spPr/>
        <p:txBody>
          <a:bodyPr/>
          <a:lstStyle/>
          <a:p>
            <a:r>
              <a:rPr lang="cs-CZ" dirty="0"/>
              <a:t>/zdroj2/</a:t>
            </a:r>
            <a:endParaRPr lang="en-US" dirty="0"/>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1763688" y="476672"/>
            <a:ext cx="5486400" cy="4114800"/>
          </a:xfrm>
        </p:spPr>
      </p:pic>
    </p:spTree>
    <p:extLst>
      <p:ext uri="{BB962C8B-B14F-4D97-AF65-F5344CB8AC3E}">
        <p14:creationId xmlns:p14="http://schemas.microsoft.com/office/powerpoint/2010/main" xmlns="" val="3248259379"/>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4693450"/>
            <a:ext cx="5486400" cy="566738"/>
          </a:xfrm>
        </p:spPr>
        <p:txBody>
          <a:bodyPr>
            <a:normAutofit fontScale="90000"/>
          </a:bodyPr>
          <a:lstStyle/>
          <a:p>
            <a:r>
              <a:rPr lang="cs-CZ" dirty="0"/>
              <a:t>Čičorka </a:t>
            </a:r>
            <a:r>
              <a:rPr lang="cs-CZ" dirty="0" smtClean="0"/>
              <a:t>pestrá</a:t>
            </a:r>
            <a:br>
              <a:rPr lang="cs-CZ" dirty="0" smtClean="0"/>
            </a:br>
            <a:r>
              <a:rPr lang="cs-CZ" dirty="0"/>
              <a:t>Kozinec </a:t>
            </a:r>
            <a:r>
              <a:rPr lang="cs-CZ" dirty="0" smtClean="0"/>
              <a:t>bezlodyžný</a:t>
            </a:r>
            <a:endParaRPr lang="en-US" dirty="0"/>
          </a:p>
        </p:txBody>
      </p:sp>
      <p:sp>
        <p:nvSpPr>
          <p:cNvPr id="4" name="Zástupný symbol pro text 3"/>
          <p:cNvSpPr>
            <a:spLocks noGrp="1"/>
          </p:cNvSpPr>
          <p:nvPr>
            <p:ph type="body" sz="half" idx="2"/>
          </p:nvPr>
        </p:nvSpPr>
        <p:spPr>
          <a:xfrm>
            <a:off x="251520" y="5445224"/>
            <a:ext cx="5486400" cy="804862"/>
          </a:xfrm>
        </p:spPr>
        <p:txBody>
          <a:bodyPr/>
          <a:lstStyle/>
          <a:p>
            <a:r>
              <a:rPr lang="cs-CZ" dirty="0"/>
              <a:t>/zdroj2/</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395536" y="332656"/>
            <a:ext cx="5486400" cy="4114800"/>
          </a:xfrm>
        </p:spPr>
      </p:pic>
      <p:pic>
        <p:nvPicPr>
          <p:cNvPr id="3" name="Obrázek 2"/>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3923928" y="2816932"/>
            <a:ext cx="5004047" cy="3753036"/>
          </a:xfrm>
          <a:prstGeom prst="rect">
            <a:avLst/>
          </a:prstGeom>
        </p:spPr>
      </p:pic>
    </p:spTree>
    <p:extLst>
      <p:ext uri="{BB962C8B-B14F-4D97-AF65-F5344CB8AC3E}">
        <p14:creationId xmlns:p14="http://schemas.microsoft.com/office/powerpoint/2010/main" xmlns="" val="1340537157"/>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5013176"/>
            <a:ext cx="5486400" cy="566738"/>
          </a:xfrm>
        </p:spPr>
        <p:txBody>
          <a:bodyPr>
            <a:normAutofit fontScale="90000"/>
          </a:bodyPr>
          <a:lstStyle/>
          <a:p>
            <a:r>
              <a:rPr lang="en-US" dirty="0"/>
              <a:t/>
            </a:r>
            <a:br>
              <a:rPr lang="en-US" dirty="0"/>
            </a:br>
            <a:r>
              <a:rPr lang="cs-CZ" dirty="0" smtClean="0"/>
              <a:t>Kručinka barvířská</a:t>
            </a:r>
            <a:br>
              <a:rPr lang="cs-CZ" dirty="0" smtClean="0"/>
            </a:br>
            <a:r>
              <a:rPr lang="cs-CZ" dirty="0" smtClean="0"/>
              <a:t>Kručinka německá</a:t>
            </a:r>
            <a:endParaRPr lang="en-US" sz="1100" dirty="0"/>
          </a:p>
        </p:txBody>
      </p:sp>
      <p:sp>
        <p:nvSpPr>
          <p:cNvPr id="4" name="Zástupný symbol pro text 3"/>
          <p:cNvSpPr>
            <a:spLocks noGrp="1"/>
          </p:cNvSpPr>
          <p:nvPr>
            <p:ph type="body" sz="half" idx="2"/>
          </p:nvPr>
        </p:nvSpPr>
        <p:spPr>
          <a:xfrm>
            <a:off x="179512" y="5877272"/>
            <a:ext cx="3066728" cy="294928"/>
          </a:xfrm>
        </p:spPr>
        <p:txBody>
          <a:bodyPr>
            <a:noAutofit/>
          </a:bodyPr>
          <a:lstStyle/>
          <a:p>
            <a:r>
              <a:rPr lang="cs-CZ" dirty="0"/>
              <a:t>/zdroj2/</a:t>
            </a:r>
            <a:endParaRPr lang="en-US" dirty="0"/>
          </a:p>
        </p:txBody>
      </p:sp>
      <p:pic>
        <p:nvPicPr>
          <p:cNvPr id="8" name="Zástupný symbol pro obrázek 7"/>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323528" y="332656"/>
            <a:ext cx="5486400" cy="4114800"/>
          </a:xfrm>
        </p:spPr>
      </p:pic>
      <p:pic>
        <p:nvPicPr>
          <p:cNvPr id="9" name="Obrázek 8"/>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3923928" y="2636912"/>
            <a:ext cx="4956043" cy="3717032"/>
          </a:xfrm>
          <a:prstGeom prst="rect">
            <a:avLst/>
          </a:prstGeom>
        </p:spPr>
      </p:pic>
    </p:spTree>
    <p:extLst>
      <p:ext uri="{BB962C8B-B14F-4D97-AF65-F5344CB8AC3E}">
        <p14:creationId xmlns:p14="http://schemas.microsoft.com/office/powerpoint/2010/main" xmlns="" val="4200667694"/>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5013176"/>
            <a:ext cx="5486400" cy="566738"/>
          </a:xfrm>
        </p:spPr>
        <p:txBody>
          <a:bodyPr>
            <a:normAutofit fontScale="90000"/>
          </a:bodyPr>
          <a:lstStyle/>
          <a:p>
            <a:r>
              <a:rPr lang="cs-CZ" dirty="0" smtClean="0"/>
              <a:t/>
            </a:r>
            <a:br>
              <a:rPr lang="cs-CZ" dirty="0" smtClean="0"/>
            </a:br>
            <a:r>
              <a:rPr lang="cs-CZ" dirty="0" smtClean="0"/>
              <a:t>Komonice lékařská</a:t>
            </a:r>
            <a:br>
              <a:rPr lang="cs-CZ" dirty="0" smtClean="0"/>
            </a:br>
            <a:r>
              <a:rPr lang="cs-CZ" dirty="0" smtClean="0"/>
              <a:t>Čilimník nízký</a:t>
            </a:r>
            <a:br>
              <a:rPr lang="cs-CZ" dirty="0" smtClean="0"/>
            </a:br>
            <a:r>
              <a:rPr lang="cs-CZ" dirty="0" smtClean="0"/>
              <a:t>Jetel ladní</a:t>
            </a:r>
            <a:endParaRPr lang="en-US" dirty="0"/>
          </a:p>
        </p:txBody>
      </p:sp>
      <p:sp>
        <p:nvSpPr>
          <p:cNvPr id="10" name="Zástupný symbol pro text 9"/>
          <p:cNvSpPr>
            <a:spLocks noGrp="1"/>
          </p:cNvSpPr>
          <p:nvPr>
            <p:ph type="body" sz="half" idx="2"/>
          </p:nvPr>
        </p:nvSpPr>
        <p:spPr>
          <a:xfrm>
            <a:off x="395536" y="5543335"/>
            <a:ext cx="5486400" cy="804862"/>
          </a:xfrm>
        </p:spPr>
        <p:txBody>
          <a:bodyPr/>
          <a:lstStyle/>
          <a:p>
            <a:r>
              <a:rPr lang="cs-CZ" dirty="0"/>
              <a:t>/</a:t>
            </a:r>
            <a:r>
              <a:rPr lang="cs-CZ" dirty="0" smtClean="0"/>
              <a:t>zdroj2/</a:t>
            </a:r>
            <a:endParaRPr lang="en-US" dirty="0"/>
          </a:p>
        </p:txBody>
      </p:sp>
      <p:pic>
        <p:nvPicPr>
          <p:cNvPr id="7"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323528" y="476672"/>
            <a:ext cx="5486400" cy="4114800"/>
          </a:xfrm>
        </p:spPr>
      </p:pic>
      <p:pic>
        <p:nvPicPr>
          <p:cNvPr id="6" name="Obrázek 5"/>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5004048" y="476672"/>
            <a:ext cx="3875650" cy="5179608"/>
          </a:xfrm>
          <a:prstGeom prst="rect">
            <a:avLst/>
          </a:prstGeom>
        </p:spPr>
      </p:pic>
      <p:pic>
        <p:nvPicPr>
          <p:cNvPr id="3" name="Obrázek 2"/>
          <p:cNvPicPr>
            <a:picLocks noChangeAspect="1"/>
          </p:cNvPicPr>
          <p:nvPr/>
        </p:nvPicPr>
        <p:blipFill>
          <a:blip r:embed="rId4" cstate="screen">
            <a:extLst>
              <a:ext uri="{28A0092B-C50C-407E-A947-70E740481C1C}">
                <a14:useLocalDpi xmlns:a14="http://schemas.microsoft.com/office/drawing/2010/main" xmlns=""/>
              </a:ext>
            </a:extLst>
          </a:blip>
          <a:stretch>
            <a:fillRect/>
          </a:stretch>
        </p:blipFill>
        <p:spPr>
          <a:xfrm>
            <a:off x="6588224" y="3429000"/>
            <a:ext cx="2391057" cy="3188076"/>
          </a:xfrm>
          <a:prstGeom prst="rect">
            <a:avLst/>
          </a:prstGeom>
        </p:spPr>
      </p:pic>
    </p:spTree>
    <p:extLst>
      <p:ext uri="{BB962C8B-B14F-4D97-AF65-F5344CB8AC3E}">
        <p14:creationId xmlns:p14="http://schemas.microsoft.com/office/powerpoint/2010/main" xmlns="" val="1986448314"/>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Tolice dětelová</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1763688" y="548680"/>
            <a:ext cx="5616624" cy="4212468"/>
          </a:xfrm>
        </p:spPr>
      </p:pic>
      <p:sp>
        <p:nvSpPr>
          <p:cNvPr id="4" name="Zástupný symbol pro text 3"/>
          <p:cNvSpPr>
            <a:spLocks noGrp="1"/>
          </p:cNvSpPr>
          <p:nvPr>
            <p:ph type="body" sz="half" idx="2"/>
          </p:nvPr>
        </p:nvSpPr>
        <p:spPr>
          <a:xfrm>
            <a:off x="1763688" y="5373216"/>
            <a:ext cx="5486400" cy="804862"/>
          </a:xfrm>
        </p:spPr>
        <p:txBody>
          <a:bodyPr/>
          <a:lstStyle/>
          <a:p>
            <a:r>
              <a:rPr lang="cs-CZ" dirty="0" smtClean="0"/>
              <a:t>/1/</a:t>
            </a:r>
            <a:endParaRPr lang="en-US" dirty="0"/>
          </a:p>
        </p:txBody>
      </p:sp>
    </p:spTree>
    <p:extLst>
      <p:ext uri="{BB962C8B-B14F-4D97-AF65-F5344CB8AC3E}">
        <p14:creationId xmlns:p14="http://schemas.microsoft.com/office/powerpoint/2010/main" xmlns="" val="2934405742"/>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Lupina mnohokvětá</a:t>
            </a:r>
            <a:endParaRPr lang="en-US" dirty="0"/>
          </a:p>
        </p:txBody>
      </p:sp>
      <p:sp>
        <p:nvSpPr>
          <p:cNvPr id="4" name="Zástupný symbol pro text 3"/>
          <p:cNvSpPr>
            <a:spLocks noGrp="1"/>
          </p:cNvSpPr>
          <p:nvPr>
            <p:ph type="body" sz="half" idx="2"/>
          </p:nvPr>
        </p:nvSpPr>
        <p:spPr/>
        <p:txBody>
          <a:bodyPr/>
          <a:lstStyle/>
          <a:p>
            <a:r>
              <a:rPr lang="cs-CZ" dirty="0" smtClean="0"/>
              <a:t>/zdroj 2/</a:t>
            </a:r>
            <a:endParaRPr lang="en-US" dirty="0"/>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86653076"/>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Janovec metlatý</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536220" y="260648"/>
            <a:ext cx="5486400" cy="4114800"/>
          </a:xfrm>
        </p:spPr>
      </p:pic>
      <p:sp>
        <p:nvSpPr>
          <p:cNvPr id="4" name="Zástupný symbol pro text 3"/>
          <p:cNvSpPr>
            <a:spLocks noGrp="1"/>
          </p:cNvSpPr>
          <p:nvPr>
            <p:ph type="body" sz="half" idx="2"/>
          </p:nvPr>
        </p:nvSpPr>
        <p:spPr/>
        <p:txBody>
          <a:bodyPr/>
          <a:lstStyle/>
          <a:p>
            <a:r>
              <a:rPr lang="cs-CZ" dirty="0" smtClean="0"/>
              <a:t>/1/</a:t>
            </a:r>
            <a:endParaRPr lang="en-US" dirty="0"/>
          </a:p>
        </p:txBody>
      </p:sp>
      <p:pic>
        <p:nvPicPr>
          <p:cNvPr id="6" name="Obrázek 5"/>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rot="5400000">
            <a:off x="5579821" y="3357283"/>
            <a:ext cx="3458711" cy="2594033"/>
          </a:xfrm>
          <a:prstGeom prst="rect">
            <a:avLst/>
          </a:prstGeom>
        </p:spPr>
      </p:pic>
    </p:spTree>
    <p:extLst>
      <p:ext uri="{BB962C8B-B14F-4D97-AF65-F5344CB8AC3E}">
        <p14:creationId xmlns:p14="http://schemas.microsoft.com/office/powerpoint/2010/main" xmlns="" val="1577309493"/>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146250"/>
          </a:xfrm>
        </p:spPr>
        <p:txBody>
          <a:bodyPr>
            <a:normAutofit fontScale="90000"/>
          </a:bodyPr>
          <a:lstStyle/>
          <a:p>
            <a:r>
              <a:rPr lang="cs-CZ" dirty="0" smtClean="0"/>
              <a:t>řád: BUKOTVARÉ </a:t>
            </a:r>
            <a:br>
              <a:rPr lang="cs-CZ" dirty="0" smtClean="0"/>
            </a:br>
            <a:r>
              <a:rPr lang="cs-CZ" dirty="0" smtClean="0"/>
              <a:t>čeleď: </a:t>
            </a:r>
            <a:r>
              <a:rPr lang="cs-CZ" dirty="0" err="1" smtClean="0"/>
              <a:t>Bukovité</a:t>
            </a:r>
            <a:r>
              <a:rPr lang="cs-CZ" dirty="0"/>
              <a:t/>
            </a:r>
            <a:br>
              <a:rPr lang="cs-CZ" dirty="0"/>
            </a:br>
            <a:r>
              <a:rPr lang="cs-CZ" dirty="0"/>
              <a:t>čeleď: </a:t>
            </a:r>
            <a:r>
              <a:rPr lang="cs-CZ" dirty="0" smtClean="0"/>
              <a:t>Břízovité</a:t>
            </a:r>
            <a:br>
              <a:rPr lang="cs-CZ" dirty="0" smtClean="0"/>
            </a:br>
            <a:endParaRPr lang="en-US" dirty="0"/>
          </a:p>
        </p:txBody>
      </p:sp>
      <p:sp>
        <p:nvSpPr>
          <p:cNvPr id="3" name="Zástupný symbol pro obsah 2"/>
          <p:cNvSpPr>
            <a:spLocks noGrp="1"/>
          </p:cNvSpPr>
          <p:nvPr>
            <p:ph idx="1"/>
          </p:nvPr>
        </p:nvSpPr>
        <p:spPr>
          <a:xfrm>
            <a:off x="457200" y="2276872"/>
            <a:ext cx="8229600" cy="3849291"/>
          </a:xfrm>
        </p:spPr>
        <p:txBody>
          <a:bodyPr>
            <a:normAutofit lnSpcReduction="10000"/>
          </a:bodyPr>
          <a:lstStyle/>
          <a:p>
            <a:r>
              <a:rPr lang="cs-CZ" dirty="0" smtClean="0"/>
              <a:t>ZNAKY: dřeviny, větrosnubné květy</a:t>
            </a:r>
            <a:r>
              <a:rPr lang="cs-CZ" dirty="0" smtClean="0"/>
              <a:t>, </a:t>
            </a:r>
            <a:r>
              <a:rPr lang="cs-CZ" dirty="0" err="1" smtClean="0"/>
              <a:t>bukovité</a:t>
            </a:r>
            <a:r>
              <a:rPr lang="cs-CZ" dirty="0" smtClean="0"/>
              <a:t> </a:t>
            </a:r>
            <a:r>
              <a:rPr lang="cs-CZ" dirty="0" smtClean="0"/>
              <a:t>plodem nažky- bukvice, žaludy; břízovité jednopohlavné, jedno i dvoudomé květy,  květenstvím-jehnědy, olše plodem nepravá šištice s nažkami, symbióza s hlízkovými bakteriemi</a:t>
            </a:r>
          </a:p>
          <a:p>
            <a:r>
              <a:rPr lang="cs-CZ" dirty="0" smtClean="0"/>
              <a:t>HOSPODÁŘSKY VÝZNAMNÉ STROMY: buk, dub-tvrdé dřevo, získávání korku</a:t>
            </a:r>
            <a:endParaRPr lang="cs-CZ" i="1" dirty="0" smtClean="0"/>
          </a:p>
          <a:p>
            <a:endParaRPr lang="cs-CZ" dirty="0" smtClean="0"/>
          </a:p>
          <a:p>
            <a:endParaRPr lang="en-US" dirty="0"/>
          </a:p>
        </p:txBody>
      </p:sp>
    </p:spTree>
    <p:extLst>
      <p:ext uri="{BB962C8B-B14F-4D97-AF65-F5344CB8AC3E}">
        <p14:creationId xmlns:p14="http://schemas.microsoft.com/office/powerpoint/2010/main" xmlns="" val="3009059258"/>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Buk lesní</a:t>
            </a:r>
            <a:endParaRPr lang="en-US" dirty="0"/>
          </a:p>
        </p:txBody>
      </p:sp>
      <p:sp>
        <p:nvSpPr>
          <p:cNvPr id="4" name="Zástupný symbol pro text 3"/>
          <p:cNvSpPr>
            <a:spLocks noGrp="1"/>
          </p:cNvSpPr>
          <p:nvPr>
            <p:ph type="body" sz="half" idx="2"/>
          </p:nvPr>
        </p:nvSpPr>
        <p:spPr/>
        <p:txBody>
          <a:bodyPr/>
          <a:lstStyle/>
          <a:p>
            <a:r>
              <a:rPr lang="cs-CZ" dirty="0"/>
              <a:t>/zdroj2/</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547854672"/>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Dub letní</a:t>
            </a:r>
            <a:endParaRPr lang="en-US" dirty="0"/>
          </a:p>
        </p:txBody>
      </p:sp>
      <p:sp>
        <p:nvSpPr>
          <p:cNvPr id="4" name="Zástupný symbol pro text 3"/>
          <p:cNvSpPr>
            <a:spLocks noGrp="1"/>
          </p:cNvSpPr>
          <p:nvPr>
            <p:ph type="body" sz="half" idx="2"/>
          </p:nvPr>
        </p:nvSpPr>
        <p:spPr/>
        <p:txBody>
          <a:bodyPr/>
          <a:lstStyle/>
          <a:p>
            <a:r>
              <a:rPr lang="cs-CZ" dirty="0" smtClean="0"/>
              <a:t>/zdroj2/</a:t>
            </a:r>
            <a:endParaRPr lang="en-US" dirty="0"/>
          </a:p>
        </p:txBody>
      </p:sp>
      <p:pic>
        <p:nvPicPr>
          <p:cNvPr id="8" name="Zástupný symbol pro obrázek 7"/>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3676099175"/>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4800600"/>
            <a:ext cx="6883152" cy="566738"/>
          </a:xfrm>
        </p:spPr>
        <p:txBody>
          <a:bodyPr/>
          <a:lstStyle/>
          <a:p>
            <a:r>
              <a:rPr lang="cs-CZ" dirty="0" smtClean="0"/>
              <a:t>Bříza bělokorá</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323528" y="188640"/>
            <a:ext cx="5486400" cy="4114800"/>
          </a:xfrm>
        </p:spPr>
      </p:pic>
      <p:sp>
        <p:nvSpPr>
          <p:cNvPr id="4" name="Zástupný symbol pro text 3"/>
          <p:cNvSpPr>
            <a:spLocks noGrp="1"/>
          </p:cNvSpPr>
          <p:nvPr>
            <p:ph type="body" sz="half" idx="2"/>
          </p:nvPr>
        </p:nvSpPr>
        <p:spPr>
          <a:xfrm>
            <a:off x="467544" y="5367338"/>
            <a:ext cx="6811144" cy="804862"/>
          </a:xfrm>
        </p:spPr>
        <p:txBody>
          <a:bodyPr/>
          <a:lstStyle/>
          <a:p>
            <a:r>
              <a:rPr lang="cs-CZ" dirty="0"/>
              <a:t>/</a:t>
            </a:r>
            <a:r>
              <a:rPr lang="cs-CZ" dirty="0" smtClean="0"/>
              <a:t>zdroj2,1/</a:t>
            </a:r>
            <a:endParaRPr lang="en-US" dirty="0"/>
          </a:p>
          <a:p>
            <a:endParaRPr lang="en-US" dirty="0"/>
          </a:p>
        </p:txBody>
      </p:sp>
      <p:pic>
        <p:nvPicPr>
          <p:cNvPr id="3" name="Obrázek 2"/>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5962218" y="548680"/>
            <a:ext cx="2987823" cy="2240867"/>
          </a:xfrm>
          <a:prstGeom prst="rect">
            <a:avLst/>
          </a:prstGeom>
        </p:spPr>
      </p:pic>
      <p:pic>
        <p:nvPicPr>
          <p:cNvPr id="6" name="Obrázek 5"/>
          <p:cNvPicPr>
            <a:picLocks noChangeAspect="1"/>
          </p:cNvPicPr>
          <p:nvPr/>
        </p:nvPicPr>
        <p:blipFill>
          <a:blip r:embed="rId4" cstate="screen">
            <a:extLst>
              <a:ext uri="{28A0092B-C50C-407E-A947-70E740481C1C}">
                <a14:useLocalDpi xmlns:a14="http://schemas.microsoft.com/office/drawing/2010/main" xmlns=""/>
              </a:ext>
            </a:extLst>
          </a:blip>
          <a:stretch>
            <a:fillRect/>
          </a:stretch>
        </p:blipFill>
        <p:spPr>
          <a:xfrm>
            <a:off x="4499992" y="2996952"/>
            <a:ext cx="4450049" cy="3337537"/>
          </a:xfrm>
          <a:prstGeom prst="rect">
            <a:avLst/>
          </a:prstGeom>
        </p:spPr>
      </p:pic>
      <p:cxnSp>
        <p:nvCxnSpPr>
          <p:cNvPr id="8" name="Přímá spojnice se šipkou 7"/>
          <p:cNvCxnSpPr/>
          <p:nvPr/>
        </p:nvCxnSpPr>
        <p:spPr>
          <a:xfrm>
            <a:off x="4139952" y="4941168"/>
            <a:ext cx="1822266" cy="72008"/>
          </a:xfrm>
          <a:prstGeom prst="straightConnector1">
            <a:avLst/>
          </a:prstGeom>
          <a:ln>
            <a:tailEnd type="arrow"/>
          </a:ln>
        </p:spPr>
        <p:style>
          <a:lnRef idx="3">
            <a:schemeClr val="accent6"/>
          </a:lnRef>
          <a:fillRef idx="0">
            <a:schemeClr val="accent6"/>
          </a:fillRef>
          <a:effectRef idx="2">
            <a:schemeClr val="accent6"/>
          </a:effectRef>
          <a:fontRef idx="minor">
            <a:schemeClr val="tx1"/>
          </a:fontRef>
        </p:style>
      </p:cxnSp>
      <p:cxnSp>
        <p:nvCxnSpPr>
          <p:cNvPr id="10" name="Přímá spojnice se šipkou 9"/>
          <p:cNvCxnSpPr/>
          <p:nvPr/>
        </p:nvCxnSpPr>
        <p:spPr>
          <a:xfrm flipV="1">
            <a:off x="4211960" y="5949280"/>
            <a:ext cx="2088232" cy="144016"/>
          </a:xfrm>
          <a:prstGeom prst="straightConnector1">
            <a:avLst/>
          </a:prstGeom>
          <a:ln>
            <a:tailEnd type="arrow"/>
          </a:ln>
        </p:spPr>
        <p:style>
          <a:lnRef idx="3">
            <a:schemeClr val="accent6"/>
          </a:lnRef>
          <a:fillRef idx="0">
            <a:schemeClr val="accent6"/>
          </a:fillRef>
          <a:effectRef idx="2">
            <a:schemeClr val="accent6"/>
          </a:effectRef>
          <a:fontRef idx="minor">
            <a:schemeClr val="tx1"/>
          </a:fontRef>
        </p:style>
      </p:cxnSp>
      <p:sp>
        <p:nvSpPr>
          <p:cNvPr id="11" name="TextovéPole 10"/>
          <p:cNvSpPr txBox="1"/>
          <p:nvPr/>
        </p:nvSpPr>
        <p:spPr>
          <a:xfrm>
            <a:off x="3059832" y="4797152"/>
            <a:ext cx="1080120" cy="369332"/>
          </a:xfrm>
          <a:prstGeom prst="rect">
            <a:avLst/>
          </a:prstGeom>
          <a:noFill/>
        </p:spPr>
        <p:txBody>
          <a:bodyPr wrap="square" rtlCol="0">
            <a:spAutoFit/>
          </a:bodyPr>
          <a:lstStyle/>
          <a:p>
            <a:r>
              <a:rPr lang="cs-CZ" dirty="0" smtClean="0"/>
              <a:t>samičí</a:t>
            </a:r>
            <a:endParaRPr lang="cs-CZ" dirty="0"/>
          </a:p>
        </p:txBody>
      </p:sp>
      <p:sp>
        <p:nvSpPr>
          <p:cNvPr id="12" name="TextovéPole 11"/>
          <p:cNvSpPr txBox="1"/>
          <p:nvPr/>
        </p:nvSpPr>
        <p:spPr>
          <a:xfrm>
            <a:off x="2627784" y="5949280"/>
            <a:ext cx="1584176" cy="369332"/>
          </a:xfrm>
          <a:prstGeom prst="rect">
            <a:avLst/>
          </a:prstGeom>
          <a:noFill/>
        </p:spPr>
        <p:txBody>
          <a:bodyPr wrap="square" rtlCol="0">
            <a:spAutoFit/>
          </a:bodyPr>
          <a:lstStyle/>
          <a:p>
            <a:r>
              <a:rPr lang="cs-CZ" dirty="0" smtClean="0"/>
              <a:t>samčí květy</a:t>
            </a:r>
            <a:endParaRPr lang="cs-CZ" dirty="0"/>
          </a:p>
        </p:txBody>
      </p:sp>
    </p:spTree>
    <p:extLst>
      <p:ext uri="{BB962C8B-B14F-4D97-AF65-F5344CB8AC3E}">
        <p14:creationId xmlns:p14="http://schemas.microsoft.com/office/powerpoint/2010/main" xmlns="" val="1747494762"/>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Habr obecný</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r>
              <a:rPr lang="cs-CZ" dirty="0"/>
              <a:t>/zdroj2/</a:t>
            </a:r>
            <a:endParaRPr lang="en-US" dirty="0"/>
          </a:p>
          <a:p>
            <a:endParaRPr lang="en-US" dirty="0"/>
          </a:p>
        </p:txBody>
      </p:sp>
    </p:spTree>
    <p:extLst>
      <p:ext uri="{BB962C8B-B14F-4D97-AF65-F5344CB8AC3E}">
        <p14:creationId xmlns:p14="http://schemas.microsoft.com/office/powerpoint/2010/main" xmlns="" val="1738269450"/>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fontScale="90000"/>
          </a:bodyPr>
          <a:lstStyle/>
          <a:p>
            <a:r>
              <a:rPr lang="cs-CZ" dirty="0" smtClean="0"/>
              <a:t>POZNÁVEJTE NÁSLEDUJÍCÍ ROSTLINY</a:t>
            </a:r>
            <a:endParaRPr lang="en-US" dirty="0"/>
          </a:p>
        </p:txBody>
      </p:sp>
      <p:sp>
        <p:nvSpPr>
          <p:cNvPr id="2" name="Zástupný symbol pro obsah 1"/>
          <p:cNvSpPr>
            <a:spLocks noGrp="1"/>
          </p:cNvSpPr>
          <p:nvPr>
            <p:ph idx="1"/>
          </p:nvPr>
        </p:nvSpPr>
        <p:spPr/>
        <p:txBody>
          <a:bodyPr/>
          <a:lstStyle/>
          <a:p>
            <a:r>
              <a:rPr lang="cs-CZ" dirty="0" smtClean="0"/>
              <a:t>základní druhy</a:t>
            </a:r>
            <a:endParaRPr lang="en-US" dirty="0"/>
          </a:p>
        </p:txBody>
      </p:sp>
    </p:spTree>
    <p:extLst>
      <p:ext uri="{BB962C8B-B14F-4D97-AF65-F5344CB8AC3E}">
        <p14:creationId xmlns:p14="http://schemas.microsoft.com/office/powerpoint/2010/main" xmlns="" val="294821074"/>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1</a:t>
            </a:r>
            <a:endParaRPr lang="en-US" dirty="0"/>
          </a:p>
        </p:txBody>
      </p:sp>
      <p:sp>
        <p:nvSpPr>
          <p:cNvPr id="4" name="Zástupný symbol pro text 3"/>
          <p:cNvSpPr>
            <a:spLocks noGrp="1"/>
          </p:cNvSpPr>
          <p:nvPr>
            <p:ph type="body" sz="half" idx="2"/>
          </p:nvPr>
        </p:nvSpPr>
        <p:spPr/>
        <p:txBody>
          <a:bodyPr/>
          <a:lstStyle/>
          <a:p>
            <a:endParaRPr lang="en-US" dirty="0"/>
          </a:p>
        </p:txBody>
      </p:sp>
      <p:pic>
        <p:nvPicPr>
          <p:cNvPr id="7"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3253591288"/>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dirty="0" smtClean="0"/>
              <a:t>2</a:t>
            </a:r>
            <a:endParaRPr lang="en-US" dirty="0"/>
          </a:p>
        </p:txBody>
      </p:sp>
      <p:sp>
        <p:nvSpPr>
          <p:cNvPr id="6" name="Zástupný symbol pro text 5"/>
          <p:cNvSpPr>
            <a:spLocks noGrp="1"/>
          </p:cNvSpPr>
          <p:nvPr>
            <p:ph type="body" sz="half" idx="2"/>
          </p:nvPr>
        </p:nvSpPr>
        <p:spPr/>
        <p:txBody>
          <a:bodyPr/>
          <a:lstStyle/>
          <a:p>
            <a:endParaRPr lang="en-US"/>
          </a:p>
        </p:txBody>
      </p:sp>
      <p:pic>
        <p:nvPicPr>
          <p:cNvPr id="7" name="Zástupný symbol pro obrázek 2"/>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824066247"/>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3</a:t>
            </a:r>
            <a:endParaRPr lang="en-US" dirty="0"/>
          </a:p>
        </p:txBody>
      </p:sp>
      <p:sp>
        <p:nvSpPr>
          <p:cNvPr id="4" name="Zástupný symbol pro text 3"/>
          <p:cNvSpPr>
            <a:spLocks noGrp="1"/>
          </p:cNvSpPr>
          <p:nvPr>
            <p:ph type="body" sz="half" idx="2"/>
          </p:nvPr>
        </p:nvSpPr>
        <p:spPr/>
        <p:txBody>
          <a:bodyPr/>
          <a:lstStyle/>
          <a:p>
            <a:endParaRPr lang="en-US"/>
          </a:p>
        </p:txBody>
      </p:sp>
      <p:pic>
        <p:nvPicPr>
          <p:cNvPr id="7"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008030637"/>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4</a:t>
            </a:r>
            <a:endParaRPr lang="en-US" dirty="0"/>
          </a:p>
        </p:txBody>
      </p:sp>
      <p:sp>
        <p:nvSpPr>
          <p:cNvPr id="4" name="Zástupný symbol pro text 3"/>
          <p:cNvSpPr>
            <a:spLocks noGrp="1"/>
          </p:cNvSpPr>
          <p:nvPr>
            <p:ph type="body" sz="half" idx="2"/>
          </p:nvPr>
        </p:nvSpPr>
        <p:spPr/>
        <p:txBody>
          <a:bodyPr/>
          <a:lstStyle/>
          <a:p>
            <a:endParaRPr lang="en-US"/>
          </a:p>
        </p:txBody>
      </p:sp>
      <p:sp>
        <p:nvSpPr>
          <p:cNvPr id="3" name="Zástupný symbol pro obrázek 2"/>
          <p:cNvSpPr>
            <a:spLocks noGrp="1"/>
          </p:cNvSpPr>
          <p:nvPr>
            <p:ph type="pic" idx="1"/>
          </p:nvPr>
        </p:nvSpPr>
        <p:spPr/>
      </p:sp>
      <p:pic>
        <p:nvPicPr>
          <p:cNvPr id="7" name="Zástupný symbol pro obrázek 4"/>
          <p:cNvPicPr>
            <a:picLocks noChangeAspect="1"/>
          </p:cNvPicPr>
          <p:nvPr/>
        </p:nvPicPr>
        <p:blipFill>
          <a:blip r:embed="rId2" cstate="screen">
            <a:extLst>
              <a:ext uri="{28A0092B-C50C-407E-A947-70E740481C1C}">
                <a14:useLocalDpi xmlns:a14="http://schemas.microsoft.com/office/drawing/2010/main" xmlns=""/>
              </a:ext>
            </a:extLst>
          </a:blip>
          <a:srcRect/>
          <a:stretch>
            <a:fillRect/>
          </a:stretch>
        </p:blipFill>
        <p:spPr>
          <a:xfrm>
            <a:off x="1944688" y="765175"/>
            <a:ext cx="5486400" cy="4114800"/>
          </a:xfrm>
          <a:prstGeom prst="rect">
            <a:avLst/>
          </a:prstGeom>
        </p:spPr>
      </p:pic>
    </p:spTree>
    <p:extLst>
      <p:ext uri="{BB962C8B-B14F-4D97-AF65-F5344CB8AC3E}">
        <p14:creationId xmlns:p14="http://schemas.microsoft.com/office/powerpoint/2010/main" xmlns="" val="1772952991"/>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5</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3745321247"/>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6</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endParaRPr lang="cs-CZ"/>
          </a:p>
        </p:txBody>
      </p:sp>
    </p:spTree>
    <p:extLst>
      <p:ext uri="{BB962C8B-B14F-4D97-AF65-F5344CB8AC3E}">
        <p14:creationId xmlns:p14="http://schemas.microsoft.com/office/powerpoint/2010/main" xmlns="" val="4109225115"/>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POZNÁVEJTE NÁSLEDUJÍCÍ ROSTLINY</a:t>
            </a:r>
            <a:endParaRPr lang="en-US" dirty="0"/>
          </a:p>
        </p:txBody>
      </p:sp>
      <p:sp>
        <p:nvSpPr>
          <p:cNvPr id="3" name="Zástupný symbol pro obsah 2"/>
          <p:cNvSpPr>
            <a:spLocks noGrp="1"/>
          </p:cNvSpPr>
          <p:nvPr>
            <p:ph idx="1"/>
          </p:nvPr>
        </p:nvSpPr>
        <p:spPr/>
        <p:txBody>
          <a:bodyPr/>
          <a:lstStyle/>
          <a:p>
            <a:r>
              <a:rPr lang="cs-CZ" dirty="0" smtClean="0"/>
              <a:t>další druhy</a:t>
            </a:r>
            <a:endParaRPr lang="en-US" dirty="0"/>
          </a:p>
        </p:txBody>
      </p:sp>
    </p:spTree>
    <p:extLst>
      <p:ext uri="{BB962C8B-B14F-4D97-AF65-F5344CB8AC3E}">
        <p14:creationId xmlns:p14="http://schemas.microsoft.com/office/powerpoint/2010/main" xmlns="" val="785460424"/>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24316483"/>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B</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001727391"/>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3601784945"/>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prstGeom prst="rect">
            <a:avLst/>
          </a:prstGeom>
        </p:spPr>
      </p:pic>
    </p:spTree>
    <p:extLst>
      <p:ext uri="{BB962C8B-B14F-4D97-AF65-F5344CB8AC3E}">
        <p14:creationId xmlns:p14="http://schemas.microsoft.com/office/powerpoint/2010/main" xmlns="" val="1729077760"/>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E</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6"/>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034058920"/>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457200" y="274638"/>
            <a:ext cx="8229600" cy="6250706"/>
          </a:xfrm>
        </p:spPr>
        <p:txBody>
          <a:bodyPr anchor="t">
            <a:normAutofit/>
          </a:bodyPr>
          <a:lstStyle/>
          <a:p>
            <a:pPr algn="l"/>
            <a:r>
              <a:rPr lang="cs-CZ" sz="1600" b="1" dirty="0" smtClean="0"/>
              <a:t>ŘESENÍ:</a:t>
            </a:r>
            <a:br>
              <a:rPr lang="cs-CZ" sz="1600" b="1" dirty="0" smtClean="0"/>
            </a:br>
            <a:r>
              <a:rPr lang="cs-CZ" sz="1600" dirty="0" smtClean="0"/>
              <a:t>1. Jetel plazivý</a:t>
            </a:r>
            <a:br>
              <a:rPr lang="cs-CZ" sz="1600" dirty="0" smtClean="0"/>
            </a:br>
            <a:r>
              <a:rPr lang="cs-CZ" sz="1600" dirty="0" smtClean="0"/>
              <a:t>2. Hrách setý</a:t>
            </a:r>
            <a:br>
              <a:rPr lang="cs-CZ" sz="1600" dirty="0" smtClean="0"/>
            </a:br>
            <a:r>
              <a:rPr lang="cs-CZ" sz="1600" dirty="0" smtClean="0"/>
              <a:t>3. Lupina mnoholistá</a:t>
            </a:r>
            <a:br>
              <a:rPr lang="cs-CZ" sz="1600" dirty="0" smtClean="0"/>
            </a:br>
            <a:r>
              <a:rPr lang="cs-CZ" sz="1600" dirty="0" smtClean="0"/>
              <a:t>4. Buk lesní</a:t>
            </a:r>
            <a:br>
              <a:rPr lang="cs-CZ" sz="1600" dirty="0" smtClean="0"/>
            </a:br>
            <a:r>
              <a:rPr lang="cs-CZ" sz="1600" dirty="0" smtClean="0"/>
              <a:t>5. Habr obecný</a:t>
            </a:r>
            <a:br>
              <a:rPr lang="cs-CZ" sz="1600" dirty="0" smtClean="0"/>
            </a:br>
            <a:r>
              <a:rPr lang="cs-CZ" sz="1600" dirty="0" smtClean="0"/>
              <a:t>6. Dub letní</a:t>
            </a:r>
            <a:r>
              <a:rPr lang="cs-CZ" sz="1600" dirty="0"/>
              <a:t/>
            </a:r>
            <a:br>
              <a:rPr lang="cs-CZ" sz="1600" dirty="0"/>
            </a:br>
            <a:r>
              <a:rPr lang="cs-CZ" sz="1600" dirty="0" smtClean="0"/>
              <a:t>A. Hrachor </a:t>
            </a:r>
            <a:r>
              <a:rPr lang="cs-CZ" sz="1600" dirty="0" err="1" smtClean="0"/>
              <a:t>lecha</a:t>
            </a:r>
            <a:r>
              <a:rPr lang="cs-CZ" sz="1600" dirty="0" smtClean="0"/>
              <a:t/>
            </a:r>
            <a:br>
              <a:rPr lang="cs-CZ" sz="1600" dirty="0" smtClean="0"/>
            </a:br>
            <a:r>
              <a:rPr lang="cs-CZ" sz="1600" dirty="0" smtClean="0"/>
              <a:t>B. </a:t>
            </a:r>
            <a:r>
              <a:rPr lang="cs-CZ" sz="1600" dirty="0" err="1" smtClean="0"/>
              <a:t>Šťírovník</a:t>
            </a:r>
            <a:r>
              <a:rPr lang="cs-CZ" sz="1600" dirty="0" smtClean="0"/>
              <a:t> růžkatý</a:t>
            </a:r>
            <a:br>
              <a:rPr lang="cs-CZ" sz="1600" dirty="0" smtClean="0"/>
            </a:br>
            <a:r>
              <a:rPr lang="cs-CZ" sz="1600" dirty="0" err="1" smtClean="0"/>
              <a:t>C.Čičorka</a:t>
            </a:r>
            <a:r>
              <a:rPr lang="cs-CZ" sz="1600" dirty="0" smtClean="0"/>
              <a:t> pestrá</a:t>
            </a:r>
            <a:br>
              <a:rPr lang="cs-CZ" sz="1600" dirty="0" smtClean="0"/>
            </a:br>
            <a:r>
              <a:rPr lang="cs-CZ" sz="1600" dirty="0" smtClean="0"/>
              <a:t>D. Kozinec bezlodyžný</a:t>
            </a:r>
            <a:br>
              <a:rPr lang="cs-CZ" sz="1600" dirty="0" smtClean="0"/>
            </a:br>
            <a:r>
              <a:rPr lang="cs-CZ" sz="1600" dirty="0" smtClean="0"/>
              <a:t>E. Vikev plotní</a:t>
            </a:r>
            <a:br>
              <a:rPr lang="cs-CZ" sz="1600" dirty="0" smtClean="0"/>
            </a:br>
            <a:r>
              <a:rPr lang="cs-CZ" sz="1600" b="1" dirty="0"/>
              <a:t/>
            </a:r>
            <a:br>
              <a:rPr lang="cs-CZ" sz="1600" b="1" dirty="0"/>
            </a:br>
            <a:r>
              <a:rPr lang="cs-CZ" sz="1600" b="1" dirty="0" smtClean="0"/>
              <a:t/>
            </a:r>
            <a:br>
              <a:rPr lang="cs-CZ" sz="1600" b="1" dirty="0" smtClean="0"/>
            </a:br>
            <a:r>
              <a:rPr lang="cs-CZ" sz="1600" b="1" dirty="0"/>
              <a:t/>
            </a:r>
            <a:br>
              <a:rPr lang="cs-CZ" sz="1600" b="1" dirty="0"/>
            </a:br>
            <a:r>
              <a:rPr lang="cs-CZ" sz="1600" b="1" dirty="0" smtClean="0"/>
              <a:t/>
            </a:r>
            <a:br>
              <a:rPr lang="cs-CZ" sz="1600" b="1" dirty="0" smtClean="0"/>
            </a:br>
            <a:r>
              <a:rPr lang="cs-CZ" sz="1600" b="1" dirty="0"/>
              <a:t/>
            </a:r>
            <a:br>
              <a:rPr lang="cs-CZ" sz="1600" b="1" dirty="0"/>
            </a:br>
            <a:r>
              <a:rPr lang="cs-CZ" sz="1600" b="1" dirty="0" smtClean="0"/>
              <a:t/>
            </a:r>
            <a:br>
              <a:rPr lang="cs-CZ" sz="1600" b="1" dirty="0" smtClean="0"/>
            </a:br>
            <a:r>
              <a:rPr lang="cs-CZ" sz="1600" dirty="0" smtClean="0"/>
              <a:t/>
            </a:r>
            <a:br>
              <a:rPr lang="cs-CZ" sz="1600" dirty="0" smtClean="0"/>
            </a:br>
            <a:r>
              <a:rPr lang="cs-CZ" sz="1600" dirty="0" smtClean="0"/>
              <a:t/>
            </a:r>
            <a:br>
              <a:rPr lang="cs-CZ" sz="1600" dirty="0" smtClean="0"/>
            </a:br>
            <a:r>
              <a:rPr lang="cs-CZ" sz="1600" b="1" dirty="0"/>
              <a:t>Z</a:t>
            </a:r>
            <a:r>
              <a:rPr lang="cs-CZ" sz="1600" b="1" dirty="0" smtClean="0"/>
              <a:t>droje snímků:</a:t>
            </a:r>
            <a:br>
              <a:rPr lang="cs-CZ" sz="1600" b="1" dirty="0" smtClean="0"/>
            </a:br>
            <a:r>
              <a:rPr lang="cs-CZ" sz="1600" dirty="0" smtClean="0"/>
              <a:t>1/ vlastní</a:t>
            </a:r>
            <a:br>
              <a:rPr lang="cs-CZ" sz="1600" dirty="0" smtClean="0"/>
            </a:br>
            <a:r>
              <a:rPr lang="cs-CZ" sz="1600" dirty="0" smtClean="0"/>
              <a:t>2/ MUDr. Šárka </a:t>
            </a:r>
            <a:r>
              <a:rPr lang="cs-CZ" sz="1600" dirty="0" err="1" smtClean="0"/>
              <a:t>Firgenhutová</a:t>
            </a:r>
            <a:r>
              <a:rPr lang="cs-CZ" sz="1600" dirty="0" smtClean="0"/>
              <a:t> (se souhlasem autora)</a:t>
            </a:r>
            <a:br>
              <a:rPr lang="cs-CZ" sz="1600" dirty="0" smtClean="0"/>
            </a:br>
            <a:r>
              <a:rPr lang="cs-CZ" sz="1600" dirty="0" smtClean="0"/>
              <a:t/>
            </a:r>
            <a:br>
              <a:rPr lang="cs-CZ" sz="1600" dirty="0" smtClean="0"/>
            </a:br>
            <a:endParaRPr lang="en-US" sz="1600" dirty="0"/>
          </a:p>
        </p:txBody>
      </p:sp>
    </p:spTree>
    <p:extLst>
      <p:ext uri="{BB962C8B-B14F-4D97-AF65-F5344CB8AC3E}">
        <p14:creationId xmlns:p14="http://schemas.microsoft.com/office/powerpoint/2010/main" xmlns="" val="1508440956"/>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690</TotalTime>
  <Words>405</Words>
  <Application>Microsoft Office PowerPoint</Application>
  <PresentationFormat>Předvádění na obrazovce (4:3)</PresentationFormat>
  <Paragraphs>111</Paragraphs>
  <Slides>35</Slides>
  <Notes>2</Notes>
  <HiddenSlides>0</HiddenSlides>
  <MMClips>0</MMClips>
  <ScaleCrop>false</ScaleCrop>
  <HeadingPairs>
    <vt:vector size="4" baseType="variant">
      <vt:variant>
        <vt:lpstr>Motiv</vt:lpstr>
      </vt:variant>
      <vt:variant>
        <vt:i4>1</vt:i4>
      </vt:variant>
      <vt:variant>
        <vt:lpstr>Nadpisy snímků</vt:lpstr>
      </vt:variant>
      <vt:variant>
        <vt:i4>35</vt:i4>
      </vt:variant>
    </vt:vector>
  </HeadingPairs>
  <TitlesOfParts>
    <vt:vector size="36" baseType="lpstr">
      <vt:lpstr>Motiv systému Office</vt:lpstr>
      <vt:lpstr>Snímek 1</vt:lpstr>
      <vt:lpstr>DVOUDĚLOŽNÉ ROSTLINY</vt:lpstr>
      <vt:lpstr>řád: BOBOTVARÉ  čeleď: Bobovité</vt:lpstr>
      <vt:lpstr>Snímek 4</vt:lpstr>
      <vt:lpstr>VYBRANÍ ZÁSTUPCI</vt:lpstr>
      <vt:lpstr>Hrách setý</vt:lpstr>
      <vt:lpstr>Jetel plazivý Jetel luční</vt:lpstr>
      <vt:lpstr>Hrachor hlíznatý Hrachor lecha </vt:lpstr>
      <vt:lpstr>Vikev plotní Vikev ptačí</vt:lpstr>
      <vt:lpstr>Štírovník růžkatý </vt:lpstr>
      <vt:lpstr>Čičorka pestrá Kozinec bezlodyžný</vt:lpstr>
      <vt:lpstr> Kručinka barvířská Kručinka německá</vt:lpstr>
      <vt:lpstr> Komonice lékařská Čilimník nízký Jetel ladní</vt:lpstr>
      <vt:lpstr>Tolice dětelová</vt:lpstr>
      <vt:lpstr>Lupina mnohokvětá</vt:lpstr>
      <vt:lpstr>Janovec metlatý</vt:lpstr>
      <vt:lpstr>řád: BUKOTVARÉ  čeleď: Bukovité čeleď: Břízovité </vt:lpstr>
      <vt:lpstr>Buk lesní</vt:lpstr>
      <vt:lpstr>Dub letní</vt:lpstr>
      <vt:lpstr>Bříza bělokorá</vt:lpstr>
      <vt:lpstr>Habr obecný</vt:lpstr>
      <vt:lpstr>POZNÁVEJTE NÁSLEDUJÍCÍ ROSTLINY</vt:lpstr>
      <vt:lpstr>1</vt:lpstr>
      <vt:lpstr>2</vt:lpstr>
      <vt:lpstr>3</vt:lpstr>
      <vt:lpstr>4</vt:lpstr>
      <vt:lpstr>5</vt:lpstr>
      <vt:lpstr>6</vt:lpstr>
      <vt:lpstr>POZNÁVEJTE NÁSLEDUJÍCÍ ROSTLINY</vt:lpstr>
      <vt:lpstr>A</vt:lpstr>
      <vt:lpstr>B</vt:lpstr>
      <vt:lpstr>C</vt:lpstr>
      <vt:lpstr>D</vt:lpstr>
      <vt:lpstr>E</vt:lpstr>
      <vt:lpstr>ŘESENÍ: 1. Jetel plazivý 2. Hrách setý 3. Lupina mnoholistá 4. Buk lesní 5. Habr obecný 6. Dub letní A. Hrachor lecha B. Šťírovník růžkatý C.Čičorka pestrá D. Kozinec bezlodyžný E. Vikev plotní         Zdroje snímků: 1/ vlastní 2/ MUDr. Šárka Firgenhutová (se souhlasem autora)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DVOUDĚLOŽNÉ ROSTLINY</dc:title>
  <dc:creator>ucitel</dc:creator>
  <cp:lastModifiedBy>Dum</cp:lastModifiedBy>
  <cp:revision>76</cp:revision>
  <dcterms:created xsi:type="dcterms:W3CDTF">2013-10-21T13:47:32Z</dcterms:created>
  <dcterms:modified xsi:type="dcterms:W3CDTF">2014-04-25T15:22:55Z</dcterms:modified>
</cp:coreProperties>
</file>