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handoutMasterIdLst>
    <p:handoutMasterId r:id="rId50"/>
  </p:handoutMasterIdLst>
  <p:sldIdLst>
    <p:sldId id="308" r:id="rId2"/>
    <p:sldId id="256" r:id="rId3"/>
    <p:sldId id="257" r:id="rId4"/>
    <p:sldId id="258" r:id="rId5"/>
    <p:sldId id="287" r:id="rId6"/>
    <p:sldId id="309" r:id="rId7"/>
    <p:sldId id="288" r:id="rId8"/>
    <p:sldId id="289" r:id="rId9"/>
    <p:sldId id="290" r:id="rId10"/>
    <p:sldId id="294" r:id="rId11"/>
    <p:sldId id="291" r:id="rId12"/>
    <p:sldId id="292" r:id="rId13"/>
    <p:sldId id="296" r:id="rId14"/>
    <p:sldId id="297" r:id="rId15"/>
    <p:sldId id="260" r:id="rId16"/>
    <p:sldId id="271" r:id="rId17"/>
    <p:sldId id="262" r:id="rId18"/>
    <p:sldId id="269" r:id="rId19"/>
    <p:sldId id="298" r:id="rId20"/>
    <p:sldId id="299" r:id="rId21"/>
    <p:sldId id="300" r:id="rId22"/>
    <p:sldId id="302" r:id="rId23"/>
    <p:sldId id="283" r:id="rId24"/>
    <p:sldId id="259" r:id="rId25"/>
    <p:sldId id="272" r:id="rId26"/>
    <p:sldId id="305" r:id="rId27"/>
    <p:sldId id="284" r:id="rId28"/>
    <p:sldId id="304" r:id="rId29"/>
    <p:sldId id="310" r:id="rId30"/>
    <p:sldId id="303" r:id="rId31"/>
    <p:sldId id="307" r:id="rId32"/>
    <p:sldId id="275" r:id="rId33"/>
    <p:sldId id="267" r:id="rId34"/>
    <p:sldId id="263" r:id="rId35"/>
    <p:sldId id="265" r:id="rId36"/>
    <p:sldId id="264" r:id="rId37"/>
    <p:sldId id="266" r:id="rId38"/>
    <p:sldId id="280" r:id="rId39"/>
    <p:sldId id="281" r:id="rId40"/>
    <p:sldId id="276" r:id="rId41"/>
    <p:sldId id="277" r:id="rId42"/>
    <p:sldId id="278" r:id="rId43"/>
    <p:sldId id="279" r:id="rId44"/>
    <p:sldId id="282" r:id="rId45"/>
    <p:sldId id="285" r:id="rId46"/>
    <p:sldId id="286" r:id="rId47"/>
    <p:sldId id="268"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35" autoAdjust="0"/>
    <p:restoredTop sz="94729" autoAdjust="0"/>
  </p:normalViewPr>
  <p:slideViewPr>
    <p:cSldViewPr>
      <p:cViewPr>
        <p:scale>
          <a:sx n="96" d="100"/>
          <a:sy n="96" d="100"/>
        </p:scale>
        <p:origin x="186" y="78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65" d="100"/>
          <a:sy n="65" d="100"/>
        </p:scale>
        <p:origin x="-2364" y="-12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1EF9E83-2134-4E81-8F2E-2A744EE2E88C}" type="datetimeFigureOut">
              <a:rPr lang="en-US" smtClean="0"/>
              <a:t>4/23/2014</a:t>
            </a:fld>
            <a:endParaRPr lang="en-US"/>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EF99C28-D3CA-4B57-A440-A7746680CAB0}" type="slidenum">
              <a:rPr lang="en-US" smtClean="0"/>
              <a:t>‹#›</a:t>
            </a:fld>
            <a:endParaRPr lang="en-US"/>
          </a:p>
        </p:txBody>
      </p:sp>
    </p:spTree>
    <p:extLst>
      <p:ext uri="{BB962C8B-B14F-4D97-AF65-F5344CB8AC3E}">
        <p14:creationId xmlns:p14="http://schemas.microsoft.com/office/powerpoint/2010/main" val="22531616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2F8CDA8-4297-43E4-9DA0-FD2B7D9F6CA8}" type="datetimeFigureOut">
              <a:rPr lang="en-US" smtClean="0"/>
              <a:t>4/23/2014</a:t>
            </a:fld>
            <a:endParaRPr lang="en-US"/>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DC288D-7FB0-4B41-B0C4-C93926AC44F6}" type="slidenum">
              <a:rPr lang="en-US" smtClean="0"/>
              <a:t>‹#›</a:t>
            </a:fld>
            <a:endParaRPr lang="en-US"/>
          </a:p>
        </p:txBody>
      </p:sp>
    </p:spTree>
    <p:extLst>
      <p:ext uri="{BB962C8B-B14F-4D97-AF65-F5344CB8AC3E}">
        <p14:creationId xmlns:p14="http://schemas.microsoft.com/office/powerpoint/2010/main" val="3924447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US" dirty="0"/>
          </a:p>
        </p:txBody>
      </p:sp>
      <p:sp>
        <p:nvSpPr>
          <p:cNvPr id="4" name="Zástupný symbol pro číslo snímku 3"/>
          <p:cNvSpPr>
            <a:spLocks noGrp="1"/>
          </p:cNvSpPr>
          <p:nvPr>
            <p:ph type="sldNum" sz="quarter" idx="10"/>
          </p:nvPr>
        </p:nvSpPr>
        <p:spPr/>
        <p:txBody>
          <a:bodyPr/>
          <a:lstStyle/>
          <a:p>
            <a:fld id="{0EDC288D-7FB0-4B41-B0C4-C93926AC44F6}" type="slidenum">
              <a:rPr lang="en-US" smtClean="0"/>
              <a:t>3</a:t>
            </a:fld>
            <a:endParaRPr lang="en-US"/>
          </a:p>
        </p:txBody>
      </p:sp>
    </p:spTree>
    <p:extLst>
      <p:ext uri="{BB962C8B-B14F-4D97-AF65-F5344CB8AC3E}">
        <p14:creationId xmlns:p14="http://schemas.microsoft.com/office/powerpoint/2010/main" val="25667107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en-US"/>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a:p>
        </p:txBody>
      </p:sp>
      <p:sp>
        <p:nvSpPr>
          <p:cNvPr id="4" name="Zástupný symbol pro datum 3"/>
          <p:cNvSpPr>
            <a:spLocks noGrp="1"/>
          </p:cNvSpPr>
          <p:nvPr>
            <p:ph type="dt" sz="half" idx="10"/>
          </p:nvPr>
        </p:nvSpPr>
        <p:spPr/>
        <p:txBody>
          <a:bodyPr/>
          <a:lstStyle/>
          <a:p>
            <a:fld id="{FDFC0DD9-23F7-4F59-9FA3-FDFB58668F2D}" type="datetimeFigureOut">
              <a:rPr lang="en-US" smtClean="0"/>
              <a:t>4/23/2014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t>‹#›</a:t>
            </a:fld>
            <a:endParaRPr lang="en-US"/>
          </a:p>
        </p:txBody>
      </p:sp>
    </p:spTree>
    <p:extLst>
      <p:ext uri="{BB962C8B-B14F-4D97-AF65-F5344CB8AC3E}">
        <p14:creationId xmlns:p14="http://schemas.microsoft.com/office/powerpoint/2010/main" val="530065020"/>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p:txBody>
          <a:bodyPr/>
          <a:lstStyle/>
          <a:p>
            <a:fld id="{FDFC0DD9-23F7-4F59-9FA3-FDFB58668F2D}" type="datetimeFigureOut">
              <a:rPr lang="en-US" smtClean="0"/>
              <a:t>4/23/2014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t>‹#›</a:t>
            </a:fld>
            <a:endParaRPr lang="en-US"/>
          </a:p>
        </p:txBody>
      </p:sp>
    </p:spTree>
    <p:extLst>
      <p:ext uri="{BB962C8B-B14F-4D97-AF65-F5344CB8AC3E}">
        <p14:creationId xmlns:p14="http://schemas.microsoft.com/office/powerpoint/2010/main" val="3111986365"/>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en-US"/>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FDFC0DD9-23F7-4F59-9FA3-FDFB58668F2D}" type="datetimeFigureOut">
              <a:rPr lang="en-US" smtClean="0"/>
              <a:t>4/23/2014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t>‹#›</a:t>
            </a:fld>
            <a:endParaRPr lang="en-US"/>
          </a:p>
        </p:txBody>
      </p:sp>
    </p:spTree>
    <p:extLst>
      <p:ext uri="{BB962C8B-B14F-4D97-AF65-F5344CB8AC3E}">
        <p14:creationId xmlns:p14="http://schemas.microsoft.com/office/powerpoint/2010/main" val="345338483"/>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p:txBody>
          <a:bodyPr/>
          <a:lstStyle/>
          <a:p>
            <a:fld id="{FDFC0DD9-23F7-4F59-9FA3-FDFB58668F2D}" type="datetimeFigureOut">
              <a:rPr lang="en-US" smtClean="0"/>
              <a:t>4/23/2014</a:t>
            </a:fld>
            <a:endParaRPr lang="en-US"/>
          </a:p>
        </p:txBody>
      </p:sp>
      <p:sp>
        <p:nvSpPr>
          <p:cNvPr id="6" name="Zástupný symbol pro zápatí 5"/>
          <p:cNvSpPr>
            <a:spLocks noGrp="1"/>
          </p:cNvSpPr>
          <p:nvPr>
            <p:ph type="ftr" sz="quarter" idx="11"/>
          </p:nvPr>
        </p:nvSpPr>
        <p:spPr/>
        <p:txBody>
          <a:bodyPr/>
          <a:lstStyle/>
          <a:p>
            <a:endParaRPr lang="en-US"/>
          </a:p>
        </p:txBody>
      </p:sp>
      <p:sp>
        <p:nvSpPr>
          <p:cNvPr id="7" name="Zástupný symbol pro číslo snímku 6"/>
          <p:cNvSpPr>
            <a:spLocks noGrp="1"/>
          </p:cNvSpPr>
          <p:nvPr>
            <p:ph type="sldNum" sz="quarter" idx="12"/>
          </p:nvPr>
        </p:nvSpPr>
        <p:spPr/>
        <p:txBody>
          <a:bodyPr/>
          <a:lstStyle/>
          <a:p>
            <a:fld id="{A4DDB92A-F33E-4A5E-8A85-16947D23E4C2}" type="slidenum">
              <a:rPr lang="en-US" smtClean="0"/>
              <a:t>‹#›</a:t>
            </a:fld>
            <a:endParaRPr lang="en-US"/>
          </a:p>
        </p:txBody>
      </p:sp>
    </p:spTree>
    <p:extLst>
      <p:ext uri="{BB962C8B-B14F-4D97-AF65-F5344CB8AC3E}">
        <p14:creationId xmlns:p14="http://schemas.microsoft.com/office/powerpoint/2010/main" val="1348489662"/>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en-US"/>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6"/>
          <p:cNvSpPr>
            <a:spLocks noGrp="1"/>
          </p:cNvSpPr>
          <p:nvPr>
            <p:ph type="dt" sz="half" idx="10"/>
          </p:nvPr>
        </p:nvSpPr>
        <p:spPr/>
        <p:txBody>
          <a:bodyPr/>
          <a:lstStyle/>
          <a:p>
            <a:fld id="{FDFC0DD9-23F7-4F59-9FA3-FDFB58668F2D}" type="datetimeFigureOut">
              <a:rPr lang="en-US" smtClean="0"/>
              <a:t>4/23/2014</a:t>
            </a:fld>
            <a:endParaRPr lang="en-US"/>
          </a:p>
        </p:txBody>
      </p:sp>
      <p:sp>
        <p:nvSpPr>
          <p:cNvPr id="8" name="Zástupný symbol pro zápatí 7"/>
          <p:cNvSpPr>
            <a:spLocks noGrp="1"/>
          </p:cNvSpPr>
          <p:nvPr>
            <p:ph type="ftr" sz="quarter" idx="11"/>
          </p:nvPr>
        </p:nvSpPr>
        <p:spPr/>
        <p:txBody>
          <a:bodyPr/>
          <a:lstStyle/>
          <a:p>
            <a:endParaRPr lang="en-US"/>
          </a:p>
        </p:txBody>
      </p:sp>
      <p:sp>
        <p:nvSpPr>
          <p:cNvPr id="9" name="Zástupný symbol pro číslo snímku 8"/>
          <p:cNvSpPr>
            <a:spLocks noGrp="1"/>
          </p:cNvSpPr>
          <p:nvPr>
            <p:ph type="sldNum" sz="quarter" idx="12"/>
          </p:nvPr>
        </p:nvSpPr>
        <p:spPr/>
        <p:txBody>
          <a:bodyPr/>
          <a:lstStyle/>
          <a:p>
            <a:fld id="{A4DDB92A-F33E-4A5E-8A85-16947D23E4C2}" type="slidenum">
              <a:rPr lang="en-US" smtClean="0"/>
              <a:t>‹#›</a:t>
            </a:fld>
            <a:endParaRPr lang="en-US"/>
          </a:p>
        </p:txBody>
      </p:sp>
    </p:spTree>
    <p:extLst>
      <p:ext uri="{BB962C8B-B14F-4D97-AF65-F5344CB8AC3E}">
        <p14:creationId xmlns:p14="http://schemas.microsoft.com/office/powerpoint/2010/main" val="53914158"/>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datum 2"/>
          <p:cNvSpPr>
            <a:spLocks noGrp="1"/>
          </p:cNvSpPr>
          <p:nvPr>
            <p:ph type="dt" sz="half" idx="10"/>
          </p:nvPr>
        </p:nvSpPr>
        <p:spPr/>
        <p:txBody>
          <a:bodyPr/>
          <a:lstStyle/>
          <a:p>
            <a:fld id="{FDFC0DD9-23F7-4F59-9FA3-FDFB58668F2D}" type="datetimeFigureOut">
              <a:rPr lang="en-US" smtClean="0"/>
              <a:t>4/23/2014</a:t>
            </a:fld>
            <a:endParaRPr lang="en-US"/>
          </a:p>
        </p:txBody>
      </p:sp>
      <p:sp>
        <p:nvSpPr>
          <p:cNvPr id="4" name="Zástupný symbol pro zápatí 3"/>
          <p:cNvSpPr>
            <a:spLocks noGrp="1"/>
          </p:cNvSpPr>
          <p:nvPr>
            <p:ph type="ftr" sz="quarter" idx="11"/>
          </p:nvPr>
        </p:nvSpPr>
        <p:spPr/>
        <p:txBody>
          <a:bodyPr/>
          <a:lstStyle/>
          <a:p>
            <a:endParaRPr lang="en-US"/>
          </a:p>
        </p:txBody>
      </p:sp>
      <p:sp>
        <p:nvSpPr>
          <p:cNvPr id="5" name="Zástupný symbol pro číslo snímku 4"/>
          <p:cNvSpPr>
            <a:spLocks noGrp="1"/>
          </p:cNvSpPr>
          <p:nvPr>
            <p:ph type="sldNum" sz="quarter" idx="12"/>
          </p:nvPr>
        </p:nvSpPr>
        <p:spPr/>
        <p:txBody>
          <a:bodyPr/>
          <a:lstStyle/>
          <a:p>
            <a:fld id="{A4DDB92A-F33E-4A5E-8A85-16947D23E4C2}" type="slidenum">
              <a:rPr lang="en-US" smtClean="0"/>
              <a:t>‹#›</a:t>
            </a:fld>
            <a:endParaRPr lang="en-US"/>
          </a:p>
        </p:txBody>
      </p:sp>
    </p:spTree>
    <p:extLst>
      <p:ext uri="{BB962C8B-B14F-4D97-AF65-F5344CB8AC3E}">
        <p14:creationId xmlns:p14="http://schemas.microsoft.com/office/powerpoint/2010/main" val="3390384635"/>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DFC0DD9-23F7-4F59-9FA3-FDFB58668F2D}" type="datetimeFigureOut">
              <a:rPr lang="en-US" smtClean="0"/>
              <a:t>4/23/2014</a:t>
            </a:fld>
            <a:endParaRPr lang="en-US"/>
          </a:p>
        </p:txBody>
      </p:sp>
      <p:sp>
        <p:nvSpPr>
          <p:cNvPr id="3" name="Zástupný symbol pro zápatí 2"/>
          <p:cNvSpPr>
            <a:spLocks noGrp="1"/>
          </p:cNvSpPr>
          <p:nvPr>
            <p:ph type="ftr" sz="quarter" idx="11"/>
          </p:nvPr>
        </p:nvSpPr>
        <p:spPr/>
        <p:txBody>
          <a:bodyPr/>
          <a:lstStyle/>
          <a:p>
            <a:endParaRPr lang="en-US"/>
          </a:p>
        </p:txBody>
      </p:sp>
      <p:sp>
        <p:nvSpPr>
          <p:cNvPr id="4" name="Zástupný symbol pro číslo snímku 3"/>
          <p:cNvSpPr>
            <a:spLocks noGrp="1"/>
          </p:cNvSpPr>
          <p:nvPr>
            <p:ph type="sldNum" sz="quarter" idx="12"/>
          </p:nvPr>
        </p:nvSpPr>
        <p:spPr/>
        <p:txBody>
          <a:bodyPr/>
          <a:lstStyle/>
          <a:p>
            <a:fld id="{A4DDB92A-F33E-4A5E-8A85-16947D23E4C2}" type="slidenum">
              <a:rPr lang="en-US" smtClean="0"/>
              <a:t>‹#›</a:t>
            </a:fld>
            <a:endParaRPr lang="en-US"/>
          </a:p>
        </p:txBody>
      </p:sp>
    </p:spTree>
    <p:extLst>
      <p:ext uri="{BB962C8B-B14F-4D97-AF65-F5344CB8AC3E}">
        <p14:creationId xmlns:p14="http://schemas.microsoft.com/office/powerpoint/2010/main" val="492930153"/>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en-US"/>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DFC0DD9-23F7-4F59-9FA3-FDFB58668F2D}" type="datetimeFigureOut">
              <a:rPr lang="en-US" smtClean="0"/>
              <a:t>4/23/2014</a:t>
            </a:fld>
            <a:endParaRPr lang="en-US"/>
          </a:p>
        </p:txBody>
      </p:sp>
      <p:sp>
        <p:nvSpPr>
          <p:cNvPr id="6" name="Zástupný symbol pro zápatí 5"/>
          <p:cNvSpPr>
            <a:spLocks noGrp="1"/>
          </p:cNvSpPr>
          <p:nvPr>
            <p:ph type="ftr" sz="quarter" idx="11"/>
          </p:nvPr>
        </p:nvSpPr>
        <p:spPr/>
        <p:txBody>
          <a:bodyPr/>
          <a:lstStyle/>
          <a:p>
            <a:endParaRPr lang="en-US"/>
          </a:p>
        </p:txBody>
      </p:sp>
      <p:sp>
        <p:nvSpPr>
          <p:cNvPr id="7" name="Zástupný symbol pro číslo snímku 6"/>
          <p:cNvSpPr>
            <a:spLocks noGrp="1"/>
          </p:cNvSpPr>
          <p:nvPr>
            <p:ph type="sldNum" sz="quarter" idx="12"/>
          </p:nvPr>
        </p:nvSpPr>
        <p:spPr/>
        <p:txBody>
          <a:bodyPr/>
          <a:lstStyle/>
          <a:p>
            <a:fld id="{A4DDB92A-F33E-4A5E-8A85-16947D23E4C2}" type="slidenum">
              <a:rPr lang="en-US" smtClean="0"/>
              <a:t>‹#›</a:t>
            </a:fld>
            <a:endParaRPr lang="en-US"/>
          </a:p>
        </p:txBody>
      </p:sp>
    </p:spTree>
    <p:extLst>
      <p:ext uri="{BB962C8B-B14F-4D97-AF65-F5344CB8AC3E}">
        <p14:creationId xmlns:p14="http://schemas.microsoft.com/office/powerpoint/2010/main" val="1332500045"/>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en-US"/>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DFC0DD9-23F7-4F59-9FA3-FDFB58668F2D}" type="datetimeFigureOut">
              <a:rPr lang="en-US" smtClean="0"/>
              <a:t>4/23/2014</a:t>
            </a:fld>
            <a:endParaRPr lang="en-US"/>
          </a:p>
        </p:txBody>
      </p:sp>
      <p:sp>
        <p:nvSpPr>
          <p:cNvPr id="6" name="Zástupný symbol pro zápatí 5"/>
          <p:cNvSpPr>
            <a:spLocks noGrp="1"/>
          </p:cNvSpPr>
          <p:nvPr>
            <p:ph type="ftr" sz="quarter" idx="11"/>
          </p:nvPr>
        </p:nvSpPr>
        <p:spPr/>
        <p:txBody>
          <a:bodyPr/>
          <a:lstStyle/>
          <a:p>
            <a:endParaRPr lang="en-US"/>
          </a:p>
        </p:txBody>
      </p:sp>
      <p:sp>
        <p:nvSpPr>
          <p:cNvPr id="7" name="Zástupný symbol pro číslo snímku 6"/>
          <p:cNvSpPr>
            <a:spLocks noGrp="1"/>
          </p:cNvSpPr>
          <p:nvPr>
            <p:ph type="sldNum" sz="quarter" idx="12"/>
          </p:nvPr>
        </p:nvSpPr>
        <p:spPr/>
        <p:txBody>
          <a:bodyPr/>
          <a:lstStyle/>
          <a:p>
            <a:fld id="{A4DDB92A-F33E-4A5E-8A85-16947D23E4C2}" type="slidenum">
              <a:rPr lang="en-US" smtClean="0"/>
              <a:t>‹#›</a:t>
            </a:fld>
            <a:endParaRPr lang="en-US"/>
          </a:p>
        </p:txBody>
      </p:sp>
    </p:spTree>
    <p:extLst>
      <p:ext uri="{BB962C8B-B14F-4D97-AF65-F5344CB8AC3E}">
        <p14:creationId xmlns:p14="http://schemas.microsoft.com/office/powerpoint/2010/main" val="2305892017"/>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p:txBody>
          <a:bodyPr/>
          <a:lstStyle/>
          <a:p>
            <a:fld id="{FDFC0DD9-23F7-4F59-9FA3-FDFB58668F2D}" type="datetimeFigureOut">
              <a:rPr lang="en-US" smtClean="0"/>
              <a:t>4/23/2014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t>‹#›</a:t>
            </a:fld>
            <a:endParaRPr lang="en-US"/>
          </a:p>
        </p:txBody>
      </p:sp>
    </p:spTree>
    <p:extLst>
      <p:ext uri="{BB962C8B-B14F-4D97-AF65-F5344CB8AC3E}">
        <p14:creationId xmlns:p14="http://schemas.microsoft.com/office/powerpoint/2010/main" val="2164017173"/>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p:txBody>
          <a:bodyPr/>
          <a:lstStyle/>
          <a:p>
            <a:fld id="{FDFC0DD9-23F7-4F59-9FA3-FDFB58668F2D}" type="datetimeFigureOut">
              <a:rPr lang="en-US" smtClean="0"/>
              <a:t>4/23/2014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t>‹#›</a:t>
            </a:fld>
            <a:endParaRPr lang="en-US"/>
          </a:p>
        </p:txBody>
      </p:sp>
    </p:spTree>
    <p:extLst>
      <p:ext uri="{BB962C8B-B14F-4D97-AF65-F5344CB8AC3E}">
        <p14:creationId xmlns:p14="http://schemas.microsoft.com/office/powerpoint/2010/main" val="1804872271"/>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en-US"/>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FC0DD9-23F7-4F59-9FA3-FDFB58668F2D}" type="datetimeFigureOut">
              <a:rPr lang="en-US" smtClean="0"/>
              <a:t>4/23/2014</a:t>
            </a:fld>
            <a:endParaRPr lang="en-US"/>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DDB92A-F33E-4A5E-8A85-16947D23E4C2}" type="slidenum">
              <a:rPr lang="en-US" smtClean="0"/>
              <a:t>‹#›</a:t>
            </a:fld>
            <a:endParaRPr lang="en-US"/>
          </a:p>
        </p:txBody>
      </p:sp>
    </p:spTree>
    <p:extLst>
      <p:ext uri="{BB962C8B-B14F-4D97-AF65-F5344CB8AC3E}">
        <p14:creationId xmlns:p14="http://schemas.microsoft.com/office/powerpoint/2010/main" val="2593245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9.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9.xml"/><Relationship Id="rId4" Type="http://schemas.openxmlformats.org/officeDocument/2006/relationships/image" Target="../media/image29.jpeg"/></Relationships>
</file>

<file path=ppt/slides/_rels/slide2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29" name="Group 57"/>
          <p:cNvGraphicFramePr>
            <a:graphicFrameLocks noGrp="1"/>
          </p:cNvGraphicFramePr>
          <p:nvPr>
            <p:ph type="subTitle" idx="1"/>
            <p:extLst>
              <p:ext uri="{D42A27DB-BD31-4B8C-83A1-F6EECF244321}">
                <p14:modId xmlns:p14="http://schemas.microsoft.com/office/powerpoint/2010/main" val="101183362"/>
              </p:ext>
            </p:extLst>
          </p:nvPr>
        </p:nvGraphicFramePr>
        <p:xfrm>
          <a:off x="1331913" y="1700213"/>
          <a:ext cx="6400800" cy="4715797"/>
        </p:xfrm>
        <a:graphic>
          <a:graphicData uri="http://schemas.openxmlformats.org/drawingml/2006/table">
            <a:tbl>
              <a:tblPr/>
              <a:tblGrid>
                <a:gridCol w="1685925"/>
                <a:gridCol w="4714875"/>
              </a:tblGrid>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rgbClr val="000000"/>
                          </a:solidFill>
                          <a:effectLst/>
                          <a:latin typeface="+mn-lt"/>
                          <a:ea typeface="Calibri" pitchFamily="34" charset="0"/>
                          <a:cs typeface="Times New Roman" pitchFamily="18" charset="0"/>
                        </a:rPr>
                        <a:t>Číslo projektu</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ea typeface="Calibri" pitchFamily="34" charset="0"/>
                          <a:cs typeface="Times New Roman,Bold"/>
                        </a:rPr>
                        <a:t>CZ.1.07/1.5.00/34.0950</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76836">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rgbClr val="000000"/>
                          </a:solidFill>
                          <a:effectLst/>
                          <a:latin typeface="+mn-lt"/>
                          <a:ea typeface="Calibri" pitchFamily="34" charset="0"/>
                          <a:cs typeface="Times New Roman" pitchFamily="18" charset="0"/>
                        </a:rPr>
                        <a:t>Kódování materiálu</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vy_32_INOVACE_bio_bot9</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rgbClr val="000000"/>
                          </a:solidFill>
                          <a:effectLst/>
                          <a:latin typeface="+mn-lt"/>
                          <a:ea typeface="Calibri" pitchFamily="34" charset="0"/>
                          <a:cs typeface="Times New Roman" pitchFamily="18" charset="0"/>
                        </a:rPr>
                        <a:t>Označení materiálu</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bot9_lilkovite.pptx</a:t>
                      </a:r>
                      <a:endParaRPr kumimoji="0" lang="cs-CZ" altLang="cs-CZ" sz="1200" b="0" i="0" u="none" strike="noStrike" cap="none" normalizeH="0" baseline="0" dirty="0" smtClean="0">
                        <a:ln>
                          <a:noFill/>
                        </a:ln>
                        <a:solidFill>
                          <a:schemeClr val="tx1"/>
                        </a:solidFill>
                        <a:effectLst/>
                        <a:latin typeface="+mn-lt"/>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rgbClr val="000000"/>
                          </a:solidFill>
                          <a:effectLst/>
                          <a:latin typeface="+mn-lt"/>
                          <a:ea typeface="Calibri" pitchFamily="34" charset="0"/>
                          <a:cs typeface="Times New Roman" pitchFamily="18" charset="0"/>
                        </a:rPr>
                        <a:t>Název školy</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Gymnázium Kladno</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rgbClr val="000000"/>
                          </a:solidFill>
                          <a:effectLst/>
                          <a:latin typeface="+mn-lt"/>
                          <a:ea typeface="Calibri" pitchFamily="34" charset="0"/>
                          <a:cs typeface="Times New Roman" pitchFamily="18" charset="0"/>
                        </a:rPr>
                        <a:t>Autor</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Lenka Smyčková</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0959">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rPr>
                        <a:t>Anotace</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defRPr/>
                      </a:pPr>
                      <a:r>
                        <a:rPr kumimoji="0" lang="cs-CZ" altLang="cs-CZ" sz="1200" b="0" i="0" u="none" strike="noStrike" cap="none" normalizeH="0" baseline="0" dirty="0" smtClean="0">
                          <a:ln>
                            <a:noFill/>
                          </a:ln>
                          <a:solidFill>
                            <a:schemeClr val="tx1"/>
                          </a:solidFill>
                          <a:effectLst/>
                          <a:latin typeface="+mn-lt"/>
                          <a:cs typeface="Times New Roman" pitchFamily="18" charset="0"/>
                        </a:rPr>
                        <a:t>Prezentace seznamuje žáky  se zástupci dvouděložných rostlin řádu </a:t>
                      </a:r>
                      <a:r>
                        <a:rPr kumimoji="0" lang="cs-CZ" altLang="cs-CZ" sz="1200" b="0" i="0" u="none" strike="noStrike" cap="none" normalizeH="0" baseline="0" dirty="0" err="1" smtClean="0">
                          <a:ln>
                            <a:noFill/>
                          </a:ln>
                          <a:solidFill>
                            <a:schemeClr val="tx1"/>
                          </a:solidFill>
                          <a:effectLst/>
                          <a:latin typeface="+mn-lt"/>
                          <a:cs typeface="Times New Roman" pitchFamily="18" charset="0"/>
                        </a:rPr>
                        <a:t>lilkotvaré</a:t>
                      </a:r>
                      <a:r>
                        <a:rPr kumimoji="0" lang="cs-CZ" altLang="cs-CZ" sz="1200" b="0" i="0" u="none" strike="noStrike" cap="none" normalizeH="0" baseline="0" dirty="0" smtClean="0">
                          <a:ln>
                            <a:noFill/>
                          </a:ln>
                          <a:solidFill>
                            <a:schemeClr val="tx1"/>
                          </a:solidFill>
                          <a:effectLst/>
                          <a:latin typeface="+mn-lt"/>
                          <a:cs typeface="Times New Roman" pitchFamily="18" charset="0"/>
                        </a:rPr>
                        <a:t>  a </a:t>
                      </a:r>
                      <a:r>
                        <a:rPr kumimoji="0" lang="cs-CZ" altLang="cs-CZ" sz="1200" b="0" i="0" u="none" strike="noStrike" cap="none" normalizeH="0" baseline="0" dirty="0" err="1" smtClean="0">
                          <a:ln>
                            <a:noFill/>
                          </a:ln>
                          <a:solidFill>
                            <a:schemeClr val="tx1"/>
                          </a:solidFill>
                          <a:effectLst/>
                          <a:latin typeface="+mn-lt"/>
                          <a:cs typeface="Times New Roman" pitchFamily="18" charset="0"/>
                        </a:rPr>
                        <a:t>hořcotvaré</a:t>
                      </a:r>
                      <a:endParaRPr kumimoji="0" lang="cs-CZ" altLang="cs-CZ" sz="1200" b="0" i="0" u="none" strike="noStrike" cap="none" normalizeH="0" baseline="0" dirty="0" smtClean="0">
                        <a:ln>
                          <a:noFill/>
                        </a:ln>
                        <a:solidFill>
                          <a:schemeClr val="tx1"/>
                        </a:solidFill>
                        <a:effectLst/>
                        <a:latin typeface="+mn-lt"/>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rPr>
                        <a:t>Předmět</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biologie</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Tematická oblast</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botanika</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Téma</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Lilkovité</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5629">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Očekávané výstupy</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Žáci  poznávají zástupce  rostlin z řádu </a:t>
                      </a:r>
                      <a:r>
                        <a:rPr kumimoji="0" lang="cs-CZ" altLang="cs-CZ" sz="1200" b="0" i="0" u="none" strike="noStrike" cap="none" normalizeH="0" baseline="0" dirty="0" err="1" smtClean="0">
                          <a:ln>
                            <a:noFill/>
                          </a:ln>
                          <a:solidFill>
                            <a:schemeClr val="tx1"/>
                          </a:solidFill>
                          <a:effectLst/>
                          <a:latin typeface="+mn-lt"/>
                          <a:cs typeface="Times New Roman" pitchFamily="18" charset="0"/>
                        </a:rPr>
                        <a:t>lilkotvaré</a:t>
                      </a:r>
                      <a:r>
                        <a:rPr kumimoji="0" lang="cs-CZ" altLang="cs-CZ" sz="1200" b="0" i="0" u="none" strike="noStrike" cap="none" normalizeH="0" baseline="0" dirty="0" smtClean="0">
                          <a:ln>
                            <a:noFill/>
                          </a:ln>
                          <a:solidFill>
                            <a:schemeClr val="tx1"/>
                          </a:solidFill>
                          <a:effectLst/>
                          <a:latin typeface="+mn-lt"/>
                          <a:cs typeface="Times New Roman" pitchFamily="18" charset="0"/>
                        </a:rPr>
                        <a:t>, určí základní druhy, případně další druhy.</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Klíčová slova</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defRPr/>
                      </a:pPr>
                      <a:r>
                        <a:rPr kumimoji="0" lang="cs-CZ" altLang="cs-CZ" sz="1200" b="0" i="0" u="none" strike="noStrike" cap="none" normalizeH="0" baseline="0" dirty="0" smtClean="0">
                          <a:ln>
                            <a:noFill/>
                          </a:ln>
                          <a:solidFill>
                            <a:schemeClr val="tx1"/>
                          </a:solidFill>
                          <a:effectLst/>
                          <a:latin typeface="+mn-lt"/>
                          <a:cs typeface="Times New Roman" pitchFamily="18" charset="0"/>
                        </a:rPr>
                        <a:t>Lilkovité</a:t>
                      </a:r>
                      <a:r>
                        <a:rPr kumimoji="0" lang="cs-CZ" altLang="cs-CZ" sz="1200" b="0" i="0" u="none" strike="noStrike" cap="none" normalizeH="0" baseline="0" dirty="0" smtClean="0">
                          <a:ln>
                            <a:noFill/>
                          </a:ln>
                          <a:solidFill>
                            <a:schemeClr val="tx1"/>
                          </a:solidFill>
                          <a:effectLst/>
                          <a:latin typeface="+mn-lt"/>
                          <a:cs typeface="Times New Roman" pitchFamily="18" charset="0"/>
                        </a:rPr>
                        <a:t>, svlačcovité, brutnákovité, </a:t>
                      </a:r>
                      <a:r>
                        <a:rPr kumimoji="0" lang="cs-CZ" altLang="cs-CZ" sz="1200" b="0" i="0" u="none" strike="noStrike" cap="none" normalizeH="0" baseline="0" dirty="0" err="1" smtClean="0">
                          <a:ln>
                            <a:noFill/>
                          </a:ln>
                          <a:solidFill>
                            <a:schemeClr val="tx1"/>
                          </a:solidFill>
                          <a:effectLst/>
                          <a:latin typeface="+mn-lt"/>
                          <a:cs typeface="Times New Roman" pitchFamily="18" charset="0"/>
                        </a:rPr>
                        <a:t>kozlíkovité</a:t>
                      </a:r>
                      <a:r>
                        <a:rPr kumimoji="0" lang="cs-CZ" altLang="cs-CZ" sz="1200" b="0" i="0" u="none" strike="noStrike" cap="none" normalizeH="0" baseline="0" dirty="0" smtClean="0">
                          <a:ln>
                            <a:noFill/>
                          </a:ln>
                          <a:solidFill>
                            <a:schemeClr val="tx1"/>
                          </a:solidFill>
                          <a:effectLst/>
                          <a:latin typeface="+mn-lt"/>
                          <a:cs typeface="Times New Roman" pitchFamily="18" charset="0"/>
                        </a:rPr>
                        <a:t>, </a:t>
                      </a:r>
                      <a:r>
                        <a:rPr kumimoji="0" lang="cs-CZ" altLang="cs-CZ" sz="1200" b="0" i="0" u="none" strike="noStrike" cap="none" normalizeH="0" baseline="0" dirty="0" err="1" smtClean="0">
                          <a:ln>
                            <a:noFill/>
                          </a:ln>
                          <a:solidFill>
                            <a:schemeClr val="tx1"/>
                          </a:solidFill>
                          <a:effectLst/>
                          <a:latin typeface="+mn-lt"/>
                          <a:cs typeface="Times New Roman" pitchFamily="18" charset="0"/>
                        </a:rPr>
                        <a:t>hořcovité</a:t>
                      </a:r>
                      <a:r>
                        <a:rPr kumimoji="0" lang="cs-CZ" altLang="cs-CZ" sz="1200" b="0" i="0" u="none" strike="noStrike" cap="none" normalizeH="0" baseline="0" dirty="0" smtClean="0">
                          <a:ln>
                            <a:noFill/>
                          </a:ln>
                          <a:solidFill>
                            <a:schemeClr val="tx1"/>
                          </a:solidFill>
                          <a:effectLst/>
                          <a:latin typeface="+mn-lt"/>
                          <a:cs typeface="Times New Roman" pitchFamily="18" charset="0"/>
                        </a:rPr>
                        <a:t>, mořenovité</a:t>
                      </a:r>
                      <a:r>
                        <a:rPr kumimoji="0" lang="cs-CZ" altLang="cs-CZ" sz="1200" b="0" i="0" u="none" strike="noStrike" cap="none" normalizeH="0" baseline="0" dirty="0" smtClean="0">
                          <a:ln>
                            <a:noFill/>
                          </a:ln>
                          <a:solidFill>
                            <a:schemeClr val="tx1"/>
                          </a:solidFill>
                          <a:effectLst/>
                          <a:latin typeface="+mn-lt"/>
                          <a:cs typeface="Times New Roman" pitchFamily="18" charset="0"/>
                        </a:rPr>
                        <a:t>, </a:t>
                      </a:r>
                      <a:r>
                        <a:rPr kumimoji="0" lang="cs-CZ" altLang="cs-CZ" sz="1200" b="0" i="0" u="none" strike="noStrike" cap="none" normalizeH="0" baseline="0" dirty="0" err="1" smtClean="0">
                          <a:ln>
                            <a:noFill/>
                          </a:ln>
                          <a:solidFill>
                            <a:schemeClr val="tx1"/>
                          </a:solidFill>
                          <a:effectLst/>
                          <a:latin typeface="+mn-lt"/>
                          <a:cs typeface="Times New Roman" pitchFamily="18" charset="0"/>
                        </a:rPr>
                        <a:t>toješťovité</a:t>
                      </a:r>
                      <a:endParaRPr kumimoji="0" lang="cs-CZ" altLang="cs-CZ" sz="1200" b="0" i="0" u="none" strike="noStrike" kern="1200" cap="none" normalizeH="0" baseline="0" dirty="0" smtClean="0">
                        <a:ln>
                          <a:noFill/>
                        </a:ln>
                        <a:solidFill>
                          <a:schemeClr val="tx1"/>
                        </a:solidFill>
                        <a:effectLst/>
                        <a:latin typeface="+mn-lt"/>
                        <a:ea typeface="+mn-ea"/>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5629">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Druh učebního materiálu</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rPr>
                        <a:t>prezentace </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20581">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Ročník</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1. </a:t>
                      </a:r>
                      <a:r>
                        <a:rPr kumimoji="0" lang="cs-CZ" altLang="cs-CZ" sz="1200" b="0" i="0" u="none" strike="noStrike" cap="none" normalizeH="0" baseline="0" smtClean="0">
                          <a:ln>
                            <a:noFill/>
                          </a:ln>
                          <a:solidFill>
                            <a:schemeClr val="tx1"/>
                          </a:solidFill>
                          <a:effectLst/>
                          <a:latin typeface="+mn-lt"/>
                          <a:cs typeface="Times New Roman" pitchFamily="18" charset="0"/>
                        </a:rPr>
                        <a:t>ročník </a:t>
                      </a:r>
                      <a:r>
                        <a:rPr kumimoji="0" lang="cs-CZ" altLang="cs-CZ" sz="1200" b="0" i="0" u="none" strike="noStrike" cap="none" normalizeH="0" baseline="0" dirty="0" smtClean="0">
                          <a:ln>
                            <a:noFill/>
                          </a:ln>
                          <a:solidFill>
                            <a:schemeClr val="tx1"/>
                          </a:solidFill>
                          <a:effectLst/>
                          <a:latin typeface="+mn-lt"/>
                          <a:cs typeface="Times New Roman" pitchFamily="18" charset="0"/>
                        </a:rPr>
                        <a:t>čtyřletého gymnázia a odpovídající ročník víceletého gymnázia, seminář z biologie</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Cílová skupina</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osmileté gymnázium, čtyřleté gymnázium</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Ověřeno</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(20.3.2014, O5</a:t>
                      </a:r>
                      <a:r>
                        <a:rPr kumimoji="0" lang="cs-CZ" altLang="cs-CZ" sz="1200" b="0" i="0" u="none" strike="noStrike" cap="none" normalizeH="0" baseline="0" dirty="0" smtClean="0">
                          <a:ln>
                            <a:noFill/>
                          </a:ln>
                          <a:solidFill>
                            <a:schemeClr val="tx1"/>
                          </a:solidFill>
                          <a:effectLst/>
                          <a:latin typeface="+mn-lt"/>
                          <a:ea typeface="Calibri" pitchFamily="34" charset="0"/>
                          <a:cs typeface="Calibri" pitchFamily="34" charset="0"/>
                        </a:rPr>
                        <a:t>)</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gridSpan="2">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rPr>
                        <a:t>Zdroje uvedeny na konci dokumentu.</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r>
            </a:tbl>
          </a:graphicData>
        </a:graphic>
      </p:graphicFrame>
      <p:pic>
        <p:nvPicPr>
          <p:cNvPr id="2102" name="Obrázek 3"/>
          <p:cNvPicPr>
            <a:picLocks noGrp="1" noChangeAspect="1" noChangeArrowheads="1"/>
          </p:cNvPicPr>
          <p:nvPr>
            <p:ph type="ctrTitle"/>
          </p:nvPr>
        </p:nvPicPr>
        <p:blipFill>
          <a:blip r:embed="rId2" cstate="screen">
            <a:extLst>
              <a:ext uri="{28A0092B-C50C-407E-A947-70E740481C1C}">
                <a14:useLocalDpi xmlns:a14="http://schemas.microsoft.com/office/drawing/2010/main"/>
              </a:ext>
            </a:extLst>
          </a:blip>
          <a:srcRect/>
          <a:stretch>
            <a:fillRect/>
          </a:stretch>
        </p:blipFill>
        <p:spPr>
          <a:xfrm>
            <a:off x="1473200" y="333375"/>
            <a:ext cx="5761038" cy="12588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771121156"/>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DVOUDĚLOŽNÉ ROSTLINY</a:t>
            </a:r>
            <a:endParaRPr lang="en-US" dirty="0"/>
          </a:p>
        </p:txBody>
      </p:sp>
      <p:sp>
        <p:nvSpPr>
          <p:cNvPr id="3" name="Podnadpis 2"/>
          <p:cNvSpPr>
            <a:spLocks noGrp="1"/>
          </p:cNvSpPr>
          <p:nvPr>
            <p:ph type="subTitle" idx="1"/>
          </p:nvPr>
        </p:nvSpPr>
        <p:spPr/>
        <p:txBody>
          <a:bodyPr/>
          <a:lstStyle/>
          <a:p>
            <a:r>
              <a:rPr lang="cs-CZ" dirty="0" smtClean="0"/>
              <a:t>LILKOVITÉ A DALŠÍ</a:t>
            </a:r>
            <a:endParaRPr lang="en-US" dirty="0"/>
          </a:p>
        </p:txBody>
      </p:sp>
    </p:spTree>
    <p:extLst>
      <p:ext uri="{BB962C8B-B14F-4D97-AF65-F5344CB8AC3E}">
        <p14:creationId xmlns:p14="http://schemas.microsoft.com/office/powerpoint/2010/main" val="2319207931"/>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řád: LILKOTVARÉ </a:t>
            </a:r>
            <a:br>
              <a:rPr lang="cs-CZ" dirty="0" smtClean="0"/>
            </a:br>
            <a:r>
              <a:rPr lang="cs-CZ" dirty="0" smtClean="0"/>
              <a:t>čeleď: Lilkovité</a:t>
            </a:r>
            <a:endParaRPr lang="en-US" dirty="0"/>
          </a:p>
        </p:txBody>
      </p:sp>
      <p:sp>
        <p:nvSpPr>
          <p:cNvPr id="3" name="Zástupný symbol pro obsah 2"/>
          <p:cNvSpPr>
            <a:spLocks noGrp="1"/>
          </p:cNvSpPr>
          <p:nvPr>
            <p:ph idx="1"/>
          </p:nvPr>
        </p:nvSpPr>
        <p:spPr/>
        <p:txBody>
          <a:bodyPr>
            <a:normAutofit/>
          </a:bodyPr>
          <a:lstStyle/>
          <a:p>
            <a:r>
              <a:rPr lang="cs-CZ" dirty="0" smtClean="0"/>
              <a:t> ZNAKY: </a:t>
            </a:r>
          </a:p>
          <a:p>
            <a:r>
              <a:rPr lang="cs-CZ" dirty="0" smtClean="0"/>
              <a:t>pětičetné trubkovité květy srostlé s tyčinkami, trubicovitý kalich, vrcholičnatá květenství, plodem bobule a tobolky, teplomilné rostliny</a:t>
            </a:r>
          </a:p>
          <a:p>
            <a:r>
              <a:rPr lang="cs-CZ" dirty="0" smtClean="0"/>
              <a:t>JEDOVATÉ ROSTLINY: obsahují alkaloidy – atropin, nikotin, solanin</a:t>
            </a:r>
          </a:p>
          <a:p>
            <a:r>
              <a:rPr lang="cs-CZ" dirty="0" smtClean="0"/>
              <a:t>využití v zemědělství, farmakologii, </a:t>
            </a:r>
          </a:p>
          <a:p>
            <a:r>
              <a:rPr lang="cs-CZ" dirty="0" smtClean="0"/>
              <a:t>v tabákovém průmyslu</a:t>
            </a:r>
            <a:endParaRPr lang="cs-CZ" i="1" dirty="0" smtClean="0"/>
          </a:p>
          <a:p>
            <a:endParaRPr lang="cs-CZ" dirty="0" smtClean="0"/>
          </a:p>
          <a:p>
            <a:endParaRPr lang="en-US" dirty="0"/>
          </a:p>
        </p:txBody>
      </p:sp>
    </p:spTree>
    <p:extLst>
      <p:ext uri="{BB962C8B-B14F-4D97-AF65-F5344CB8AC3E}">
        <p14:creationId xmlns:p14="http://schemas.microsoft.com/office/powerpoint/2010/main" val="2816355518"/>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VYBRANÍ ZÁSTUPCI</a:t>
            </a:r>
            <a:endParaRPr lang="en-US" dirty="0"/>
          </a:p>
        </p:txBody>
      </p:sp>
      <p:sp>
        <p:nvSpPr>
          <p:cNvPr id="3" name="Zástupný symbol pro obsah 2"/>
          <p:cNvSpPr>
            <a:spLocks noGrp="1"/>
          </p:cNvSpPr>
          <p:nvPr>
            <p:ph idx="1"/>
          </p:nvPr>
        </p:nvSpPr>
        <p:spPr/>
        <p:txBody>
          <a:bodyPr>
            <a:normAutofit/>
          </a:bodyPr>
          <a:lstStyle/>
          <a:p>
            <a:r>
              <a:rPr lang="cs-CZ" dirty="0"/>
              <a:t>Lilek černý </a:t>
            </a:r>
            <a:r>
              <a:rPr lang="cs-CZ" i="1" dirty="0"/>
              <a:t>(</a:t>
            </a:r>
            <a:r>
              <a:rPr lang="cs-CZ" i="1" dirty="0" err="1"/>
              <a:t>Solanum</a:t>
            </a:r>
            <a:r>
              <a:rPr lang="cs-CZ" i="1" dirty="0"/>
              <a:t> </a:t>
            </a:r>
            <a:r>
              <a:rPr lang="cs-CZ" i="1" dirty="0" err="1"/>
              <a:t>nigrum</a:t>
            </a:r>
            <a:r>
              <a:rPr lang="cs-CZ" i="1" dirty="0"/>
              <a:t> </a:t>
            </a:r>
            <a:r>
              <a:rPr lang="cs-CZ" i="1" dirty="0" smtClean="0"/>
              <a:t>)</a:t>
            </a:r>
          </a:p>
          <a:p>
            <a:r>
              <a:rPr lang="cs-CZ" dirty="0" smtClean="0"/>
              <a:t>Rajče jedlé </a:t>
            </a:r>
            <a:r>
              <a:rPr lang="cs-CZ" i="1" dirty="0" smtClean="0"/>
              <a:t>(</a:t>
            </a:r>
            <a:r>
              <a:rPr lang="cs-CZ" i="1" dirty="0" err="1" smtClean="0"/>
              <a:t>Lycopersicon</a:t>
            </a:r>
            <a:r>
              <a:rPr lang="cs-CZ" i="1" dirty="0" smtClean="0"/>
              <a:t> </a:t>
            </a:r>
            <a:r>
              <a:rPr lang="cs-CZ" i="1" dirty="0" err="1" smtClean="0"/>
              <a:t>esculentum</a:t>
            </a:r>
            <a:r>
              <a:rPr lang="cs-CZ" i="1" dirty="0" smtClean="0"/>
              <a:t>)</a:t>
            </a:r>
          </a:p>
          <a:p>
            <a:r>
              <a:rPr lang="cs-CZ" dirty="0" smtClean="0"/>
              <a:t>Paprika roční </a:t>
            </a:r>
            <a:r>
              <a:rPr lang="cs-CZ" i="1" dirty="0" smtClean="0"/>
              <a:t>(</a:t>
            </a:r>
            <a:r>
              <a:rPr lang="cs-CZ" i="1" dirty="0" err="1" smtClean="0"/>
              <a:t>Capsicum</a:t>
            </a:r>
            <a:r>
              <a:rPr lang="cs-CZ" i="1" dirty="0" smtClean="0"/>
              <a:t> </a:t>
            </a:r>
            <a:r>
              <a:rPr lang="cs-CZ" i="1" dirty="0" err="1" smtClean="0"/>
              <a:t>annuum</a:t>
            </a:r>
            <a:r>
              <a:rPr lang="cs-CZ" i="1" dirty="0" smtClean="0"/>
              <a:t>)</a:t>
            </a:r>
          </a:p>
          <a:p>
            <a:r>
              <a:rPr lang="cs-CZ" dirty="0" smtClean="0"/>
              <a:t>Tabák viržinský </a:t>
            </a:r>
            <a:r>
              <a:rPr lang="cs-CZ" i="1" dirty="0" smtClean="0"/>
              <a:t>(</a:t>
            </a:r>
            <a:r>
              <a:rPr lang="cs-CZ" i="1" dirty="0" err="1" smtClean="0"/>
              <a:t>Nicotiana</a:t>
            </a:r>
            <a:r>
              <a:rPr lang="cs-CZ" i="1" dirty="0" smtClean="0"/>
              <a:t> </a:t>
            </a:r>
            <a:r>
              <a:rPr lang="cs-CZ" i="1" dirty="0" err="1" smtClean="0"/>
              <a:t>tabacum</a:t>
            </a:r>
            <a:r>
              <a:rPr lang="cs-CZ" i="1" dirty="0" smtClean="0"/>
              <a:t>)</a:t>
            </a:r>
          </a:p>
          <a:p>
            <a:r>
              <a:rPr lang="cs-CZ" dirty="0"/>
              <a:t>Rulík zlomocný </a:t>
            </a:r>
            <a:r>
              <a:rPr lang="cs-CZ" i="1" dirty="0"/>
              <a:t>(</a:t>
            </a:r>
            <a:r>
              <a:rPr lang="cs-CZ" i="1" dirty="0" err="1"/>
              <a:t>Atropa</a:t>
            </a:r>
            <a:r>
              <a:rPr lang="cs-CZ" i="1" dirty="0"/>
              <a:t> </a:t>
            </a:r>
            <a:r>
              <a:rPr lang="cs-CZ" i="1" dirty="0" err="1"/>
              <a:t>bella-donna</a:t>
            </a:r>
            <a:r>
              <a:rPr lang="cs-CZ" i="1" dirty="0"/>
              <a:t> </a:t>
            </a:r>
            <a:r>
              <a:rPr lang="cs-CZ" i="1" dirty="0" smtClean="0"/>
              <a:t>)</a:t>
            </a:r>
          </a:p>
          <a:p>
            <a:r>
              <a:rPr lang="cs-CZ" dirty="0"/>
              <a:t>Blín černý </a:t>
            </a:r>
            <a:r>
              <a:rPr lang="cs-CZ" i="1" dirty="0"/>
              <a:t>(</a:t>
            </a:r>
            <a:r>
              <a:rPr lang="cs-CZ" i="1" dirty="0" err="1"/>
              <a:t>Hyoscyamus</a:t>
            </a:r>
            <a:r>
              <a:rPr lang="cs-CZ" i="1" dirty="0"/>
              <a:t> </a:t>
            </a:r>
            <a:r>
              <a:rPr lang="cs-CZ" i="1" dirty="0" err="1"/>
              <a:t>niger</a:t>
            </a:r>
            <a:r>
              <a:rPr lang="cs-CZ" i="1" dirty="0"/>
              <a:t> </a:t>
            </a:r>
            <a:r>
              <a:rPr lang="cs-CZ" i="1" dirty="0" smtClean="0"/>
              <a:t>)</a:t>
            </a:r>
          </a:p>
          <a:p>
            <a:r>
              <a:rPr lang="cs-CZ" dirty="0"/>
              <a:t>Mochyně židovská </a:t>
            </a:r>
            <a:r>
              <a:rPr lang="cs-CZ" i="1" dirty="0"/>
              <a:t>(</a:t>
            </a:r>
            <a:r>
              <a:rPr lang="cs-CZ" i="1" dirty="0" err="1"/>
              <a:t>Physalis</a:t>
            </a:r>
            <a:r>
              <a:rPr lang="cs-CZ" i="1" dirty="0"/>
              <a:t> </a:t>
            </a:r>
            <a:r>
              <a:rPr lang="cs-CZ" i="1" dirty="0" err="1" smtClean="0"/>
              <a:t>alkekengi</a:t>
            </a:r>
            <a:r>
              <a:rPr lang="cs-CZ" i="1" dirty="0" smtClean="0"/>
              <a:t>)</a:t>
            </a:r>
          </a:p>
        </p:txBody>
      </p:sp>
    </p:spTree>
    <p:extLst>
      <p:ext uri="{BB962C8B-B14F-4D97-AF65-F5344CB8AC3E}">
        <p14:creationId xmlns:p14="http://schemas.microsoft.com/office/powerpoint/2010/main" val="2182321114"/>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Lilek černý</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
        <p:nvSpPr>
          <p:cNvPr id="4" name="Zástupný symbol pro text 3"/>
          <p:cNvSpPr>
            <a:spLocks noGrp="1"/>
          </p:cNvSpPr>
          <p:nvPr>
            <p:ph type="body" sz="half" idx="2"/>
          </p:nvPr>
        </p:nvSpPr>
        <p:spPr/>
        <p:txBody>
          <a:bodyPr/>
          <a:lstStyle/>
          <a:p>
            <a:r>
              <a:rPr lang="cs-CZ" smtClean="0"/>
              <a:t>/zdroj 2</a:t>
            </a:r>
            <a:r>
              <a:rPr lang="cs-CZ" dirty="0" smtClean="0"/>
              <a:t>/</a:t>
            </a:r>
            <a:endParaRPr lang="cs-CZ" dirty="0"/>
          </a:p>
        </p:txBody>
      </p:sp>
    </p:spTree>
    <p:extLst>
      <p:ext uri="{BB962C8B-B14F-4D97-AF65-F5344CB8AC3E}">
        <p14:creationId xmlns:p14="http://schemas.microsoft.com/office/powerpoint/2010/main" val="589812915"/>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Lilek potměchu</a:t>
            </a:r>
            <a:r>
              <a:rPr lang="cs-CZ" dirty="0"/>
              <a:t>ť</a:t>
            </a:r>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a:xfrm>
            <a:off x="179512" y="260648"/>
            <a:ext cx="5486400" cy="4114800"/>
          </a:xfrm>
        </p:spPr>
      </p:pic>
      <p:sp>
        <p:nvSpPr>
          <p:cNvPr id="4" name="Zástupný symbol pro text 3"/>
          <p:cNvSpPr>
            <a:spLocks noGrp="1"/>
          </p:cNvSpPr>
          <p:nvPr>
            <p:ph type="body" sz="half" idx="2"/>
          </p:nvPr>
        </p:nvSpPr>
        <p:spPr/>
        <p:txBody>
          <a:bodyPr/>
          <a:lstStyle/>
          <a:p>
            <a:r>
              <a:rPr lang="cs-CZ" smtClean="0"/>
              <a:t>/3,1/</a:t>
            </a:r>
            <a:endParaRPr lang="cs-CZ" dirty="0"/>
          </a:p>
        </p:txBody>
      </p:sp>
      <p:pic>
        <p:nvPicPr>
          <p:cNvPr id="3" name="Obrázek 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716016" y="980728"/>
            <a:ext cx="3975906" cy="5301208"/>
          </a:xfrm>
          <a:prstGeom prst="rect">
            <a:avLst/>
          </a:prstGeom>
        </p:spPr>
      </p:pic>
    </p:spTree>
    <p:extLst>
      <p:ext uri="{BB962C8B-B14F-4D97-AF65-F5344CB8AC3E}">
        <p14:creationId xmlns:p14="http://schemas.microsoft.com/office/powerpoint/2010/main" val="3377829733"/>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Rulík zlomocný</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a:xfrm>
            <a:off x="4788024" y="116632"/>
            <a:ext cx="3840427" cy="2880320"/>
          </a:xfrm>
        </p:spPr>
      </p:pic>
      <p:sp>
        <p:nvSpPr>
          <p:cNvPr id="4" name="Zástupný symbol pro text 3"/>
          <p:cNvSpPr>
            <a:spLocks noGrp="1"/>
          </p:cNvSpPr>
          <p:nvPr>
            <p:ph type="body" sz="half" idx="2"/>
          </p:nvPr>
        </p:nvSpPr>
        <p:spPr/>
        <p:txBody>
          <a:bodyPr/>
          <a:lstStyle/>
          <a:p>
            <a:r>
              <a:rPr lang="cs-CZ" dirty="0" smtClean="0"/>
              <a:t>/1,2</a:t>
            </a:r>
            <a:r>
              <a:rPr lang="cs-CZ" dirty="0"/>
              <a:t>/</a:t>
            </a:r>
          </a:p>
          <a:p>
            <a:endParaRPr lang="cs-CZ" dirty="0"/>
          </a:p>
        </p:txBody>
      </p:sp>
      <p:pic>
        <p:nvPicPr>
          <p:cNvPr id="6" name="Obrázek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67544" y="116632"/>
            <a:ext cx="3840426" cy="2880320"/>
          </a:xfrm>
          <a:prstGeom prst="rect">
            <a:avLst/>
          </a:prstGeom>
        </p:spPr>
      </p:pic>
      <p:pic>
        <p:nvPicPr>
          <p:cNvPr id="8" name="Obrázek 7"/>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400000">
            <a:off x="4932040" y="3573017"/>
            <a:ext cx="3456383" cy="2592288"/>
          </a:xfrm>
          <a:prstGeom prst="rect">
            <a:avLst/>
          </a:prstGeom>
        </p:spPr>
      </p:pic>
    </p:spTree>
    <p:extLst>
      <p:ext uri="{BB962C8B-B14F-4D97-AF65-F5344CB8AC3E}">
        <p14:creationId xmlns:p14="http://schemas.microsoft.com/office/powerpoint/2010/main" val="1447803051"/>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Blín černý</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
        <p:nvSpPr>
          <p:cNvPr id="4" name="Zástupný symbol pro text 3"/>
          <p:cNvSpPr>
            <a:spLocks noGrp="1"/>
          </p:cNvSpPr>
          <p:nvPr>
            <p:ph type="body" sz="half" idx="2"/>
          </p:nvPr>
        </p:nvSpPr>
        <p:spPr/>
        <p:txBody>
          <a:bodyPr/>
          <a:lstStyle/>
          <a:p>
            <a:r>
              <a:rPr lang="cs-CZ" dirty="0"/>
              <a:t>/</a:t>
            </a:r>
            <a:r>
              <a:rPr lang="cs-CZ" dirty="0" smtClean="0"/>
              <a:t>2/</a:t>
            </a:r>
            <a:endParaRPr lang="cs-CZ" dirty="0"/>
          </a:p>
        </p:txBody>
      </p:sp>
    </p:spTree>
    <p:extLst>
      <p:ext uri="{BB962C8B-B14F-4D97-AF65-F5344CB8AC3E}">
        <p14:creationId xmlns:p14="http://schemas.microsoft.com/office/powerpoint/2010/main" val="1219623765"/>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Mochyně židovská</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
        <p:nvSpPr>
          <p:cNvPr id="4" name="Zástupný symbol pro text 3"/>
          <p:cNvSpPr>
            <a:spLocks noGrp="1"/>
          </p:cNvSpPr>
          <p:nvPr>
            <p:ph type="body" sz="half" idx="2"/>
          </p:nvPr>
        </p:nvSpPr>
        <p:spPr/>
        <p:txBody>
          <a:bodyPr/>
          <a:lstStyle/>
          <a:p>
            <a:r>
              <a:rPr lang="cs-CZ" dirty="0"/>
              <a:t>/2/</a:t>
            </a:r>
          </a:p>
          <a:p>
            <a:endParaRPr lang="cs-CZ" dirty="0"/>
          </a:p>
        </p:txBody>
      </p:sp>
    </p:spTree>
    <p:extLst>
      <p:ext uri="{BB962C8B-B14F-4D97-AF65-F5344CB8AC3E}">
        <p14:creationId xmlns:p14="http://schemas.microsoft.com/office/powerpoint/2010/main" val="2845297343"/>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7"/>
            <a:ext cx="8229600" cy="2866331"/>
          </a:xfrm>
        </p:spPr>
        <p:txBody>
          <a:bodyPr anchor="t">
            <a:normAutofit fontScale="90000"/>
          </a:bodyPr>
          <a:lstStyle/>
          <a:p>
            <a:r>
              <a:rPr lang="cs-CZ" u="sng" dirty="0" smtClean="0"/>
              <a:t>Svlačcovité</a:t>
            </a:r>
            <a:r>
              <a:rPr lang="cs-CZ" dirty="0" smtClean="0"/>
              <a:t/>
            </a:r>
            <a:br>
              <a:rPr lang="cs-CZ" dirty="0" smtClean="0"/>
            </a:br>
            <a:r>
              <a:rPr lang="cs-CZ" dirty="0" smtClean="0"/>
              <a:t>příbuzná čeleď lilkovitých</a:t>
            </a:r>
            <a:br>
              <a:rPr lang="cs-CZ" dirty="0" smtClean="0"/>
            </a:br>
            <a:r>
              <a:rPr lang="cs-CZ" dirty="0" smtClean="0"/>
              <a:t>trubkovité výrazné květy   </a:t>
            </a:r>
            <a:br>
              <a:rPr lang="cs-CZ" dirty="0" smtClean="0"/>
            </a:br>
            <a:r>
              <a:rPr lang="cs-CZ" dirty="0" smtClean="0"/>
              <a:t>popínavé nebo poléhavé stonky</a:t>
            </a:r>
            <a:br>
              <a:rPr lang="cs-CZ" dirty="0" smtClean="0"/>
            </a:br>
            <a:r>
              <a:rPr lang="cs-CZ" dirty="0" smtClean="0"/>
              <a:t/>
            </a:r>
            <a:br>
              <a:rPr lang="cs-CZ" dirty="0" smtClean="0"/>
            </a:br>
            <a:r>
              <a:rPr lang="cs-CZ" dirty="0" smtClean="0"/>
              <a:t/>
            </a:r>
            <a:br>
              <a:rPr lang="cs-CZ" dirty="0" smtClean="0"/>
            </a:br>
            <a:endParaRPr lang="cs-CZ" dirty="0"/>
          </a:p>
        </p:txBody>
      </p:sp>
      <p:sp>
        <p:nvSpPr>
          <p:cNvPr id="3" name="TextovéPole 2"/>
          <p:cNvSpPr txBox="1"/>
          <p:nvPr/>
        </p:nvSpPr>
        <p:spPr>
          <a:xfrm>
            <a:off x="600853" y="4077072"/>
            <a:ext cx="7848872" cy="954107"/>
          </a:xfrm>
          <a:prstGeom prst="rect">
            <a:avLst/>
          </a:prstGeom>
          <a:noFill/>
        </p:spPr>
        <p:txBody>
          <a:bodyPr wrap="square" rtlCol="0">
            <a:spAutoFit/>
          </a:bodyPr>
          <a:lstStyle/>
          <a:p>
            <a:pPr marL="285750" indent="-285750">
              <a:buFont typeface="Arial" panose="020B0604020202020204" pitchFamily="34" charset="0"/>
              <a:buChar char="•"/>
            </a:pPr>
            <a:r>
              <a:rPr lang="cs-CZ" sz="2800" dirty="0"/>
              <a:t>Svlačec rolní </a:t>
            </a:r>
            <a:r>
              <a:rPr lang="cs-CZ" sz="2800" i="1" dirty="0"/>
              <a:t>(</a:t>
            </a:r>
            <a:r>
              <a:rPr lang="cs-CZ" sz="2800" i="1" dirty="0" err="1"/>
              <a:t>Convolvulus</a:t>
            </a:r>
            <a:r>
              <a:rPr lang="cs-CZ" sz="2800" i="1" dirty="0"/>
              <a:t> </a:t>
            </a:r>
            <a:r>
              <a:rPr lang="cs-CZ" sz="2800" i="1" dirty="0" err="1"/>
              <a:t>arvensis</a:t>
            </a:r>
            <a:r>
              <a:rPr lang="cs-CZ" sz="2800" i="1" dirty="0"/>
              <a:t> </a:t>
            </a:r>
            <a:r>
              <a:rPr lang="cs-CZ" sz="2800" i="1" dirty="0" smtClean="0"/>
              <a:t>)</a:t>
            </a:r>
          </a:p>
          <a:p>
            <a:pPr marL="285750" indent="-285750">
              <a:buFont typeface="Arial" panose="020B0604020202020204" pitchFamily="34" charset="0"/>
              <a:buChar char="•"/>
            </a:pPr>
            <a:r>
              <a:rPr lang="cs-CZ" sz="2800" dirty="0"/>
              <a:t>Opletník plotní </a:t>
            </a:r>
            <a:r>
              <a:rPr lang="cs-CZ" sz="2800" i="1" dirty="0"/>
              <a:t>(</a:t>
            </a:r>
            <a:r>
              <a:rPr lang="cs-CZ" sz="2800" i="1" dirty="0" err="1"/>
              <a:t>Calystegia</a:t>
            </a:r>
            <a:r>
              <a:rPr lang="cs-CZ" sz="2800" i="1" dirty="0"/>
              <a:t> </a:t>
            </a:r>
            <a:r>
              <a:rPr lang="cs-CZ" sz="2800" i="1" dirty="0" err="1"/>
              <a:t>sepium</a:t>
            </a:r>
            <a:r>
              <a:rPr lang="cs-CZ" sz="2800" i="1" dirty="0"/>
              <a:t> </a:t>
            </a:r>
            <a:r>
              <a:rPr lang="cs-CZ" sz="2800" i="1" dirty="0" smtClean="0"/>
              <a:t>)</a:t>
            </a:r>
            <a:endParaRPr lang="cs-CZ" sz="2800" i="1" dirty="0"/>
          </a:p>
        </p:txBody>
      </p:sp>
    </p:spTree>
    <p:extLst>
      <p:ext uri="{BB962C8B-B14F-4D97-AF65-F5344CB8AC3E}">
        <p14:creationId xmlns:p14="http://schemas.microsoft.com/office/powerpoint/2010/main" val="518404758"/>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Svlačec rolní</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
        <p:nvSpPr>
          <p:cNvPr id="4" name="Zástupný symbol pro text 3"/>
          <p:cNvSpPr>
            <a:spLocks noGrp="1"/>
          </p:cNvSpPr>
          <p:nvPr>
            <p:ph type="body" sz="half" idx="2"/>
          </p:nvPr>
        </p:nvSpPr>
        <p:spPr/>
        <p:txBody>
          <a:bodyPr/>
          <a:lstStyle/>
          <a:p>
            <a:r>
              <a:rPr lang="cs-CZ" dirty="0"/>
              <a:t>/2/</a:t>
            </a:r>
          </a:p>
        </p:txBody>
      </p:sp>
    </p:spTree>
    <p:extLst>
      <p:ext uri="{BB962C8B-B14F-4D97-AF65-F5344CB8AC3E}">
        <p14:creationId xmlns:p14="http://schemas.microsoft.com/office/powerpoint/2010/main" val="3242785307"/>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Opletník plotní</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
        <p:nvSpPr>
          <p:cNvPr id="4" name="Zástupný symbol pro text 3"/>
          <p:cNvSpPr>
            <a:spLocks noGrp="1"/>
          </p:cNvSpPr>
          <p:nvPr>
            <p:ph type="body" sz="half" idx="2"/>
          </p:nvPr>
        </p:nvSpPr>
        <p:spPr/>
        <p:txBody>
          <a:bodyPr/>
          <a:lstStyle/>
          <a:p>
            <a:r>
              <a:rPr lang="cs-CZ" dirty="0"/>
              <a:t>/2/</a:t>
            </a:r>
          </a:p>
          <a:p>
            <a:endParaRPr lang="cs-CZ" dirty="0"/>
          </a:p>
        </p:txBody>
      </p:sp>
    </p:spTree>
    <p:extLst>
      <p:ext uri="{BB962C8B-B14F-4D97-AF65-F5344CB8AC3E}">
        <p14:creationId xmlns:p14="http://schemas.microsoft.com/office/powerpoint/2010/main" val="4290953657"/>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3284984"/>
            <a:ext cx="8229600" cy="1143000"/>
          </a:xfrm>
        </p:spPr>
        <p:txBody>
          <a:bodyPr>
            <a:normAutofit fontScale="90000"/>
          </a:bodyPr>
          <a:lstStyle/>
          <a:p>
            <a:r>
              <a:rPr lang="cs-CZ" dirty="0" smtClean="0"/>
              <a:t>Další příbuzné rostliny</a:t>
            </a:r>
            <a:br>
              <a:rPr lang="cs-CZ" dirty="0" smtClean="0"/>
            </a:br>
            <a:r>
              <a:rPr lang="cs-CZ" dirty="0" smtClean="0"/>
              <a:t/>
            </a:r>
            <a:br>
              <a:rPr lang="cs-CZ" dirty="0" smtClean="0"/>
            </a:br>
            <a:r>
              <a:rPr lang="cs-CZ" u="sng" dirty="0" smtClean="0"/>
              <a:t>Brutnákovité</a:t>
            </a:r>
            <a:r>
              <a:rPr lang="cs-CZ" dirty="0" smtClean="0"/>
              <a:t/>
            </a:r>
            <a:br>
              <a:rPr lang="cs-CZ" dirty="0" smtClean="0"/>
            </a:br>
            <a:r>
              <a:rPr lang="cs-CZ" dirty="0" smtClean="0"/>
              <a:t>květenství vijan</a:t>
            </a:r>
            <a:br>
              <a:rPr lang="cs-CZ" dirty="0" smtClean="0"/>
            </a:br>
            <a:r>
              <a:rPr lang="cs-CZ" dirty="0" smtClean="0"/>
              <a:t>nápadné </a:t>
            </a:r>
            <a:r>
              <a:rPr lang="cs-CZ" dirty="0" err="1" smtClean="0"/>
              <a:t>trichomy</a:t>
            </a:r>
            <a:r>
              <a:rPr lang="cs-CZ" dirty="0" smtClean="0"/>
              <a:t/>
            </a:r>
            <a:br>
              <a:rPr lang="cs-CZ" dirty="0" smtClean="0"/>
            </a:br>
            <a:r>
              <a:rPr lang="cs-CZ" dirty="0" smtClean="0"/>
              <a:t/>
            </a:r>
            <a:br>
              <a:rPr lang="cs-CZ" dirty="0" smtClean="0"/>
            </a:br>
            <a:r>
              <a:rPr lang="cs-CZ" u="sng" dirty="0" err="1" smtClean="0"/>
              <a:t>Kozlíkovité</a:t>
            </a:r>
            <a:r>
              <a:rPr lang="cs-CZ" dirty="0" smtClean="0"/>
              <a:t/>
            </a:r>
            <a:br>
              <a:rPr lang="cs-CZ" dirty="0" smtClean="0"/>
            </a:br>
            <a:r>
              <a:rPr lang="cs-CZ" dirty="0" smtClean="0"/>
              <a:t>výrazný zápach</a:t>
            </a:r>
            <a:br>
              <a:rPr lang="cs-CZ" dirty="0" smtClean="0"/>
            </a:br>
            <a:r>
              <a:rPr lang="cs-CZ" dirty="0" smtClean="0"/>
              <a:t>léčivky – valeriánské kapky</a:t>
            </a:r>
            <a:br>
              <a:rPr lang="cs-CZ" dirty="0" smtClean="0"/>
            </a:br>
            <a:r>
              <a:rPr lang="cs-CZ" dirty="0"/>
              <a:t/>
            </a:r>
            <a:br>
              <a:rPr lang="cs-CZ" dirty="0"/>
            </a:br>
            <a:r>
              <a:rPr lang="cs-CZ" dirty="0" smtClean="0"/>
              <a:t/>
            </a:r>
            <a:br>
              <a:rPr lang="cs-CZ" dirty="0" smtClean="0"/>
            </a:br>
            <a:endParaRPr lang="cs-CZ" dirty="0"/>
          </a:p>
        </p:txBody>
      </p:sp>
    </p:spTree>
    <p:extLst>
      <p:ext uri="{BB962C8B-B14F-4D97-AF65-F5344CB8AC3E}">
        <p14:creationId xmlns:p14="http://schemas.microsoft.com/office/powerpoint/2010/main" val="3351524139"/>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4725144"/>
            <a:ext cx="5486400" cy="566738"/>
          </a:xfrm>
        </p:spPr>
        <p:txBody>
          <a:bodyPr/>
          <a:lstStyle/>
          <a:p>
            <a:r>
              <a:rPr lang="cs-CZ" dirty="0" smtClean="0"/>
              <a:t>Pomněnka lesní a </a:t>
            </a:r>
            <a:r>
              <a:rPr lang="cs-CZ" dirty="0" err="1" smtClean="0"/>
              <a:t>volnokvětá</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a:xfrm>
            <a:off x="4355976" y="3068960"/>
            <a:ext cx="4550296" cy="3412722"/>
          </a:xfrm>
        </p:spPr>
      </p:pic>
      <p:sp>
        <p:nvSpPr>
          <p:cNvPr id="4" name="Zástupný symbol pro text 3"/>
          <p:cNvSpPr>
            <a:spLocks noGrp="1"/>
          </p:cNvSpPr>
          <p:nvPr>
            <p:ph type="body" sz="half" idx="2"/>
          </p:nvPr>
        </p:nvSpPr>
        <p:spPr/>
        <p:txBody>
          <a:bodyPr/>
          <a:lstStyle/>
          <a:p>
            <a:r>
              <a:rPr lang="cs-CZ" dirty="0"/>
              <a:t>/</a:t>
            </a:r>
            <a:r>
              <a:rPr lang="cs-CZ" dirty="0" smtClean="0"/>
              <a:t>zdroj2/</a:t>
            </a:r>
            <a:endParaRPr lang="en-US" dirty="0"/>
          </a:p>
          <a:p>
            <a:endParaRPr lang="cs-CZ" dirty="0"/>
          </a:p>
        </p:txBody>
      </p:sp>
      <p:pic>
        <p:nvPicPr>
          <p:cNvPr id="6" name="Obrázek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5536" y="404664"/>
            <a:ext cx="4379979" cy="3284984"/>
          </a:xfrm>
          <a:prstGeom prst="rect">
            <a:avLst/>
          </a:prstGeom>
        </p:spPr>
      </p:pic>
    </p:spTree>
    <p:extLst>
      <p:ext uri="{BB962C8B-B14F-4D97-AF65-F5344CB8AC3E}">
        <p14:creationId xmlns:p14="http://schemas.microsoft.com/office/powerpoint/2010/main" val="4214338850"/>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4941168"/>
            <a:ext cx="5486400" cy="566738"/>
          </a:xfrm>
        </p:spPr>
        <p:txBody>
          <a:bodyPr/>
          <a:lstStyle/>
          <a:p>
            <a:r>
              <a:rPr lang="cs-CZ" dirty="0" smtClean="0"/>
              <a:t>Plicník lékařský</a:t>
            </a:r>
            <a:endParaRPr lang="en-US" sz="1000" dirty="0"/>
          </a:p>
        </p:txBody>
      </p:sp>
      <p:sp>
        <p:nvSpPr>
          <p:cNvPr id="10" name="Zástupný symbol pro text 9"/>
          <p:cNvSpPr>
            <a:spLocks noGrp="1"/>
          </p:cNvSpPr>
          <p:nvPr>
            <p:ph type="body" sz="half" idx="2"/>
          </p:nvPr>
        </p:nvSpPr>
        <p:spPr>
          <a:xfrm>
            <a:off x="539552" y="5589240"/>
            <a:ext cx="2606080" cy="493448"/>
          </a:xfrm>
        </p:spPr>
        <p:txBody>
          <a:bodyPr>
            <a:normAutofit/>
          </a:bodyPr>
          <a:lstStyle/>
          <a:p>
            <a:r>
              <a:rPr lang="cs-CZ" dirty="0"/>
              <a:t>/zdroj2/</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075469339"/>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Kostival lékařský</a:t>
            </a:r>
            <a:endParaRPr lang="en-US" dirty="0"/>
          </a:p>
        </p:txBody>
      </p:sp>
      <p:sp>
        <p:nvSpPr>
          <p:cNvPr id="4" name="Zástupný symbol pro text 3"/>
          <p:cNvSpPr>
            <a:spLocks noGrp="1"/>
          </p:cNvSpPr>
          <p:nvPr>
            <p:ph type="body" sz="half" idx="2"/>
          </p:nvPr>
        </p:nvSpPr>
        <p:spPr/>
        <p:txBody>
          <a:bodyPr/>
          <a:lstStyle/>
          <a:p>
            <a:r>
              <a:rPr lang="cs-CZ" dirty="0"/>
              <a:t>/zdroj2/</a:t>
            </a:r>
            <a:endParaRPr lang="en-US" dirty="0"/>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248259379"/>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5013176"/>
            <a:ext cx="5486400" cy="566738"/>
          </a:xfrm>
        </p:spPr>
        <p:txBody>
          <a:bodyPr>
            <a:normAutofit fontScale="90000"/>
          </a:bodyPr>
          <a:lstStyle/>
          <a:p>
            <a:r>
              <a:rPr lang="en-US" dirty="0"/>
              <a:t/>
            </a:r>
            <a:br>
              <a:rPr lang="en-US" dirty="0"/>
            </a:br>
            <a:r>
              <a:rPr lang="cs-CZ" dirty="0" smtClean="0"/>
              <a:t>Pilát lékařský a ožanka </a:t>
            </a:r>
            <a:r>
              <a:rPr lang="cs-CZ" dirty="0" err="1" smtClean="0"/>
              <a:t>kalamandra</a:t>
            </a:r>
            <a:endParaRPr lang="en-US" sz="1100" dirty="0"/>
          </a:p>
        </p:txBody>
      </p:sp>
      <p:sp>
        <p:nvSpPr>
          <p:cNvPr id="4" name="Zástupný symbol pro text 3"/>
          <p:cNvSpPr>
            <a:spLocks noGrp="1"/>
          </p:cNvSpPr>
          <p:nvPr>
            <p:ph type="body" sz="half" idx="2"/>
          </p:nvPr>
        </p:nvSpPr>
        <p:spPr>
          <a:xfrm>
            <a:off x="179512" y="5877272"/>
            <a:ext cx="3066728" cy="294928"/>
          </a:xfrm>
        </p:spPr>
        <p:txBody>
          <a:bodyPr>
            <a:noAutofit/>
          </a:bodyPr>
          <a:lstStyle/>
          <a:p>
            <a:r>
              <a:rPr lang="cs-CZ" dirty="0"/>
              <a:t>/</a:t>
            </a:r>
            <a:r>
              <a:rPr lang="cs-CZ" dirty="0" smtClean="0"/>
              <a:t>zdroj2,3/</a:t>
            </a:r>
            <a:endParaRPr lang="en-US" dirty="0"/>
          </a:p>
        </p:txBody>
      </p:sp>
      <p:pic>
        <p:nvPicPr>
          <p:cNvPr id="3" name="Obrázek 2"/>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1999" y="260647"/>
            <a:ext cx="4320480" cy="6480721"/>
          </a:xfrm>
          <a:prstGeom prst="rect">
            <a:avLst/>
          </a:prstGeom>
        </p:spPr>
      </p:pic>
      <p:pic>
        <p:nvPicPr>
          <p:cNvPr id="5" name="Zástupný symbol pro obrázek 4"/>
          <p:cNvPicPr>
            <a:picLocks noGrp="1" noChangeAspect="1"/>
          </p:cNvPicPr>
          <p:nvPr>
            <p:ph type="pic" idx="1"/>
          </p:nvPr>
        </p:nvPicPr>
        <p:blipFill>
          <a:blip r:embed="rId3" cstate="screen">
            <a:extLst>
              <a:ext uri="{28A0092B-C50C-407E-A947-70E740481C1C}">
                <a14:useLocalDpi xmlns:a14="http://schemas.microsoft.com/office/drawing/2010/main"/>
              </a:ext>
            </a:extLst>
          </a:blip>
          <a:srcRect/>
          <a:stretch>
            <a:fillRect/>
          </a:stretch>
        </p:blipFill>
        <p:spPr>
          <a:xfrm>
            <a:off x="-340367" y="260647"/>
            <a:ext cx="4896544" cy="3672408"/>
          </a:xfrm>
        </p:spPr>
      </p:pic>
    </p:spTree>
    <p:extLst>
      <p:ext uri="{BB962C8B-B14F-4D97-AF65-F5344CB8AC3E}">
        <p14:creationId xmlns:p14="http://schemas.microsoft.com/office/powerpoint/2010/main" val="4200667694"/>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Hadinec obecný</a:t>
            </a:r>
            <a:endParaRPr lang="en-US" dirty="0"/>
          </a:p>
        </p:txBody>
      </p:sp>
      <p:sp>
        <p:nvSpPr>
          <p:cNvPr id="4" name="Zástupný symbol pro text 3"/>
          <p:cNvSpPr>
            <a:spLocks noGrp="1"/>
          </p:cNvSpPr>
          <p:nvPr>
            <p:ph type="body" sz="half" idx="2"/>
          </p:nvPr>
        </p:nvSpPr>
        <p:spPr/>
        <p:txBody>
          <a:bodyPr/>
          <a:lstStyle/>
          <a:p>
            <a:r>
              <a:rPr lang="cs-CZ" dirty="0"/>
              <a:t>/zdroj2/</a:t>
            </a:r>
            <a:endParaRPr lang="en-US" dirty="0"/>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65723366"/>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Kamejka modrofialová</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
        <p:nvSpPr>
          <p:cNvPr id="4" name="Zástupný symbol pro text 3"/>
          <p:cNvSpPr>
            <a:spLocks noGrp="1"/>
          </p:cNvSpPr>
          <p:nvPr>
            <p:ph type="body" sz="half" idx="2"/>
          </p:nvPr>
        </p:nvSpPr>
        <p:spPr/>
        <p:txBody>
          <a:bodyPr/>
          <a:lstStyle/>
          <a:p>
            <a:r>
              <a:rPr lang="cs-CZ" dirty="0"/>
              <a:t>/zdroj2/</a:t>
            </a:r>
            <a:endParaRPr lang="en-US" dirty="0"/>
          </a:p>
        </p:txBody>
      </p:sp>
    </p:spTree>
    <p:extLst>
      <p:ext uri="{BB962C8B-B14F-4D97-AF65-F5344CB8AC3E}">
        <p14:creationId xmlns:p14="http://schemas.microsoft.com/office/powerpoint/2010/main" val="3880885455"/>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Pipla</a:t>
            </a:r>
            <a:r>
              <a:rPr lang="cs-CZ" dirty="0" smtClean="0"/>
              <a:t> osmahlá</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
        <p:nvSpPr>
          <p:cNvPr id="4" name="Zástupný symbol pro text 3"/>
          <p:cNvSpPr>
            <a:spLocks noGrp="1"/>
          </p:cNvSpPr>
          <p:nvPr>
            <p:ph type="body" sz="half" idx="2"/>
          </p:nvPr>
        </p:nvSpPr>
        <p:spPr/>
        <p:txBody>
          <a:bodyPr/>
          <a:lstStyle/>
          <a:p>
            <a:r>
              <a:rPr lang="cs-CZ" dirty="0"/>
              <a:t>/zdroj2/</a:t>
            </a:r>
            <a:endParaRPr lang="en-US" dirty="0"/>
          </a:p>
          <a:p>
            <a:endParaRPr lang="cs-CZ" dirty="0"/>
          </a:p>
        </p:txBody>
      </p:sp>
    </p:spTree>
    <p:extLst>
      <p:ext uri="{BB962C8B-B14F-4D97-AF65-F5344CB8AC3E}">
        <p14:creationId xmlns:p14="http://schemas.microsoft.com/office/powerpoint/2010/main" val="1566412444"/>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Kozlík dvoudomý</a:t>
            </a:r>
            <a:endParaRPr lang="cs-CZ" dirty="0"/>
          </a:p>
        </p:txBody>
      </p:sp>
      <p:sp>
        <p:nvSpPr>
          <p:cNvPr id="4" name="Zástupný symbol pro text 3"/>
          <p:cNvSpPr>
            <a:spLocks noGrp="1"/>
          </p:cNvSpPr>
          <p:nvPr>
            <p:ph type="body" sz="half" idx="2"/>
          </p:nvPr>
        </p:nvSpPr>
        <p:spPr/>
        <p:txBody>
          <a:bodyPr/>
          <a:lstStyle/>
          <a:p>
            <a:r>
              <a:rPr lang="cs-CZ" dirty="0"/>
              <a:t>/zdroj2/</a:t>
            </a:r>
            <a:endParaRPr lang="en-US" dirty="0"/>
          </a:p>
          <a:p>
            <a:endParaRPr lang="cs-CZ" dirty="0"/>
          </a:p>
        </p:txBody>
      </p:sp>
      <p:pic>
        <p:nvPicPr>
          <p:cNvPr id="6" name="Obrázek 5"/>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923928" y="476672"/>
            <a:ext cx="4536504" cy="6048672"/>
          </a:xfrm>
          <a:prstGeom prst="rect">
            <a:avLst/>
          </a:prstGeom>
        </p:spPr>
      </p:pic>
      <p:sp>
        <p:nvSpPr>
          <p:cNvPr id="7" name="Zástupný symbol pro obrázek 6"/>
          <p:cNvSpPr>
            <a:spLocks noGrp="1"/>
          </p:cNvSpPr>
          <p:nvPr>
            <p:ph type="pic" idx="1"/>
          </p:nvPr>
        </p:nvSpPr>
        <p:spPr/>
      </p:sp>
    </p:spTree>
    <p:extLst>
      <p:ext uri="{BB962C8B-B14F-4D97-AF65-F5344CB8AC3E}">
        <p14:creationId xmlns:p14="http://schemas.microsoft.com/office/powerpoint/2010/main" val="3848887678"/>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674642"/>
          </a:xfrm>
        </p:spPr>
        <p:txBody>
          <a:bodyPr>
            <a:normAutofit/>
          </a:bodyPr>
          <a:lstStyle/>
          <a:p>
            <a:r>
              <a:rPr lang="cs-CZ" dirty="0" smtClean="0"/>
              <a:t>řád:  </a:t>
            </a:r>
            <a:r>
              <a:rPr lang="cs-CZ" b="1" u="sng" dirty="0" err="1" smtClean="0"/>
              <a:t>Hořcotvaré</a:t>
            </a:r>
            <a:r>
              <a:rPr lang="cs-CZ" b="1" u="sng" dirty="0" smtClean="0"/>
              <a:t> </a:t>
            </a:r>
            <a:br>
              <a:rPr lang="cs-CZ" b="1" u="sng" dirty="0" smtClean="0"/>
            </a:br>
            <a:r>
              <a:rPr lang="cs-CZ" dirty="0" smtClean="0"/>
              <a:t> čeleď: </a:t>
            </a:r>
            <a:r>
              <a:rPr lang="cs-CZ" u="sng" dirty="0" smtClean="0"/>
              <a:t>Mořenovité</a:t>
            </a:r>
            <a:r>
              <a:rPr lang="cs-CZ" dirty="0" smtClean="0"/>
              <a:t/>
            </a:r>
            <a:br>
              <a:rPr lang="cs-CZ" dirty="0" smtClean="0"/>
            </a:br>
            <a:r>
              <a:rPr lang="cs-CZ" dirty="0" smtClean="0"/>
              <a:t>známa spolupráce s mravenci – myrmekofilie</a:t>
            </a:r>
            <a:br>
              <a:rPr lang="cs-CZ" dirty="0" smtClean="0"/>
            </a:br>
            <a:r>
              <a:rPr lang="cs-CZ" dirty="0" smtClean="0"/>
              <a:t>obsahují alkaloidy např. kofein, chinin (kávovník, chininovník)</a:t>
            </a:r>
            <a:endParaRPr lang="cs-CZ" dirty="0"/>
          </a:p>
        </p:txBody>
      </p:sp>
    </p:spTree>
    <p:extLst>
      <p:ext uri="{BB962C8B-B14F-4D97-AF65-F5344CB8AC3E}">
        <p14:creationId xmlns:p14="http://schemas.microsoft.com/office/powerpoint/2010/main" val="2736546540"/>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619672" y="4869160"/>
            <a:ext cx="5486400" cy="566738"/>
          </a:xfrm>
        </p:spPr>
        <p:txBody>
          <a:bodyPr>
            <a:normAutofit/>
          </a:bodyPr>
          <a:lstStyle/>
          <a:p>
            <a:r>
              <a:rPr lang="cs-CZ" dirty="0" smtClean="0"/>
              <a:t>Mařinka vonná</a:t>
            </a:r>
            <a:endParaRPr lang="en-US" dirty="0"/>
          </a:p>
        </p:txBody>
      </p:sp>
      <p:sp>
        <p:nvSpPr>
          <p:cNvPr id="4" name="Zástupný symbol pro text 3"/>
          <p:cNvSpPr>
            <a:spLocks noGrp="1"/>
          </p:cNvSpPr>
          <p:nvPr>
            <p:ph type="body" sz="half" idx="2"/>
          </p:nvPr>
        </p:nvSpPr>
        <p:spPr>
          <a:xfrm>
            <a:off x="1907704" y="5445224"/>
            <a:ext cx="5486400" cy="804862"/>
          </a:xfrm>
        </p:spPr>
        <p:txBody>
          <a:bodyPr/>
          <a:lstStyle/>
          <a:p>
            <a:r>
              <a:rPr lang="cs-CZ" dirty="0"/>
              <a:t>/zdroj2/</a:t>
            </a:r>
            <a:endParaRPr lang="en-US" dirty="0"/>
          </a:p>
        </p:txBody>
      </p:sp>
      <p:pic>
        <p:nvPicPr>
          <p:cNvPr id="7" name="Zástupný symbol pro obrázek 6"/>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340537157"/>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611560" y="4797152"/>
            <a:ext cx="5486400" cy="566738"/>
          </a:xfrm>
        </p:spPr>
        <p:txBody>
          <a:bodyPr>
            <a:normAutofit/>
          </a:bodyPr>
          <a:lstStyle/>
          <a:p>
            <a:r>
              <a:rPr lang="cs-CZ" dirty="0" smtClean="0"/>
              <a:t>Svízel syřišťový a povázka</a:t>
            </a:r>
            <a:endParaRPr lang="en-US" dirty="0"/>
          </a:p>
        </p:txBody>
      </p:sp>
      <p:sp>
        <p:nvSpPr>
          <p:cNvPr id="6" name="Zástupný symbol pro text 5"/>
          <p:cNvSpPr>
            <a:spLocks noGrp="1"/>
          </p:cNvSpPr>
          <p:nvPr>
            <p:ph type="body" sz="half" idx="2"/>
          </p:nvPr>
        </p:nvSpPr>
        <p:spPr/>
        <p:txBody>
          <a:bodyPr/>
          <a:lstStyle/>
          <a:p>
            <a:r>
              <a:rPr lang="cs-CZ" dirty="0"/>
              <a:t>/zdroj2/</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a:xfrm>
            <a:off x="323528" y="332656"/>
            <a:ext cx="5486400" cy="4114800"/>
          </a:xfrm>
        </p:spPr>
      </p:pic>
      <p:pic>
        <p:nvPicPr>
          <p:cNvPr id="7" name="Obrázek 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27984" y="3212976"/>
            <a:ext cx="4329684" cy="2999232"/>
          </a:xfrm>
          <a:prstGeom prst="rect">
            <a:avLst/>
          </a:prstGeom>
        </p:spPr>
      </p:pic>
    </p:spTree>
    <p:extLst>
      <p:ext uri="{BB962C8B-B14F-4D97-AF65-F5344CB8AC3E}">
        <p14:creationId xmlns:p14="http://schemas.microsoft.com/office/powerpoint/2010/main" val="2645201208"/>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Svízelka</a:t>
            </a:r>
            <a:r>
              <a:rPr lang="cs-CZ" dirty="0" smtClean="0"/>
              <a:t> chlupatá</a:t>
            </a:r>
            <a:endParaRPr lang="en-US" dirty="0"/>
          </a:p>
        </p:txBody>
      </p:sp>
      <p:sp>
        <p:nvSpPr>
          <p:cNvPr id="4" name="Zástupný symbol pro text 3"/>
          <p:cNvSpPr>
            <a:spLocks noGrp="1"/>
          </p:cNvSpPr>
          <p:nvPr>
            <p:ph type="body" sz="half" idx="2"/>
          </p:nvPr>
        </p:nvSpPr>
        <p:spPr/>
        <p:txBody>
          <a:bodyPr/>
          <a:lstStyle/>
          <a:p>
            <a:r>
              <a:rPr lang="cs-CZ" dirty="0"/>
              <a:t>/zdroj2/</a:t>
            </a:r>
            <a:endParaRPr lang="en-US" dirty="0"/>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547854672"/>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674642"/>
          </a:xfrm>
        </p:spPr>
        <p:txBody>
          <a:bodyPr>
            <a:normAutofit/>
          </a:bodyPr>
          <a:lstStyle/>
          <a:p>
            <a:r>
              <a:rPr lang="cs-CZ" u="sng" dirty="0" err="1" smtClean="0"/>
              <a:t>Hořcovité</a:t>
            </a:r>
            <a:r>
              <a:rPr lang="cs-CZ" dirty="0" smtClean="0"/>
              <a:t/>
            </a:r>
            <a:br>
              <a:rPr lang="cs-CZ" dirty="0" smtClean="0"/>
            </a:br>
            <a:r>
              <a:rPr lang="cs-CZ" dirty="0" smtClean="0"/>
              <a:t>trubkovité květy</a:t>
            </a:r>
            <a:br>
              <a:rPr lang="cs-CZ" dirty="0" smtClean="0"/>
            </a:br>
            <a:r>
              <a:rPr lang="cs-CZ" dirty="0" smtClean="0"/>
              <a:t>léčivky na dobré trávení</a:t>
            </a:r>
            <a:br>
              <a:rPr lang="cs-CZ" dirty="0" smtClean="0"/>
            </a:br>
            <a:r>
              <a:rPr lang="cs-CZ" u="sng" dirty="0" err="1" smtClean="0"/>
              <a:t>Toješťovité</a:t>
            </a:r>
            <a:r>
              <a:rPr lang="cs-CZ" dirty="0" smtClean="0"/>
              <a:t/>
            </a:r>
            <a:br>
              <a:rPr lang="cs-CZ" dirty="0" smtClean="0"/>
            </a:br>
            <a:r>
              <a:rPr lang="cs-CZ" dirty="0" smtClean="0"/>
              <a:t>neobvyklé květy</a:t>
            </a:r>
            <a:br>
              <a:rPr lang="cs-CZ" dirty="0" smtClean="0"/>
            </a:br>
            <a:r>
              <a:rPr lang="cs-CZ" dirty="0" smtClean="0"/>
              <a:t>léčivky (tolita, brčál-barvínek)</a:t>
            </a:r>
            <a:br>
              <a:rPr lang="cs-CZ" dirty="0" smtClean="0"/>
            </a:br>
            <a:endParaRPr lang="cs-CZ" u="sng" dirty="0"/>
          </a:p>
        </p:txBody>
      </p:sp>
    </p:spTree>
    <p:extLst>
      <p:ext uri="{BB962C8B-B14F-4D97-AF65-F5344CB8AC3E}">
        <p14:creationId xmlns:p14="http://schemas.microsoft.com/office/powerpoint/2010/main" val="1393594424"/>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Hořec bezlodyžný</a:t>
            </a:r>
            <a:endParaRPr lang="en-US" dirty="0"/>
          </a:p>
        </p:txBody>
      </p:sp>
      <p:sp>
        <p:nvSpPr>
          <p:cNvPr id="4" name="Zástupný symbol pro text 3"/>
          <p:cNvSpPr>
            <a:spLocks noGrp="1"/>
          </p:cNvSpPr>
          <p:nvPr>
            <p:ph type="body" sz="half" idx="2"/>
          </p:nvPr>
        </p:nvSpPr>
        <p:spPr/>
        <p:txBody>
          <a:bodyPr/>
          <a:lstStyle/>
          <a:p>
            <a:r>
              <a:rPr lang="cs-CZ" dirty="0"/>
              <a:t>/zdroj2/</a:t>
            </a:r>
            <a:endParaRPr lang="en-US" dirty="0"/>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907371499"/>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Hořec </a:t>
            </a:r>
            <a:r>
              <a:rPr lang="cs-CZ" dirty="0" err="1" smtClean="0"/>
              <a:t>tolitovitý</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a:xfrm>
            <a:off x="107504" y="116632"/>
            <a:ext cx="5486400" cy="4114800"/>
          </a:xfrm>
        </p:spPr>
      </p:pic>
      <p:sp>
        <p:nvSpPr>
          <p:cNvPr id="4" name="Zástupný symbol pro text 3"/>
          <p:cNvSpPr>
            <a:spLocks noGrp="1"/>
          </p:cNvSpPr>
          <p:nvPr>
            <p:ph type="body" sz="half" idx="2"/>
          </p:nvPr>
        </p:nvSpPr>
        <p:spPr/>
        <p:txBody>
          <a:bodyPr/>
          <a:lstStyle/>
          <a:p>
            <a:r>
              <a:rPr lang="cs-CZ" dirty="0" smtClean="0"/>
              <a:t>/2,1/</a:t>
            </a:r>
            <a:endParaRPr lang="cs-CZ" dirty="0"/>
          </a:p>
        </p:txBody>
      </p:sp>
      <p:pic>
        <p:nvPicPr>
          <p:cNvPr id="3" name="Obrázek 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255568" y="332656"/>
            <a:ext cx="3744416" cy="2808312"/>
          </a:xfrm>
          <a:prstGeom prst="rect">
            <a:avLst/>
          </a:prstGeom>
        </p:spPr>
      </p:pic>
      <p:pic>
        <p:nvPicPr>
          <p:cNvPr id="6" name="Obrázek 5"/>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235962" y="3140968"/>
            <a:ext cx="4764022" cy="3573016"/>
          </a:xfrm>
          <a:prstGeom prst="rect">
            <a:avLst/>
          </a:prstGeom>
        </p:spPr>
      </p:pic>
    </p:spTree>
    <p:extLst>
      <p:ext uri="{BB962C8B-B14F-4D97-AF65-F5344CB8AC3E}">
        <p14:creationId xmlns:p14="http://schemas.microsoft.com/office/powerpoint/2010/main" val="3347518166"/>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Hořeček</a:t>
            </a:r>
            <a:r>
              <a:rPr lang="cs-CZ" dirty="0" smtClean="0"/>
              <a:t> jarní</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
        <p:nvSpPr>
          <p:cNvPr id="4" name="Zástupný symbol pro text 3"/>
          <p:cNvSpPr>
            <a:spLocks noGrp="1"/>
          </p:cNvSpPr>
          <p:nvPr>
            <p:ph type="body" sz="half" idx="2"/>
          </p:nvPr>
        </p:nvSpPr>
        <p:spPr/>
        <p:txBody>
          <a:bodyPr/>
          <a:lstStyle/>
          <a:p>
            <a:r>
              <a:rPr lang="cs-CZ" dirty="0" smtClean="0"/>
              <a:t>/4/</a:t>
            </a:r>
            <a:endParaRPr lang="cs-CZ" dirty="0"/>
          </a:p>
        </p:txBody>
      </p:sp>
    </p:spTree>
    <p:extLst>
      <p:ext uri="{BB962C8B-B14F-4D97-AF65-F5344CB8AC3E}">
        <p14:creationId xmlns:p14="http://schemas.microsoft.com/office/powerpoint/2010/main" val="3723276022"/>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Hořeček</a:t>
            </a:r>
            <a:r>
              <a:rPr lang="cs-CZ" dirty="0" smtClean="0"/>
              <a:t> brvitý</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a:xfrm>
            <a:off x="4499992" y="3284984"/>
            <a:ext cx="4478288" cy="3358716"/>
          </a:xfrm>
        </p:spPr>
      </p:pic>
      <p:sp>
        <p:nvSpPr>
          <p:cNvPr id="4" name="Zástupný symbol pro text 3"/>
          <p:cNvSpPr>
            <a:spLocks noGrp="1"/>
          </p:cNvSpPr>
          <p:nvPr>
            <p:ph type="body" sz="half" idx="2"/>
          </p:nvPr>
        </p:nvSpPr>
        <p:spPr/>
        <p:txBody>
          <a:bodyPr/>
          <a:lstStyle/>
          <a:p>
            <a:r>
              <a:rPr lang="cs-CZ" dirty="0" smtClean="0"/>
              <a:t>/5,2/</a:t>
            </a:r>
            <a:endParaRPr lang="cs-CZ" dirty="0"/>
          </a:p>
        </p:txBody>
      </p:sp>
      <p:pic>
        <p:nvPicPr>
          <p:cNvPr id="3" name="Obrázek 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51520" y="260648"/>
            <a:ext cx="5724128" cy="3816085"/>
          </a:xfrm>
          <a:prstGeom prst="rect">
            <a:avLst/>
          </a:prstGeom>
        </p:spPr>
      </p:pic>
    </p:spTree>
    <p:extLst>
      <p:ext uri="{BB962C8B-B14F-4D97-AF65-F5344CB8AC3E}">
        <p14:creationId xmlns:p14="http://schemas.microsoft.com/office/powerpoint/2010/main" val="2186887345"/>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Zeměžluč </a:t>
            </a:r>
            <a:r>
              <a:rPr lang="cs-CZ" dirty="0" err="1" smtClean="0"/>
              <a:t>okolíkatá</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
        <p:nvSpPr>
          <p:cNvPr id="4" name="Zástupný symbol pro text 3"/>
          <p:cNvSpPr>
            <a:spLocks noGrp="1"/>
          </p:cNvSpPr>
          <p:nvPr>
            <p:ph type="body" sz="half" idx="2"/>
          </p:nvPr>
        </p:nvSpPr>
        <p:spPr/>
        <p:txBody>
          <a:bodyPr/>
          <a:lstStyle/>
          <a:p>
            <a:r>
              <a:rPr lang="cs-CZ" dirty="0"/>
              <a:t>/2/</a:t>
            </a:r>
          </a:p>
          <a:p>
            <a:endParaRPr lang="cs-CZ" dirty="0"/>
          </a:p>
        </p:txBody>
      </p:sp>
    </p:spTree>
    <p:extLst>
      <p:ext uri="{BB962C8B-B14F-4D97-AF65-F5344CB8AC3E}">
        <p14:creationId xmlns:p14="http://schemas.microsoft.com/office/powerpoint/2010/main" val="4159547188"/>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Brčál </a:t>
            </a:r>
            <a:r>
              <a:rPr lang="cs-CZ" dirty="0"/>
              <a:t>menší – barvínek (</a:t>
            </a:r>
            <a:r>
              <a:rPr lang="cs-CZ" dirty="0" err="1" smtClean="0"/>
              <a:t>Toješťovité</a:t>
            </a:r>
            <a:r>
              <a:rPr lang="cs-CZ" dirty="0" smtClean="0"/>
              <a:t>)</a:t>
            </a:r>
            <a:endParaRPr lang="en-US" dirty="0"/>
          </a:p>
        </p:txBody>
      </p:sp>
      <p:sp>
        <p:nvSpPr>
          <p:cNvPr id="4" name="Zástupný symbol pro text 3"/>
          <p:cNvSpPr>
            <a:spLocks noGrp="1"/>
          </p:cNvSpPr>
          <p:nvPr>
            <p:ph type="body" sz="half" idx="2"/>
          </p:nvPr>
        </p:nvSpPr>
        <p:spPr/>
        <p:txBody>
          <a:bodyPr/>
          <a:lstStyle/>
          <a:p>
            <a:r>
              <a:rPr lang="cs-CZ" dirty="0"/>
              <a:t>/zdroj2/</a:t>
            </a:r>
            <a:endParaRPr lang="en-US" dirty="0"/>
          </a:p>
        </p:txBody>
      </p:sp>
      <p:pic>
        <p:nvPicPr>
          <p:cNvPr id="10" name="Zástupný symbol pro obrázek 9"/>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395543209"/>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fontScale="90000"/>
          </a:bodyPr>
          <a:lstStyle/>
          <a:p>
            <a:r>
              <a:rPr lang="cs-CZ" dirty="0" smtClean="0"/>
              <a:t>POZNÁVEJTE NÁSLEDUJÍCÍ ROSTLINY</a:t>
            </a:r>
            <a:endParaRPr lang="en-US" dirty="0"/>
          </a:p>
        </p:txBody>
      </p:sp>
      <p:sp>
        <p:nvSpPr>
          <p:cNvPr id="2" name="Zástupný symbol pro obsah 1"/>
          <p:cNvSpPr>
            <a:spLocks noGrp="1"/>
          </p:cNvSpPr>
          <p:nvPr>
            <p:ph idx="1"/>
          </p:nvPr>
        </p:nvSpPr>
        <p:spPr/>
        <p:txBody>
          <a:bodyPr/>
          <a:lstStyle/>
          <a:p>
            <a:r>
              <a:rPr lang="cs-CZ" dirty="0" smtClean="0"/>
              <a:t>základní druhy</a:t>
            </a:r>
            <a:endParaRPr lang="en-US" dirty="0"/>
          </a:p>
        </p:txBody>
      </p:sp>
    </p:spTree>
    <p:extLst>
      <p:ext uri="{BB962C8B-B14F-4D97-AF65-F5344CB8AC3E}">
        <p14:creationId xmlns:p14="http://schemas.microsoft.com/office/powerpoint/2010/main" val="294821074"/>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1</a:t>
            </a:r>
            <a:endParaRPr lang="en-US" dirty="0"/>
          </a:p>
        </p:txBody>
      </p:sp>
      <p:sp>
        <p:nvSpPr>
          <p:cNvPr id="4" name="Zástupný symbol pro text 3"/>
          <p:cNvSpPr>
            <a:spLocks noGrp="1"/>
          </p:cNvSpPr>
          <p:nvPr>
            <p:ph type="body" sz="half" idx="2"/>
          </p:nvPr>
        </p:nvSpPr>
        <p:spPr/>
        <p:txBody>
          <a:bodyPr/>
          <a:lstStyle/>
          <a:p>
            <a:endParaRPr lang="en-US" dirty="0"/>
          </a:p>
        </p:txBody>
      </p:sp>
      <p:sp>
        <p:nvSpPr>
          <p:cNvPr id="3" name="Zástupný symbol pro obrázek 2"/>
          <p:cNvSpPr>
            <a:spLocks noGrp="1"/>
          </p:cNvSpPr>
          <p:nvPr>
            <p:ph type="pic" idx="1"/>
          </p:nvPr>
        </p:nvSpPr>
        <p:spPr/>
      </p:sp>
      <p:pic>
        <p:nvPicPr>
          <p:cNvPr id="7" name="Zástupný symbol pro obrázek 4"/>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1763688" y="620688"/>
            <a:ext cx="5486400" cy="4114800"/>
          </a:xfrm>
          <a:prstGeom prst="rect">
            <a:avLst/>
          </a:prstGeom>
        </p:spPr>
      </p:pic>
    </p:spTree>
    <p:extLst>
      <p:ext uri="{BB962C8B-B14F-4D97-AF65-F5344CB8AC3E}">
        <p14:creationId xmlns:p14="http://schemas.microsoft.com/office/powerpoint/2010/main" val="3253591288"/>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dirty="0" smtClean="0"/>
              <a:t>2</a:t>
            </a:r>
            <a:endParaRPr lang="en-US" dirty="0"/>
          </a:p>
        </p:txBody>
      </p:sp>
      <p:sp>
        <p:nvSpPr>
          <p:cNvPr id="6" name="Zástupný symbol pro text 5"/>
          <p:cNvSpPr>
            <a:spLocks noGrp="1"/>
          </p:cNvSpPr>
          <p:nvPr>
            <p:ph type="body" sz="half" idx="2"/>
          </p:nvPr>
        </p:nvSpPr>
        <p:spPr/>
        <p:txBody>
          <a:bodyPr/>
          <a:lstStyle/>
          <a:p>
            <a:endParaRPr lang="en-US"/>
          </a:p>
        </p:txBody>
      </p:sp>
      <p:pic>
        <p:nvPicPr>
          <p:cNvPr id="7" name="Zástupný symbol pro obrázek 6"/>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a:prstGeom prst="rect">
            <a:avLst/>
          </a:prstGeom>
        </p:spPr>
      </p:pic>
    </p:spTree>
    <p:extLst>
      <p:ext uri="{BB962C8B-B14F-4D97-AF65-F5344CB8AC3E}">
        <p14:creationId xmlns:p14="http://schemas.microsoft.com/office/powerpoint/2010/main" val="824066247"/>
      </p:ext>
    </p:extLst>
  </p:cSld>
  <p:clrMapOvr>
    <a:masterClrMapping/>
  </p:clrMapOvr>
  <mc:AlternateContent xmlns:mc="http://schemas.openxmlformats.org/markup-compatibility/2006" xmlns:p14="http://schemas.microsoft.com/office/powerpoint/2010/main">
    <mc:Choice Requires="p14">
      <p:transition spd="slow" p14:dur="3400" advTm="69000">
        <p14:reveal/>
      </p:transition>
    </mc:Choice>
    <mc:Fallback xmlns="">
      <p:transition spd="slow" advTm="69000">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3</a:t>
            </a:r>
            <a:endParaRPr lang="en-US" dirty="0"/>
          </a:p>
        </p:txBody>
      </p:sp>
      <p:sp>
        <p:nvSpPr>
          <p:cNvPr id="4" name="Zástupný symbol pro text 3"/>
          <p:cNvSpPr>
            <a:spLocks noGrp="1"/>
          </p:cNvSpPr>
          <p:nvPr>
            <p:ph type="body" sz="half" idx="2"/>
          </p:nvPr>
        </p:nvSpPr>
        <p:spPr/>
        <p:txBody>
          <a:bodyPr/>
          <a:lstStyle/>
          <a:p>
            <a:endParaRPr lang="en-US"/>
          </a:p>
        </p:txBody>
      </p:sp>
      <p:pic>
        <p:nvPicPr>
          <p:cNvPr id="7"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008030637"/>
      </p:ext>
    </p:extLst>
  </p:cSld>
  <p:clrMapOvr>
    <a:masterClrMapping/>
  </p:clrMapOvr>
  <mc:AlternateContent xmlns:mc="http://schemas.openxmlformats.org/markup-compatibility/2006" xmlns:p14="http://schemas.microsoft.com/office/powerpoint/2010/main">
    <mc:Choice Requires="p14">
      <p:transition spd="slow" p14:dur="3400" advTm="69000">
        <p14:reveal/>
      </p:transition>
    </mc:Choice>
    <mc:Fallback xmlns="">
      <p:transition spd="slow" advTm="69000">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4</a:t>
            </a:r>
            <a:endParaRPr lang="en-US" dirty="0"/>
          </a:p>
        </p:txBody>
      </p:sp>
      <p:sp>
        <p:nvSpPr>
          <p:cNvPr id="4" name="Zástupný symbol pro text 3"/>
          <p:cNvSpPr>
            <a:spLocks noGrp="1"/>
          </p:cNvSpPr>
          <p:nvPr>
            <p:ph type="body" sz="half" idx="2"/>
          </p:nvPr>
        </p:nvSpPr>
        <p:spPr/>
        <p:txBody>
          <a:bodyPr/>
          <a:lstStyle/>
          <a:p>
            <a:endParaRPr lang="en-US"/>
          </a:p>
        </p:txBody>
      </p:sp>
      <p:pic>
        <p:nvPicPr>
          <p:cNvPr id="7"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772952991"/>
      </p:ext>
    </p:extLst>
  </p:cSld>
  <p:clrMapOvr>
    <a:masterClrMapping/>
  </p:clrMapOvr>
  <mc:AlternateContent xmlns:mc="http://schemas.openxmlformats.org/markup-compatibility/2006" xmlns:p14="http://schemas.microsoft.com/office/powerpoint/2010/main">
    <mc:Choice Requires="p14">
      <p:transition spd="slow" p14:dur="3400" advTm="69000">
        <p14:reveal/>
      </p:transition>
    </mc:Choice>
    <mc:Fallback xmlns="">
      <p:transition spd="slow" advTm="69000">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5</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9"/>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745321247"/>
      </p:ext>
    </p:extLst>
  </p:cSld>
  <p:clrMapOvr>
    <a:masterClrMapping/>
  </p:clrMapOvr>
  <mc:AlternateContent xmlns:mc="http://schemas.openxmlformats.org/markup-compatibility/2006" xmlns:p14="http://schemas.microsoft.com/office/powerpoint/2010/main">
    <mc:Choice Requires="p14">
      <p:transition spd="slow" p14:dur="3400" advTm="69000">
        <p14:reveal/>
      </p:transition>
    </mc:Choice>
    <mc:Fallback xmlns="">
      <p:transition spd="slow" advTm="69000">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POZNÁVEJTE NÁSLEDUJÍCÍ ROSTLINY</a:t>
            </a:r>
            <a:endParaRPr lang="en-US" dirty="0"/>
          </a:p>
        </p:txBody>
      </p:sp>
      <p:sp>
        <p:nvSpPr>
          <p:cNvPr id="3" name="Zástupný symbol pro obsah 2"/>
          <p:cNvSpPr>
            <a:spLocks noGrp="1"/>
          </p:cNvSpPr>
          <p:nvPr>
            <p:ph idx="1"/>
          </p:nvPr>
        </p:nvSpPr>
        <p:spPr/>
        <p:txBody>
          <a:bodyPr/>
          <a:lstStyle/>
          <a:p>
            <a:r>
              <a:rPr lang="cs-CZ" dirty="0" smtClean="0"/>
              <a:t>další druhy</a:t>
            </a:r>
            <a:endParaRPr lang="en-US" dirty="0"/>
          </a:p>
        </p:txBody>
      </p:sp>
    </p:spTree>
    <p:extLst>
      <p:ext uri="{BB962C8B-B14F-4D97-AF65-F5344CB8AC3E}">
        <p14:creationId xmlns:p14="http://schemas.microsoft.com/office/powerpoint/2010/main" val="785460424"/>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6"/>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24316483"/>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B</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001727391"/>
      </p:ext>
    </p:extLst>
  </p:cSld>
  <p:clrMapOvr>
    <a:masterClrMapping/>
  </p:clrMapOvr>
  <mc:AlternateContent xmlns:mc="http://schemas.openxmlformats.org/markup-compatibility/2006" xmlns:p14="http://schemas.microsoft.com/office/powerpoint/2010/main">
    <mc:Choice Requires="p14">
      <p:transition spd="slow" p14:dur="3400" advTm="69000">
        <p14:reveal/>
      </p:transition>
    </mc:Choice>
    <mc:Fallback xmlns="">
      <p:transition spd="slow" advTm="69000">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601784945"/>
      </p:ext>
    </p:extLst>
  </p:cSld>
  <p:clrMapOvr>
    <a:masterClrMapping/>
  </p:clrMapOvr>
  <mc:AlternateContent xmlns:mc="http://schemas.openxmlformats.org/markup-compatibility/2006" xmlns:p14="http://schemas.microsoft.com/office/powerpoint/2010/main">
    <mc:Choice Requires="p14">
      <p:transition spd="slow" p14:dur="3400" advTm="69000">
        <p14:reveal/>
      </p:transition>
    </mc:Choice>
    <mc:Fallback xmlns="">
      <p:transition spd="slow" advTm="69000">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729077760"/>
      </p:ext>
    </p:extLst>
  </p:cSld>
  <p:clrMapOvr>
    <a:masterClrMapping/>
  </p:clrMapOvr>
  <mc:AlternateContent xmlns:mc="http://schemas.openxmlformats.org/markup-compatibility/2006" xmlns:p14="http://schemas.microsoft.com/office/powerpoint/2010/main">
    <mc:Choice Requires="p14">
      <p:transition spd="slow" p14:dur="3400" advTm="69000">
        <p14:reveal/>
      </p:transition>
    </mc:Choice>
    <mc:Fallback xmlns="">
      <p:transition spd="slow" advTm="69000">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E</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034058920"/>
      </p:ext>
    </p:extLst>
  </p:cSld>
  <p:clrMapOvr>
    <a:masterClrMapping/>
  </p:clrMapOvr>
  <mc:AlternateContent xmlns:mc="http://schemas.openxmlformats.org/markup-compatibility/2006" xmlns:p14="http://schemas.microsoft.com/office/powerpoint/2010/main">
    <mc:Choice Requires="p14">
      <p:transition spd="slow" p14:dur="3400" advTm="69000">
        <p14:reveal/>
      </p:transition>
    </mc:Choice>
    <mc:Fallback xmlns="">
      <p:transition spd="slow" advTm="69000">
        <p:fade/>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F</a:t>
            </a:r>
            <a:endParaRPr lang="en-US" dirty="0"/>
          </a:p>
        </p:txBody>
      </p:sp>
      <p:sp>
        <p:nvSpPr>
          <p:cNvPr id="4" name="Zástupný symbol pro text 3"/>
          <p:cNvSpPr>
            <a:spLocks noGrp="1"/>
          </p:cNvSpPr>
          <p:nvPr>
            <p:ph type="body" sz="half" idx="2"/>
          </p:nvPr>
        </p:nvSpPr>
        <p:spPr/>
        <p:txBody>
          <a:bodyPr/>
          <a:lstStyle/>
          <a:p>
            <a:endParaRPr lang="en-US"/>
          </a:p>
        </p:txBody>
      </p:sp>
      <p:pic>
        <p:nvPicPr>
          <p:cNvPr id="7" name="Zástupný symbol pro obrázek 4"/>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1944688" y="765175"/>
            <a:ext cx="5486400" cy="4114800"/>
          </a:xfrm>
          <a:prstGeom prst="rect">
            <a:avLst/>
          </a:prstGeom>
        </p:spPr>
      </p:pic>
      <p:sp>
        <p:nvSpPr>
          <p:cNvPr id="8" name="Zástupný symbol pro obrázek 7"/>
          <p:cNvSpPr>
            <a:spLocks noGrp="1"/>
          </p:cNvSpPr>
          <p:nvPr>
            <p:ph type="pic" idx="1"/>
          </p:nvPr>
        </p:nvSpPr>
        <p:spPr>
          <a:xfrm>
            <a:off x="1944688" y="746606"/>
            <a:ext cx="5486400" cy="4114800"/>
          </a:xfrm>
        </p:spPr>
      </p:sp>
    </p:spTree>
    <p:extLst>
      <p:ext uri="{BB962C8B-B14F-4D97-AF65-F5344CB8AC3E}">
        <p14:creationId xmlns:p14="http://schemas.microsoft.com/office/powerpoint/2010/main" val="2836324309"/>
      </p:ext>
    </p:extLst>
  </p:cSld>
  <p:clrMapOvr>
    <a:masterClrMapping/>
  </p:clrMapOvr>
  <mc:AlternateContent xmlns:mc="http://schemas.openxmlformats.org/markup-compatibility/2006" xmlns:p14="http://schemas.microsoft.com/office/powerpoint/2010/main">
    <mc:Choice Requires="p14">
      <p:transition spd="slow" p14:dur="3400" advTm="69000">
        <p14:reveal/>
      </p:transition>
    </mc:Choice>
    <mc:Fallback xmlns="">
      <p:transition spd="slow" advTm="69000">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G</a:t>
            </a:r>
            <a:endParaRPr lang="en-US" dirty="0"/>
          </a:p>
        </p:txBody>
      </p:sp>
      <p:sp>
        <p:nvSpPr>
          <p:cNvPr id="4" name="Zástupný symbol pro text 3"/>
          <p:cNvSpPr>
            <a:spLocks noGrp="1"/>
          </p:cNvSpPr>
          <p:nvPr>
            <p:ph type="body" sz="half" idx="2"/>
          </p:nvPr>
        </p:nvSpPr>
        <p:spPr/>
        <p:txBody>
          <a:bodyPr/>
          <a:lstStyle/>
          <a:p>
            <a:endParaRPr lang="en-US"/>
          </a:p>
        </p:txBody>
      </p:sp>
      <p:pic>
        <p:nvPicPr>
          <p:cNvPr id="8"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967301953"/>
      </p:ext>
    </p:extLst>
  </p:cSld>
  <p:clrMapOvr>
    <a:masterClrMapping/>
  </p:clrMapOvr>
  <mc:AlternateContent xmlns:mc="http://schemas.openxmlformats.org/markup-compatibility/2006" xmlns:p14="http://schemas.microsoft.com/office/powerpoint/2010/main">
    <mc:Choice Requires="p14">
      <p:transition spd="slow" p14:dur="3400" advTm="69000">
        <p14:reveal/>
      </p:transition>
    </mc:Choice>
    <mc:Fallback xmlns="">
      <p:transition spd="slow" advTm="69000">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457200" y="274638"/>
            <a:ext cx="8229600" cy="6250706"/>
          </a:xfrm>
        </p:spPr>
        <p:txBody>
          <a:bodyPr>
            <a:normAutofit/>
          </a:bodyPr>
          <a:lstStyle/>
          <a:p>
            <a:pPr algn="l"/>
            <a:r>
              <a:rPr lang="cs-CZ" sz="1600" dirty="0" smtClean="0"/>
              <a:t>ŘEŠENÍ:</a:t>
            </a:r>
            <a:br>
              <a:rPr lang="cs-CZ" sz="1600" dirty="0" smtClean="0"/>
            </a:br>
            <a:r>
              <a:rPr lang="cs-CZ" sz="1600" dirty="0" smtClean="0"/>
              <a:t>1. Lilek černý</a:t>
            </a:r>
            <a:br>
              <a:rPr lang="cs-CZ" sz="1600" dirty="0" smtClean="0"/>
            </a:br>
            <a:r>
              <a:rPr lang="cs-CZ" sz="1600" dirty="0" smtClean="0"/>
              <a:t>2. Pomněnka lesní</a:t>
            </a:r>
            <a:br>
              <a:rPr lang="cs-CZ" sz="1600" dirty="0" smtClean="0"/>
            </a:br>
            <a:r>
              <a:rPr lang="cs-CZ" sz="1600" dirty="0" smtClean="0"/>
              <a:t>3. Hořec </a:t>
            </a:r>
            <a:r>
              <a:rPr lang="cs-CZ" sz="1600" dirty="0" err="1" smtClean="0"/>
              <a:t>bezlodyřný</a:t>
            </a:r>
            <a:r>
              <a:rPr lang="cs-CZ" sz="1600" dirty="0" smtClean="0"/>
              <a:t/>
            </a:r>
            <a:br>
              <a:rPr lang="cs-CZ" sz="1600" dirty="0" smtClean="0"/>
            </a:br>
            <a:r>
              <a:rPr lang="cs-CZ" sz="1600" dirty="0" smtClean="0"/>
              <a:t>4.  Svlačec rolní</a:t>
            </a:r>
            <a:br>
              <a:rPr lang="cs-CZ" sz="1600" dirty="0" smtClean="0"/>
            </a:br>
            <a:r>
              <a:rPr lang="cs-CZ" sz="1600" dirty="0" smtClean="0"/>
              <a:t>5.  Brčál menší</a:t>
            </a:r>
            <a:br>
              <a:rPr lang="cs-CZ" sz="1600" dirty="0" smtClean="0"/>
            </a:br>
            <a:r>
              <a:rPr lang="cs-CZ" sz="1600" dirty="0" smtClean="0"/>
              <a:t>A) Mařinka vonná</a:t>
            </a:r>
            <a:br>
              <a:rPr lang="cs-CZ" sz="1600" dirty="0" smtClean="0"/>
            </a:br>
            <a:r>
              <a:rPr lang="cs-CZ" sz="1600" dirty="0" smtClean="0"/>
              <a:t>B)  Kostival lékařský</a:t>
            </a:r>
            <a:br>
              <a:rPr lang="cs-CZ" sz="1600" dirty="0" smtClean="0"/>
            </a:br>
            <a:r>
              <a:rPr lang="cs-CZ" sz="1600" dirty="0" smtClean="0"/>
              <a:t>C)  Svízel syřišťový</a:t>
            </a:r>
            <a:br>
              <a:rPr lang="cs-CZ" sz="1600" dirty="0" smtClean="0"/>
            </a:br>
            <a:r>
              <a:rPr lang="cs-CZ" sz="1600" dirty="0" smtClean="0"/>
              <a:t>D)  </a:t>
            </a:r>
            <a:r>
              <a:rPr lang="cs-CZ" sz="1600" dirty="0" err="1" smtClean="0"/>
              <a:t>Hořeček</a:t>
            </a:r>
            <a:r>
              <a:rPr lang="cs-CZ" sz="1600" dirty="0" smtClean="0"/>
              <a:t> brvitý</a:t>
            </a:r>
            <a:br>
              <a:rPr lang="cs-CZ" sz="1600" dirty="0" smtClean="0"/>
            </a:br>
            <a:r>
              <a:rPr lang="cs-CZ" sz="1600" dirty="0" smtClean="0"/>
              <a:t>E)  Hadinec obecný</a:t>
            </a:r>
            <a:br>
              <a:rPr lang="cs-CZ" sz="1600" dirty="0" smtClean="0"/>
            </a:br>
            <a:r>
              <a:rPr lang="cs-CZ" sz="1600" dirty="0" smtClean="0"/>
              <a:t>F)  Rulík zlomocný</a:t>
            </a:r>
            <a:br>
              <a:rPr lang="cs-CZ" sz="1600" dirty="0" smtClean="0"/>
            </a:br>
            <a:r>
              <a:rPr lang="cs-CZ" sz="1600" dirty="0" smtClean="0"/>
              <a:t>G)  Blín černý</a:t>
            </a:r>
            <a:br>
              <a:rPr lang="cs-CZ" sz="1600" dirty="0" smtClean="0"/>
            </a:br>
            <a:r>
              <a:rPr lang="cs-CZ" sz="1600" dirty="0"/>
              <a:t/>
            </a:r>
            <a:br>
              <a:rPr lang="cs-CZ" sz="1600" dirty="0"/>
            </a:br>
            <a:r>
              <a:rPr lang="cs-CZ" sz="1600" dirty="0" smtClean="0"/>
              <a:t/>
            </a:r>
            <a:br>
              <a:rPr lang="cs-CZ" sz="1600" dirty="0" smtClean="0"/>
            </a:br>
            <a:r>
              <a:rPr lang="cs-CZ" sz="1600" dirty="0" smtClean="0"/>
              <a:t/>
            </a:r>
            <a:br>
              <a:rPr lang="cs-CZ" sz="1600" dirty="0" smtClean="0"/>
            </a:br>
            <a:r>
              <a:rPr lang="cs-CZ" sz="1600" b="1" dirty="0"/>
              <a:t>Z</a:t>
            </a:r>
            <a:r>
              <a:rPr lang="cs-CZ" sz="1600" b="1" dirty="0" smtClean="0"/>
              <a:t>droje snímků:</a:t>
            </a:r>
            <a:br>
              <a:rPr lang="cs-CZ" sz="1600" b="1" dirty="0" smtClean="0"/>
            </a:br>
            <a:r>
              <a:rPr lang="cs-CZ" sz="1600" dirty="0" smtClean="0"/>
              <a:t>1/ vlastní</a:t>
            </a:r>
            <a:br>
              <a:rPr lang="cs-CZ" sz="1600" dirty="0" smtClean="0"/>
            </a:br>
            <a:r>
              <a:rPr lang="cs-CZ" sz="1600" dirty="0" smtClean="0"/>
              <a:t>2/ MUDr</a:t>
            </a:r>
            <a:r>
              <a:rPr lang="cs-CZ" sz="1600" dirty="0" smtClean="0"/>
              <a:t>. Šárka </a:t>
            </a:r>
            <a:r>
              <a:rPr lang="cs-CZ" sz="1600" dirty="0" err="1" smtClean="0"/>
              <a:t>Firgenhutová</a:t>
            </a:r>
            <a:r>
              <a:rPr lang="cs-CZ" sz="1600" dirty="0" smtClean="0"/>
              <a:t> (se souhlasem autora)</a:t>
            </a:r>
            <a:br>
              <a:rPr lang="cs-CZ" sz="1600" dirty="0" smtClean="0"/>
            </a:br>
            <a:r>
              <a:rPr lang="cs-CZ" sz="1600" dirty="0" smtClean="0"/>
              <a:t>3/ Doubravka Požárová (se souhlasem autora)</a:t>
            </a:r>
            <a:br>
              <a:rPr lang="cs-CZ" sz="1600" dirty="0" smtClean="0"/>
            </a:br>
            <a:r>
              <a:rPr lang="cs-CZ" sz="1600" dirty="0" smtClean="0"/>
              <a:t>4/ Marie </a:t>
            </a:r>
            <a:r>
              <a:rPr lang="cs-CZ" sz="1600" dirty="0" err="1" smtClean="0"/>
              <a:t>Pospíšková</a:t>
            </a:r>
            <a:r>
              <a:rPr lang="cs-CZ" sz="1600" dirty="0" smtClean="0"/>
              <a:t> (se souhlasem autora)</a:t>
            </a:r>
            <a:br>
              <a:rPr lang="cs-CZ" sz="1600" dirty="0" smtClean="0"/>
            </a:br>
            <a:r>
              <a:rPr lang="cs-CZ" sz="1600" dirty="0" smtClean="0"/>
              <a:t>5/ Jan Smyčka (se souhlasem autora)</a:t>
            </a:r>
            <a:br>
              <a:rPr lang="cs-CZ" sz="1600" dirty="0" smtClean="0"/>
            </a:br>
            <a:r>
              <a:rPr lang="cs-CZ" sz="1600" dirty="0" smtClean="0"/>
              <a:t/>
            </a:r>
            <a:br>
              <a:rPr lang="cs-CZ" sz="1600" dirty="0" smtClean="0"/>
            </a:br>
            <a:endParaRPr lang="en-US" sz="1600" dirty="0"/>
          </a:p>
        </p:txBody>
      </p:sp>
    </p:spTree>
    <p:extLst>
      <p:ext uri="{BB962C8B-B14F-4D97-AF65-F5344CB8AC3E}">
        <p14:creationId xmlns:p14="http://schemas.microsoft.com/office/powerpoint/2010/main" val="1508440956"/>
      </p:ext>
    </p:extLst>
  </p:cSld>
  <p:clrMapOvr>
    <a:masterClrMapping/>
  </p:clrMapOvr>
  <mc:AlternateContent xmlns:mc="http://schemas.openxmlformats.org/markup-compatibility/2006" xmlns:p14="http://schemas.microsoft.com/office/powerpoint/2010/main">
    <mc:Choice Requires="p14">
      <p:transition p14:dur="100" advTm="69000">
        <p:cut/>
      </p:transition>
    </mc:Choice>
    <mc:Fallback xmlns="">
      <p:transition advTm="69000">
        <p:cut/>
      </p:transition>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808</TotalTime>
  <Words>374</Words>
  <Application>Microsoft Office PowerPoint</Application>
  <PresentationFormat>Předvádění na obrazovce (4:3)</PresentationFormat>
  <Paragraphs>119</Paragraphs>
  <Slides>47</Slides>
  <Notes>1</Notes>
  <HiddenSlides>0</HiddenSlides>
  <MMClips>0</MMClips>
  <ScaleCrop>false</ScaleCrop>
  <HeadingPairs>
    <vt:vector size="4" baseType="variant">
      <vt:variant>
        <vt:lpstr>Motiv</vt:lpstr>
      </vt:variant>
      <vt:variant>
        <vt:i4>1</vt:i4>
      </vt:variant>
      <vt:variant>
        <vt:lpstr>Nadpisy snímků</vt:lpstr>
      </vt:variant>
      <vt:variant>
        <vt:i4>47</vt:i4>
      </vt:variant>
    </vt:vector>
  </HeadingPairs>
  <TitlesOfParts>
    <vt:vector size="48" baseType="lpstr">
      <vt:lpstr>Motiv systému Office</vt:lpstr>
      <vt:lpstr>Prezentace aplikace PowerPoint</vt:lpstr>
      <vt:lpstr>DVOUDĚLOŽNÉ ROSTLINY</vt:lpstr>
      <vt:lpstr>řád: LILKOTVARÉ  čeleď: Lilkovité</vt:lpstr>
      <vt:lpstr>VYBRANÍ ZÁSTUPCI</vt:lpstr>
      <vt:lpstr>Lilek černý</vt:lpstr>
      <vt:lpstr>Lilek potměchuť</vt:lpstr>
      <vt:lpstr>Rulík zlomocný</vt:lpstr>
      <vt:lpstr>Blín černý</vt:lpstr>
      <vt:lpstr>Mochyně židovská</vt:lpstr>
      <vt:lpstr>Svlačcovité příbuzná čeleď lilkovitých trubkovité výrazné květy    popínavé nebo poléhavé stonky   </vt:lpstr>
      <vt:lpstr>Svlačec rolní</vt:lpstr>
      <vt:lpstr>Opletník plotní</vt:lpstr>
      <vt:lpstr>Další příbuzné rostliny  Brutnákovité květenství vijan nápadné trichomy  Kozlíkovité výrazný zápach léčivky – valeriánské kapky   </vt:lpstr>
      <vt:lpstr>Pomněnka lesní a volnokvětá</vt:lpstr>
      <vt:lpstr>Plicník lékařský</vt:lpstr>
      <vt:lpstr>Kostival lékařský</vt:lpstr>
      <vt:lpstr> Pilát lékařský a ožanka kalamandra</vt:lpstr>
      <vt:lpstr>Hadinec obecný</vt:lpstr>
      <vt:lpstr>Kamejka modrofialová</vt:lpstr>
      <vt:lpstr>Pipla osmahlá</vt:lpstr>
      <vt:lpstr>Kozlík dvoudomý</vt:lpstr>
      <vt:lpstr>řád:  Hořcotvaré   čeleď: Mořenovité známa spolupráce s mravenci – myrmekofilie obsahují alkaloidy např. kofein, chinin (kávovník, chininovník)</vt:lpstr>
      <vt:lpstr>Mařinka vonná</vt:lpstr>
      <vt:lpstr>Svízel syřišťový a povázka</vt:lpstr>
      <vt:lpstr>Svízelka chlupatá</vt:lpstr>
      <vt:lpstr>Hořcovité trubkovité květy léčivky na dobré trávení Toješťovité neobvyklé květy léčivky (tolita, brčál-barvínek) </vt:lpstr>
      <vt:lpstr>Hořec bezlodyžný</vt:lpstr>
      <vt:lpstr>Hořec tolitovitý</vt:lpstr>
      <vt:lpstr>Hořeček jarní</vt:lpstr>
      <vt:lpstr>Hořeček brvitý</vt:lpstr>
      <vt:lpstr>Zeměžluč okolíkatá</vt:lpstr>
      <vt:lpstr>Brčál menší – barvínek (Toješťovité)</vt:lpstr>
      <vt:lpstr>POZNÁVEJTE NÁSLEDUJÍCÍ ROSTLINY</vt:lpstr>
      <vt:lpstr>1</vt:lpstr>
      <vt:lpstr>2</vt:lpstr>
      <vt:lpstr>3</vt:lpstr>
      <vt:lpstr>4</vt:lpstr>
      <vt:lpstr>5</vt:lpstr>
      <vt:lpstr>POZNÁVEJTE NÁSLEDUJÍCÍ ROSTLINY</vt:lpstr>
      <vt:lpstr>A</vt:lpstr>
      <vt:lpstr>B</vt:lpstr>
      <vt:lpstr>C</vt:lpstr>
      <vt:lpstr>D</vt:lpstr>
      <vt:lpstr>E</vt:lpstr>
      <vt:lpstr>F</vt:lpstr>
      <vt:lpstr>G</vt:lpstr>
      <vt:lpstr>ŘEŠENÍ: 1. Lilek černý 2. Pomněnka lesní 3. Hořec bezlodyřný 4.  Svlačec rolní 5.  Brčál menší A) Mařinka vonná B)  Kostival lékařský C)  Svízel syřišťový D)  Hořeček brvitý E)  Hadinec obecný F)  Rulík zlomocný G)  Blín černý    Zdroje snímků: 1/ vlastní 2/ MUDr. Šárka Firgenhutová (se souhlasem autora) 3/ Doubravka Požárová (se souhlasem autora) 4/ Marie Pospíšková (se souhlasem autora) 5/ Jan Smyčka (se souhlasem autora)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DVOUDĚLOŽNÉ ROSTLINY</dc:title>
  <dc:creator>ucitel</dc:creator>
  <cp:lastModifiedBy> </cp:lastModifiedBy>
  <cp:revision>74</cp:revision>
  <dcterms:created xsi:type="dcterms:W3CDTF">2013-10-21T13:47:32Z</dcterms:created>
  <dcterms:modified xsi:type="dcterms:W3CDTF">2014-04-23T06:20:38Z</dcterms:modified>
</cp:coreProperties>
</file>